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ink/ink1.xml" ContentType="application/inkml+xml"/>
  <Override PartName="/ppt/ink/ink2.xml" ContentType="application/inkml+xml"/>
  <Override PartName="/ppt/tags/tag4.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6.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21.xml" ContentType="application/vnd.openxmlformats-officedocument.presentationml.tag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2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2"/>
  </p:notesMasterIdLst>
  <p:handoutMasterIdLst>
    <p:handoutMasterId r:id="rId113"/>
  </p:handoutMasterIdLst>
  <p:sldIdLst>
    <p:sldId id="392" r:id="rId2"/>
    <p:sldId id="417" r:id="rId3"/>
    <p:sldId id="418" r:id="rId4"/>
    <p:sldId id="610" r:id="rId5"/>
    <p:sldId id="626" r:id="rId6"/>
    <p:sldId id="611" r:id="rId7"/>
    <p:sldId id="612" r:id="rId8"/>
    <p:sldId id="613" r:id="rId9"/>
    <p:sldId id="616" r:id="rId10"/>
    <p:sldId id="421" r:id="rId11"/>
    <p:sldId id="617" r:id="rId12"/>
    <p:sldId id="618" r:id="rId13"/>
    <p:sldId id="423" r:id="rId14"/>
    <p:sldId id="627" r:id="rId15"/>
    <p:sldId id="424" r:id="rId16"/>
    <p:sldId id="615" r:id="rId17"/>
    <p:sldId id="619" r:id="rId18"/>
    <p:sldId id="614" r:id="rId19"/>
    <p:sldId id="419" r:id="rId20"/>
    <p:sldId id="428" r:id="rId21"/>
    <p:sldId id="427" r:id="rId22"/>
    <p:sldId id="620" r:id="rId23"/>
    <p:sldId id="628" r:id="rId24"/>
    <p:sldId id="621" r:id="rId25"/>
    <p:sldId id="629" r:id="rId26"/>
    <p:sldId id="622" r:id="rId27"/>
    <p:sldId id="630" r:id="rId28"/>
    <p:sldId id="623" r:id="rId29"/>
    <p:sldId id="624" r:id="rId30"/>
    <p:sldId id="631" r:id="rId31"/>
    <p:sldId id="429" r:id="rId32"/>
    <p:sldId id="400" r:id="rId33"/>
    <p:sldId id="401" r:id="rId34"/>
    <p:sldId id="402" r:id="rId35"/>
    <p:sldId id="430" r:id="rId36"/>
    <p:sldId id="404" r:id="rId37"/>
    <p:sldId id="482" r:id="rId38"/>
    <p:sldId id="267" r:id="rId39"/>
    <p:sldId id="633" r:id="rId40"/>
    <p:sldId id="634" r:id="rId41"/>
    <p:sldId id="405" r:id="rId42"/>
    <p:sldId id="408" r:id="rId43"/>
    <p:sldId id="639" r:id="rId44"/>
    <p:sldId id="431" r:id="rId45"/>
    <p:sldId id="556" r:id="rId46"/>
    <p:sldId id="432" r:id="rId47"/>
    <p:sldId id="434" r:id="rId48"/>
    <p:sldId id="641" r:id="rId49"/>
    <p:sldId id="433" r:id="rId50"/>
    <p:sldId id="557" r:id="rId51"/>
    <p:sldId id="642" r:id="rId52"/>
    <p:sldId id="635" r:id="rId53"/>
    <p:sldId id="625" r:id="rId54"/>
    <p:sldId id="640" r:id="rId55"/>
    <p:sldId id="558" r:id="rId56"/>
    <p:sldId id="559" r:id="rId57"/>
    <p:sldId id="560" r:id="rId58"/>
    <p:sldId id="435" r:id="rId59"/>
    <p:sldId id="436" r:id="rId60"/>
    <p:sldId id="636" r:id="rId61"/>
    <p:sldId id="438" r:id="rId62"/>
    <p:sldId id="439" r:id="rId63"/>
    <p:sldId id="440" r:id="rId64"/>
    <p:sldId id="442" r:id="rId65"/>
    <p:sldId id="443" r:id="rId66"/>
    <p:sldId id="444" r:id="rId67"/>
    <p:sldId id="445" r:id="rId68"/>
    <p:sldId id="446" r:id="rId69"/>
    <p:sldId id="447" r:id="rId70"/>
    <p:sldId id="448" r:id="rId71"/>
    <p:sldId id="449" r:id="rId72"/>
    <p:sldId id="450" r:id="rId73"/>
    <p:sldId id="451" r:id="rId74"/>
    <p:sldId id="452" r:id="rId75"/>
    <p:sldId id="453" r:id="rId76"/>
    <p:sldId id="454" r:id="rId77"/>
    <p:sldId id="455" r:id="rId78"/>
    <p:sldId id="456" r:id="rId79"/>
    <p:sldId id="457" r:id="rId80"/>
    <p:sldId id="458" r:id="rId81"/>
    <p:sldId id="459" r:id="rId82"/>
    <p:sldId id="460" r:id="rId83"/>
    <p:sldId id="461" r:id="rId84"/>
    <p:sldId id="463" r:id="rId85"/>
    <p:sldId id="464" r:id="rId86"/>
    <p:sldId id="465" r:id="rId87"/>
    <p:sldId id="608" r:id="rId88"/>
    <p:sldId id="466" r:id="rId89"/>
    <p:sldId id="467" r:id="rId90"/>
    <p:sldId id="468" r:id="rId91"/>
    <p:sldId id="609" r:id="rId92"/>
    <p:sldId id="637" r:id="rId93"/>
    <p:sldId id="470" r:id="rId94"/>
    <p:sldId id="471" r:id="rId95"/>
    <p:sldId id="472" r:id="rId96"/>
    <p:sldId id="473" r:id="rId97"/>
    <p:sldId id="474" r:id="rId98"/>
    <p:sldId id="649" r:id="rId99"/>
    <p:sldId id="638" r:id="rId100"/>
    <p:sldId id="650" r:id="rId101"/>
    <p:sldId id="475" r:id="rId102"/>
    <p:sldId id="476" r:id="rId103"/>
    <p:sldId id="478" r:id="rId104"/>
    <p:sldId id="645" r:id="rId105"/>
    <p:sldId id="643" r:id="rId106"/>
    <p:sldId id="648" r:id="rId107"/>
    <p:sldId id="644" r:id="rId108"/>
    <p:sldId id="356" r:id="rId109"/>
    <p:sldId id="646" r:id="rId110"/>
    <p:sldId id="647" r:id="rId111"/>
  </p:sldIdLst>
  <p:sldSz cx="9144000" cy="5143500" type="screen16x9"/>
  <p:notesSz cx="6858000" cy="9144000"/>
  <p:custDataLst>
    <p:tags r:id="rId114"/>
  </p:custDataLst>
  <p:defaultTextStyle>
    <a:defPPr>
      <a:defRPr lang="en-US"/>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9pPr>
  </p:defaultTextStyle>
  <p:extLst>
    <p:ext uri="{EFAFB233-063F-42B5-8137-9DF3F51BA10A}">
      <p15:sldGuideLst xmlns:p15="http://schemas.microsoft.com/office/powerpoint/2012/main">
        <p15:guide id="1" orient="horz" pos="1695" userDrawn="1">
          <p15:clr>
            <a:srgbClr val="A4A3A4"/>
          </p15:clr>
        </p15:guide>
        <p15:guide id="2" pos="298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4999"/>
    <a:srgbClr val="7F7F7F"/>
    <a:srgbClr val="213F79"/>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p:restoredTop sz="97312"/>
  </p:normalViewPr>
  <p:slideViewPr>
    <p:cSldViewPr showGuides="1">
      <p:cViewPr varScale="1">
        <p:scale>
          <a:sx n="214" d="100"/>
          <a:sy n="214" d="100"/>
        </p:scale>
        <p:origin x="120" y="244"/>
      </p:cViewPr>
      <p:guideLst>
        <p:guide orient="horz" pos="1695"/>
        <p:guide pos="2986"/>
      </p:guideLst>
    </p:cSldViewPr>
  </p:slideViewPr>
  <p:notesTextViewPr>
    <p:cViewPr>
      <p:scale>
        <a:sx n="100" d="100"/>
        <a:sy n="100" d="100"/>
      </p:scale>
      <p:origin x="0" y="0"/>
    </p:cViewPr>
  </p:notesTextViewPr>
  <p:sorterViewPr showFormatting="0">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notesMaster" Target="notesMasters/notesMaster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handoutMaster" Target="handoutMasters/handoutMaster1.xml"/><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tags" Target="tags/tag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diagrams/colors1.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2">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3">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1">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2567700-7BAA-4243-B2D5-2E5ABD526E68}" type="doc">
      <dgm:prSet loTypeId="urn:microsoft.com/office/officeart/2005/8/layout/chevron1" loCatId="process" qsTypeId="urn:microsoft.com/office/officeart/2005/8/quickstyle/3d1#1" qsCatId="3D" csTypeId="urn:microsoft.com/office/officeart/2005/8/colors/colorful1#1" csCatId="colorful" phldr="1"/>
      <dgm:spPr/>
    </dgm:pt>
    <dgm:pt modelId="{037B003B-9F1F-4D29-8301-F2FCD8258D42}">
      <dgm:prSet phldrT="[文本]"/>
      <dgm:spPr>
        <a:solidFill>
          <a:srgbClr val="00B0F0"/>
        </a:solidFill>
      </dgm:spPr>
      <dgm:t>
        <a:bodyPr/>
        <a:lstStyle/>
        <a:p>
          <a:r>
            <a:rPr lang="en-US" altLang="zh-CN" dirty="0"/>
            <a:t>C1</a:t>
          </a:r>
          <a:endParaRPr lang="zh-CN" altLang="en-US" dirty="0"/>
        </a:p>
      </dgm:t>
    </dgm:pt>
    <dgm:pt modelId="{384C8977-0EAE-437C-9265-F7181ADE47D3}" type="parTrans" cxnId="{3EA1A820-884F-40F3-8F7D-56B97A0AAA32}">
      <dgm:prSet/>
      <dgm:spPr/>
      <dgm:t>
        <a:bodyPr/>
        <a:lstStyle/>
        <a:p>
          <a:endParaRPr lang="zh-CN" altLang="en-US"/>
        </a:p>
      </dgm:t>
    </dgm:pt>
    <dgm:pt modelId="{3BD43B0A-4C00-48F9-98B9-DE00B33B217C}" type="sibTrans" cxnId="{3EA1A820-884F-40F3-8F7D-56B97A0AAA32}">
      <dgm:prSet/>
      <dgm:spPr/>
      <dgm:t>
        <a:bodyPr/>
        <a:lstStyle/>
        <a:p>
          <a:endParaRPr lang="zh-CN" altLang="en-US"/>
        </a:p>
      </dgm:t>
    </dgm:pt>
    <dgm:pt modelId="{9FD77EAE-5086-4310-990D-252DED7A92DE}">
      <dgm:prSet phldrT="[文本]"/>
      <dgm:spPr>
        <a:solidFill>
          <a:schemeClr val="accent1">
            <a:lumMod val="40000"/>
            <a:lumOff val="60000"/>
          </a:schemeClr>
        </a:solidFill>
      </dgm:spPr>
      <dgm:t>
        <a:bodyPr/>
        <a:lstStyle/>
        <a:p>
          <a:r>
            <a:rPr lang="en-US" altLang="zh-CN" dirty="0">
              <a:solidFill>
                <a:schemeClr val="tx1"/>
              </a:solidFill>
            </a:rPr>
            <a:t>C2</a:t>
          </a:r>
          <a:endParaRPr lang="zh-CN" altLang="en-US" dirty="0">
            <a:solidFill>
              <a:schemeClr val="tx1"/>
            </a:solidFill>
          </a:endParaRPr>
        </a:p>
      </dgm:t>
    </dgm:pt>
    <dgm:pt modelId="{9868997A-A60A-4675-BC34-51F021098394}" type="parTrans" cxnId="{F184A5DB-7960-49CD-AB62-D80DB270E998}">
      <dgm:prSet/>
      <dgm:spPr/>
      <dgm:t>
        <a:bodyPr/>
        <a:lstStyle/>
        <a:p>
          <a:endParaRPr lang="zh-CN" altLang="en-US"/>
        </a:p>
      </dgm:t>
    </dgm:pt>
    <dgm:pt modelId="{9E52E34F-1BD9-4242-8B72-469CF95CE121}" type="sibTrans" cxnId="{F184A5DB-7960-49CD-AB62-D80DB270E998}">
      <dgm:prSet/>
      <dgm:spPr/>
      <dgm:t>
        <a:bodyPr/>
        <a:lstStyle/>
        <a:p>
          <a:endParaRPr lang="zh-CN" altLang="en-US"/>
        </a:p>
      </dgm:t>
    </dgm:pt>
    <dgm:pt modelId="{DF0B13BC-11FB-44D5-99A7-72B3BDE43D65}" type="pres">
      <dgm:prSet presAssocID="{82567700-7BAA-4243-B2D5-2E5ABD526E68}" presName="Name0" presStyleCnt="0">
        <dgm:presLayoutVars>
          <dgm:dir/>
          <dgm:animLvl val="lvl"/>
          <dgm:resizeHandles val="exact"/>
        </dgm:presLayoutVars>
      </dgm:prSet>
      <dgm:spPr/>
    </dgm:pt>
    <dgm:pt modelId="{EB50FEFB-E85E-42E1-B033-631C49EC1C78}" type="pres">
      <dgm:prSet presAssocID="{037B003B-9F1F-4D29-8301-F2FCD8258D42}" presName="parTxOnly" presStyleLbl="node1" presStyleIdx="0" presStyleCnt="2">
        <dgm:presLayoutVars>
          <dgm:chMax val="0"/>
          <dgm:chPref val="0"/>
          <dgm:bulletEnabled val="1"/>
        </dgm:presLayoutVars>
      </dgm:prSet>
      <dgm:spPr/>
    </dgm:pt>
    <dgm:pt modelId="{533B002B-189B-4A42-9175-59444121E08F}" type="pres">
      <dgm:prSet presAssocID="{3BD43B0A-4C00-48F9-98B9-DE00B33B217C}" presName="parTxOnlySpace" presStyleCnt="0"/>
      <dgm:spPr/>
    </dgm:pt>
    <dgm:pt modelId="{AB380A3E-4EE9-4850-878E-8B01D3091338}" type="pres">
      <dgm:prSet presAssocID="{9FD77EAE-5086-4310-990D-252DED7A92DE}" presName="parTxOnly" presStyleLbl="node1" presStyleIdx="1" presStyleCnt="2" custLinFactNeighborX="50000">
        <dgm:presLayoutVars>
          <dgm:chMax val="0"/>
          <dgm:chPref val="0"/>
          <dgm:bulletEnabled val="1"/>
        </dgm:presLayoutVars>
      </dgm:prSet>
      <dgm:spPr/>
    </dgm:pt>
  </dgm:ptLst>
  <dgm:cxnLst>
    <dgm:cxn modelId="{3EA1A820-884F-40F3-8F7D-56B97A0AAA32}" srcId="{82567700-7BAA-4243-B2D5-2E5ABD526E68}" destId="{037B003B-9F1F-4D29-8301-F2FCD8258D42}" srcOrd="0" destOrd="0" parTransId="{384C8977-0EAE-437C-9265-F7181ADE47D3}" sibTransId="{3BD43B0A-4C00-48F9-98B9-DE00B33B217C}"/>
    <dgm:cxn modelId="{C8609A40-16E4-4624-BF60-7B46104B6565}" type="presOf" srcId="{9FD77EAE-5086-4310-990D-252DED7A92DE}" destId="{AB380A3E-4EE9-4850-878E-8B01D3091338}" srcOrd="0" destOrd="0" presId="urn:microsoft.com/office/officeart/2005/8/layout/chevron1"/>
    <dgm:cxn modelId="{66CF4CC5-6AD5-4122-AD35-1CCCD5BA855C}" type="presOf" srcId="{82567700-7BAA-4243-B2D5-2E5ABD526E68}" destId="{DF0B13BC-11FB-44D5-99A7-72B3BDE43D65}" srcOrd="0" destOrd="0" presId="urn:microsoft.com/office/officeart/2005/8/layout/chevron1"/>
    <dgm:cxn modelId="{F184A5DB-7960-49CD-AB62-D80DB270E998}" srcId="{82567700-7BAA-4243-B2D5-2E5ABD526E68}" destId="{9FD77EAE-5086-4310-990D-252DED7A92DE}" srcOrd="1" destOrd="0" parTransId="{9868997A-A60A-4675-BC34-51F021098394}" sibTransId="{9E52E34F-1BD9-4242-8B72-469CF95CE121}"/>
    <dgm:cxn modelId="{5AE66EF0-FC29-4159-8415-1B2A89570EE5}" type="presOf" srcId="{037B003B-9F1F-4D29-8301-F2FCD8258D42}" destId="{EB50FEFB-E85E-42E1-B033-631C49EC1C78}" srcOrd="0" destOrd="0" presId="urn:microsoft.com/office/officeart/2005/8/layout/chevron1"/>
    <dgm:cxn modelId="{D0678683-EFDB-4CD9-AF45-B827AA4CD6A0}" type="presParOf" srcId="{DF0B13BC-11FB-44D5-99A7-72B3BDE43D65}" destId="{EB50FEFB-E85E-42E1-B033-631C49EC1C78}" srcOrd="0" destOrd="0" presId="urn:microsoft.com/office/officeart/2005/8/layout/chevron1"/>
    <dgm:cxn modelId="{4CFC9AFF-9B33-4282-B2EE-763D91BA6C0A}" type="presParOf" srcId="{DF0B13BC-11FB-44D5-99A7-72B3BDE43D65}" destId="{533B002B-189B-4A42-9175-59444121E08F}" srcOrd="1" destOrd="0" presId="urn:microsoft.com/office/officeart/2005/8/layout/chevron1"/>
    <dgm:cxn modelId="{49F90B5F-52F7-4C75-BFAC-C687E1DDE15F}" type="presParOf" srcId="{DF0B13BC-11FB-44D5-99A7-72B3BDE43D65}" destId="{AB380A3E-4EE9-4850-878E-8B01D3091338}" srcOrd="2"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567700-7BAA-4243-B2D5-2E5ABD526E68}" type="doc">
      <dgm:prSet loTypeId="urn:microsoft.com/office/officeart/2005/8/layout/chevron1" loCatId="process" qsTypeId="urn:microsoft.com/office/officeart/2005/8/quickstyle/3d1#2" qsCatId="3D" csTypeId="urn:microsoft.com/office/officeart/2005/8/colors/colorful1#2" csCatId="colorful" phldr="1"/>
      <dgm:spPr/>
    </dgm:pt>
    <dgm:pt modelId="{037B003B-9F1F-4D29-8301-F2FCD8258D42}">
      <dgm:prSet phldrT="[文本]"/>
      <dgm:spPr>
        <a:solidFill>
          <a:schemeClr val="accent1">
            <a:lumMod val="40000"/>
            <a:lumOff val="60000"/>
          </a:schemeClr>
        </a:solidFill>
      </dgm:spPr>
      <dgm:t>
        <a:bodyPr/>
        <a:lstStyle/>
        <a:p>
          <a:r>
            <a:rPr lang="en-US" altLang="zh-CN" dirty="0">
              <a:solidFill>
                <a:schemeClr val="bg1"/>
              </a:solidFill>
            </a:rPr>
            <a:t>C2</a:t>
          </a:r>
          <a:endParaRPr lang="zh-CN" altLang="en-US" dirty="0">
            <a:solidFill>
              <a:schemeClr val="bg1"/>
            </a:solidFill>
          </a:endParaRPr>
        </a:p>
      </dgm:t>
    </dgm:pt>
    <dgm:pt modelId="{384C8977-0EAE-437C-9265-F7181ADE47D3}" type="parTrans" cxnId="{3EA1A820-884F-40F3-8F7D-56B97A0AAA32}">
      <dgm:prSet/>
      <dgm:spPr/>
      <dgm:t>
        <a:bodyPr/>
        <a:lstStyle/>
        <a:p>
          <a:endParaRPr lang="zh-CN" altLang="en-US"/>
        </a:p>
      </dgm:t>
    </dgm:pt>
    <dgm:pt modelId="{3BD43B0A-4C00-48F9-98B9-DE00B33B217C}" type="sibTrans" cxnId="{3EA1A820-884F-40F3-8F7D-56B97A0AAA32}">
      <dgm:prSet/>
      <dgm:spPr/>
      <dgm:t>
        <a:bodyPr/>
        <a:lstStyle/>
        <a:p>
          <a:endParaRPr lang="zh-CN" altLang="en-US"/>
        </a:p>
      </dgm:t>
    </dgm:pt>
    <dgm:pt modelId="{9FD77EAE-5086-4310-990D-252DED7A92DE}">
      <dgm:prSet phldrT="[文本]"/>
      <dgm:spPr>
        <a:solidFill>
          <a:srgbClr val="00B0F0"/>
        </a:solidFill>
      </dgm:spPr>
      <dgm:t>
        <a:bodyPr/>
        <a:lstStyle/>
        <a:p>
          <a:r>
            <a:rPr lang="en-US" altLang="zh-CN" dirty="0">
              <a:solidFill>
                <a:schemeClr val="tx1"/>
              </a:solidFill>
            </a:rPr>
            <a:t>C1</a:t>
          </a:r>
          <a:endParaRPr lang="zh-CN" altLang="en-US" dirty="0">
            <a:solidFill>
              <a:schemeClr val="tx1"/>
            </a:solidFill>
          </a:endParaRPr>
        </a:p>
      </dgm:t>
    </dgm:pt>
    <dgm:pt modelId="{9868997A-A60A-4675-BC34-51F021098394}" type="parTrans" cxnId="{F184A5DB-7960-49CD-AB62-D80DB270E998}">
      <dgm:prSet/>
      <dgm:spPr/>
      <dgm:t>
        <a:bodyPr/>
        <a:lstStyle/>
        <a:p>
          <a:endParaRPr lang="zh-CN" altLang="en-US"/>
        </a:p>
      </dgm:t>
    </dgm:pt>
    <dgm:pt modelId="{9E52E34F-1BD9-4242-8B72-469CF95CE121}" type="sibTrans" cxnId="{F184A5DB-7960-49CD-AB62-D80DB270E998}">
      <dgm:prSet/>
      <dgm:spPr/>
      <dgm:t>
        <a:bodyPr/>
        <a:lstStyle/>
        <a:p>
          <a:endParaRPr lang="zh-CN" altLang="en-US"/>
        </a:p>
      </dgm:t>
    </dgm:pt>
    <dgm:pt modelId="{DF0B13BC-11FB-44D5-99A7-72B3BDE43D65}" type="pres">
      <dgm:prSet presAssocID="{82567700-7BAA-4243-B2D5-2E5ABD526E68}" presName="Name0" presStyleCnt="0">
        <dgm:presLayoutVars>
          <dgm:dir/>
          <dgm:animLvl val="lvl"/>
          <dgm:resizeHandles val="exact"/>
        </dgm:presLayoutVars>
      </dgm:prSet>
      <dgm:spPr/>
    </dgm:pt>
    <dgm:pt modelId="{EB50FEFB-E85E-42E1-B033-631C49EC1C78}" type="pres">
      <dgm:prSet presAssocID="{037B003B-9F1F-4D29-8301-F2FCD8258D42}" presName="parTxOnly" presStyleLbl="node1" presStyleIdx="0" presStyleCnt="2">
        <dgm:presLayoutVars>
          <dgm:chMax val="0"/>
          <dgm:chPref val="0"/>
          <dgm:bulletEnabled val="1"/>
        </dgm:presLayoutVars>
      </dgm:prSet>
      <dgm:spPr/>
    </dgm:pt>
    <dgm:pt modelId="{533B002B-189B-4A42-9175-59444121E08F}" type="pres">
      <dgm:prSet presAssocID="{3BD43B0A-4C00-48F9-98B9-DE00B33B217C}" presName="parTxOnlySpace" presStyleCnt="0"/>
      <dgm:spPr/>
    </dgm:pt>
    <dgm:pt modelId="{AB380A3E-4EE9-4850-878E-8B01D3091338}" type="pres">
      <dgm:prSet presAssocID="{9FD77EAE-5086-4310-990D-252DED7A92DE}" presName="parTxOnly" presStyleLbl="node1" presStyleIdx="1" presStyleCnt="2">
        <dgm:presLayoutVars>
          <dgm:chMax val="0"/>
          <dgm:chPref val="0"/>
          <dgm:bulletEnabled val="1"/>
        </dgm:presLayoutVars>
      </dgm:prSet>
      <dgm:spPr/>
    </dgm:pt>
  </dgm:ptLst>
  <dgm:cxnLst>
    <dgm:cxn modelId="{DCEBAD02-35B5-4980-8CB0-3B2E435CFC3F}" type="presOf" srcId="{037B003B-9F1F-4D29-8301-F2FCD8258D42}" destId="{EB50FEFB-E85E-42E1-B033-631C49EC1C78}" srcOrd="0" destOrd="0" presId="urn:microsoft.com/office/officeart/2005/8/layout/chevron1"/>
    <dgm:cxn modelId="{3EA1A820-884F-40F3-8F7D-56B97A0AAA32}" srcId="{82567700-7BAA-4243-B2D5-2E5ABD526E68}" destId="{037B003B-9F1F-4D29-8301-F2FCD8258D42}" srcOrd="0" destOrd="0" parTransId="{384C8977-0EAE-437C-9265-F7181ADE47D3}" sibTransId="{3BD43B0A-4C00-48F9-98B9-DE00B33B217C}"/>
    <dgm:cxn modelId="{6E182968-53E1-4D4A-A899-4702EF334836}" type="presOf" srcId="{9FD77EAE-5086-4310-990D-252DED7A92DE}" destId="{AB380A3E-4EE9-4850-878E-8B01D3091338}" srcOrd="0" destOrd="0" presId="urn:microsoft.com/office/officeart/2005/8/layout/chevron1"/>
    <dgm:cxn modelId="{E25B5C96-548D-4F84-81FD-DF109EF0D9D0}" type="presOf" srcId="{82567700-7BAA-4243-B2D5-2E5ABD526E68}" destId="{DF0B13BC-11FB-44D5-99A7-72B3BDE43D65}" srcOrd="0" destOrd="0" presId="urn:microsoft.com/office/officeart/2005/8/layout/chevron1"/>
    <dgm:cxn modelId="{F184A5DB-7960-49CD-AB62-D80DB270E998}" srcId="{82567700-7BAA-4243-B2D5-2E5ABD526E68}" destId="{9FD77EAE-5086-4310-990D-252DED7A92DE}" srcOrd="1" destOrd="0" parTransId="{9868997A-A60A-4675-BC34-51F021098394}" sibTransId="{9E52E34F-1BD9-4242-8B72-469CF95CE121}"/>
    <dgm:cxn modelId="{45D3711D-85B8-4E3F-87A2-2182D690BF9B}" type="presParOf" srcId="{DF0B13BC-11FB-44D5-99A7-72B3BDE43D65}" destId="{EB50FEFB-E85E-42E1-B033-631C49EC1C78}" srcOrd="0" destOrd="0" presId="urn:microsoft.com/office/officeart/2005/8/layout/chevron1"/>
    <dgm:cxn modelId="{9E18CEEA-CF45-4C6C-B388-BFBE1798A438}" type="presParOf" srcId="{DF0B13BC-11FB-44D5-99A7-72B3BDE43D65}" destId="{533B002B-189B-4A42-9175-59444121E08F}" srcOrd="1" destOrd="0" presId="urn:microsoft.com/office/officeart/2005/8/layout/chevron1"/>
    <dgm:cxn modelId="{0ED39A26-0F21-4A04-96BA-F316CC0C4DE4}" type="presParOf" srcId="{DF0B13BC-11FB-44D5-99A7-72B3BDE43D65}" destId="{AB380A3E-4EE9-4850-878E-8B01D3091338}" srcOrd="2" destOrd="0" presId="urn:microsoft.com/office/officeart/2005/8/layout/chevron1"/>
  </dgm:cxnLst>
  <dgm:bg>
    <a:noFill/>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567700-7BAA-4243-B2D5-2E5ABD526E68}" type="doc">
      <dgm:prSet loTypeId="urn:microsoft.com/office/officeart/2005/8/layout/chevron1" loCatId="process" qsTypeId="urn:microsoft.com/office/officeart/2005/8/quickstyle/3d1#3" qsCatId="3D" csTypeId="urn:microsoft.com/office/officeart/2005/8/colors/colorful1#3" csCatId="colorful" phldr="1"/>
      <dgm:spPr/>
    </dgm:pt>
    <dgm:pt modelId="{037B003B-9F1F-4D29-8301-F2FCD8258D42}">
      <dgm:prSet phldrT="[文本]"/>
      <dgm:spPr>
        <a:solidFill>
          <a:srgbClr val="00B0F0"/>
        </a:solidFill>
      </dgm:spPr>
      <dgm:t>
        <a:bodyPr/>
        <a:lstStyle/>
        <a:p>
          <a:r>
            <a:rPr lang="en-US" altLang="zh-CN" dirty="0"/>
            <a:t>C1</a:t>
          </a:r>
          <a:endParaRPr lang="zh-CN" altLang="en-US" dirty="0"/>
        </a:p>
      </dgm:t>
    </dgm:pt>
    <dgm:pt modelId="{384C8977-0EAE-437C-9265-F7181ADE47D3}" type="parTrans" cxnId="{3EA1A820-884F-40F3-8F7D-56B97A0AAA32}">
      <dgm:prSet/>
      <dgm:spPr/>
      <dgm:t>
        <a:bodyPr/>
        <a:lstStyle/>
        <a:p>
          <a:endParaRPr lang="zh-CN" altLang="en-US"/>
        </a:p>
      </dgm:t>
    </dgm:pt>
    <dgm:pt modelId="{3BD43B0A-4C00-48F9-98B9-DE00B33B217C}" type="sibTrans" cxnId="{3EA1A820-884F-40F3-8F7D-56B97A0AAA32}">
      <dgm:prSet/>
      <dgm:spPr/>
      <dgm:t>
        <a:bodyPr/>
        <a:lstStyle/>
        <a:p>
          <a:endParaRPr lang="zh-CN" altLang="en-US"/>
        </a:p>
      </dgm:t>
    </dgm:pt>
    <dgm:pt modelId="{9FD77EAE-5086-4310-990D-252DED7A92DE}">
      <dgm:prSet phldrT="[文本]"/>
      <dgm:spPr>
        <a:solidFill>
          <a:schemeClr val="accent1">
            <a:lumMod val="40000"/>
            <a:lumOff val="60000"/>
          </a:schemeClr>
        </a:solidFill>
      </dgm:spPr>
      <dgm:t>
        <a:bodyPr/>
        <a:lstStyle/>
        <a:p>
          <a:r>
            <a:rPr lang="en-US" altLang="zh-CN" dirty="0">
              <a:solidFill>
                <a:schemeClr val="tx1"/>
              </a:solidFill>
            </a:rPr>
            <a:t>C2</a:t>
          </a:r>
          <a:endParaRPr lang="zh-CN" altLang="en-US" dirty="0">
            <a:solidFill>
              <a:schemeClr val="tx1"/>
            </a:solidFill>
          </a:endParaRPr>
        </a:p>
      </dgm:t>
    </dgm:pt>
    <dgm:pt modelId="{9868997A-A60A-4675-BC34-51F021098394}" type="parTrans" cxnId="{F184A5DB-7960-49CD-AB62-D80DB270E998}">
      <dgm:prSet/>
      <dgm:spPr/>
      <dgm:t>
        <a:bodyPr/>
        <a:lstStyle/>
        <a:p>
          <a:endParaRPr lang="zh-CN" altLang="en-US"/>
        </a:p>
      </dgm:t>
    </dgm:pt>
    <dgm:pt modelId="{9E52E34F-1BD9-4242-8B72-469CF95CE121}" type="sibTrans" cxnId="{F184A5DB-7960-49CD-AB62-D80DB270E998}">
      <dgm:prSet/>
      <dgm:spPr/>
      <dgm:t>
        <a:bodyPr/>
        <a:lstStyle/>
        <a:p>
          <a:endParaRPr lang="zh-CN" altLang="en-US"/>
        </a:p>
      </dgm:t>
    </dgm:pt>
    <dgm:pt modelId="{DF0B13BC-11FB-44D5-99A7-72B3BDE43D65}" type="pres">
      <dgm:prSet presAssocID="{82567700-7BAA-4243-B2D5-2E5ABD526E68}" presName="Name0" presStyleCnt="0">
        <dgm:presLayoutVars>
          <dgm:dir/>
          <dgm:animLvl val="lvl"/>
          <dgm:resizeHandles val="exact"/>
        </dgm:presLayoutVars>
      </dgm:prSet>
      <dgm:spPr/>
    </dgm:pt>
    <dgm:pt modelId="{EB50FEFB-E85E-42E1-B033-631C49EC1C78}" type="pres">
      <dgm:prSet presAssocID="{037B003B-9F1F-4D29-8301-F2FCD8258D42}" presName="parTxOnly" presStyleLbl="node1" presStyleIdx="0" presStyleCnt="2">
        <dgm:presLayoutVars>
          <dgm:chMax val="0"/>
          <dgm:chPref val="0"/>
          <dgm:bulletEnabled val="1"/>
        </dgm:presLayoutVars>
      </dgm:prSet>
      <dgm:spPr/>
    </dgm:pt>
    <dgm:pt modelId="{533B002B-189B-4A42-9175-59444121E08F}" type="pres">
      <dgm:prSet presAssocID="{3BD43B0A-4C00-48F9-98B9-DE00B33B217C}" presName="parTxOnlySpace" presStyleCnt="0"/>
      <dgm:spPr/>
    </dgm:pt>
    <dgm:pt modelId="{AB380A3E-4EE9-4850-878E-8B01D3091338}" type="pres">
      <dgm:prSet presAssocID="{9FD77EAE-5086-4310-990D-252DED7A92DE}" presName="parTxOnly" presStyleLbl="node1" presStyleIdx="1" presStyleCnt="2" custLinFactX="-75328" custLinFactY="-25435" custLinFactNeighborX="-100000" custLinFactNeighborY="-100000">
        <dgm:presLayoutVars>
          <dgm:chMax val="0"/>
          <dgm:chPref val="0"/>
          <dgm:bulletEnabled val="1"/>
        </dgm:presLayoutVars>
      </dgm:prSet>
      <dgm:spPr/>
    </dgm:pt>
  </dgm:ptLst>
  <dgm:cxnLst>
    <dgm:cxn modelId="{3EA1A820-884F-40F3-8F7D-56B97A0AAA32}" srcId="{82567700-7BAA-4243-B2D5-2E5ABD526E68}" destId="{037B003B-9F1F-4D29-8301-F2FCD8258D42}" srcOrd="0" destOrd="0" parTransId="{384C8977-0EAE-437C-9265-F7181ADE47D3}" sibTransId="{3BD43B0A-4C00-48F9-98B9-DE00B33B217C}"/>
    <dgm:cxn modelId="{438A3624-931F-4FEA-825D-31819F05692E}" type="presOf" srcId="{82567700-7BAA-4243-B2D5-2E5ABD526E68}" destId="{DF0B13BC-11FB-44D5-99A7-72B3BDE43D65}" srcOrd="0" destOrd="0" presId="urn:microsoft.com/office/officeart/2005/8/layout/chevron1"/>
    <dgm:cxn modelId="{113E15D2-136F-4379-8A47-408E16530854}" type="presOf" srcId="{037B003B-9F1F-4D29-8301-F2FCD8258D42}" destId="{EB50FEFB-E85E-42E1-B033-631C49EC1C78}" srcOrd="0" destOrd="0" presId="urn:microsoft.com/office/officeart/2005/8/layout/chevron1"/>
    <dgm:cxn modelId="{F184A5DB-7960-49CD-AB62-D80DB270E998}" srcId="{82567700-7BAA-4243-B2D5-2E5ABD526E68}" destId="{9FD77EAE-5086-4310-990D-252DED7A92DE}" srcOrd="1" destOrd="0" parTransId="{9868997A-A60A-4675-BC34-51F021098394}" sibTransId="{9E52E34F-1BD9-4242-8B72-469CF95CE121}"/>
    <dgm:cxn modelId="{C2ACAFE8-FBF0-444F-BC2B-30E3A1A59CE7}" type="presOf" srcId="{9FD77EAE-5086-4310-990D-252DED7A92DE}" destId="{AB380A3E-4EE9-4850-878E-8B01D3091338}" srcOrd="0" destOrd="0" presId="urn:microsoft.com/office/officeart/2005/8/layout/chevron1"/>
    <dgm:cxn modelId="{2E505231-F10A-41F0-976B-DA93AF304388}" type="presParOf" srcId="{DF0B13BC-11FB-44D5-99A7-72B3BDE43D65}" destId="{EB50FEFB-E85E-42E1-B033-631C49EC1C78}" srcOrd="0" destOrd="0" presId="urn:microsoft.com/office/officeart/2005/8/layout/chevron1"/>
    <dgm:cxn modelId="{D9B1486C-2C7E-422D-B65D-8D6081AF10D1}" type="presParOf" srcId="{DF0B13BC-11FB-44D5-99A7-72B3BDE43D65}" destId="{533B002B-189B-4A42-9175-59444121E08F}" srcOrd="1" destOrd="0" presId="urn:microsoft.com/office/officeart/2005/8/layout/chevron1"/>
    <dgm:cxn modelId="{60931CC3-4C7E-4A87-B9A5-F699D21A16AB}" type="presParOf" srcId="{DF0B13BC-11FB-44D5-99A7-72B3BDE43D65}" destId="{AB380A3E-4EE9-4850-878E-8B01D3091338}" srcOrd="2" destOrd="0" presId="urn:microsoft.com/office/officeart/2005/8/layout/chevron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6266689-0C52-4E58-96DE-B664C324113D}" type="doc">
      <dgm:prSet loTypeId="urn:microsoft.com/office/officeart/2005/8/layout/list1#1" loCatId="list" qsTypeId="urn:microsoft.com/office/officeart/2005/8/quickstyle/simple2#1" qsCatId="simple" csTypeId="urn:microsoft.com/office/officeart/2005/8/colors/accent1_1#1" csCatId="accent1" phldr="1"/>
      <dgm:spPr/>
      <dgm:t>
        <a:bodyPr/>
        <a:lstStyle/>
        <a:p>
          <a:endParaRPr lang="zh-CN" altLang="en-US"/>
        </a:p>
      </dgm:t>
    </dgm:pt>
    <dgm:pt modelId="{EB241348-7E3A-417A-8A43-47AE66502BA7}">
      <dgm:prSet phldrT="[文本]" phldr="0" custT="1"/>
      <dgm:spPr/>
      <dgm:t>
        <a:bodyPr vert="horz" wrap="square"/>
        <a:lstStyle/>
        <a:p>
          <a:pPr>
            <a:lnSpc>
              <a:spcPct val="100000"/>
            </a:lnSpc>
            <a:spcBef>
              <a:spcPct val="0"/>
            </a:spcBef>
            <a:spcAft>
              <a:spcPct val="35000"/>
            </a:spcAft>
          </a:pPr>
          <a:r>
            <a:rPr lang="zh-CN" altLang="en-US" sz="1800" b="0" dirty="0">
              <a:solidFill>
                <a:schemeClr val="tx1"/>
              </a:solidFill>
            </a:rPr>
            <a:t>①找出需要同步的代码片段（关键代码）</a:t>
          </a:r>
        </a:p>
      </dgm:t>
    </dgm:pt>
    <dgm:pt modelId="{54A3EC67-B3AC-479C-8072-024E2FBD73C5}" type="parTrans" cxnId="{3372D1E2-959F-4018-A61F-F2DB83D0CEF5}">
      <dgm:prSet/>
      <dgm:spPr/>
      <dgm:t>
        <a:bodyPr/>
        <a:lstStyle/>
        <a:p>
          <a:endParaRPr lang="zh-CN" altLang="en-US" sz="2400"/>
        </a:p>
      </dgm:t>
    </dgm:pt>
    <dgm:pt modelId="{DEE1A24F-454F-4C40-BCDC-74DFCC5E64F8}" type="sibTrans" cxnId="{3372D1E2-959F-4018-A61F-F2DB83D0CEF5}">
      <dgm:prSet/>
      <dgm:spPr/>
      <dgm:t>
        <a:bodyPr/>
        <a:lstStyle/>
        <a:p>
          <a:endParaRPr lang="zh-CN" altLang="en-US" sz="2400"/>
        </a:p>
      </dgm:t>
    </dgm:pt>
    <dgm:pt modelId="{1E475865-25E1-4CF4-BF66-832679CDD4EE}">
      <dgm:prSet phldr="0" custT="1"/>
      <dgm:spPr/>
      <dgm:t>
        <a:bodyPr vert="horz" wrap="square"/>
        <a:lstStyle/>
        <a:p>
          <a:pPr>
            <a:lnSpc>
              <a:spcPct val="100000"/>
            </a:lnSpc>
            <a:spcBef>
              <a:spcPct val="0"/>
            </a:spcBef>
            <a:spcAft>
              <a:spcPct val="35000"/>
            </a:spcAft>
          </a:pPr>
          <a:r>
            <a:rPr lang="zh-CN" altLang="en-US" sz="2000" b="0" dirty="0">
              <a:solidFill>
                <a:schemeClr val="tx1"/>
              </a:solidFill>
            </a:rPr>
            <a:t>②分析这些代码片段的执行次序</a:t>
          </a:r>
        </a:p>
      </dgm:t>
    </dgm:pt>
    <dgm:pt modelId="{0EDFF5FD-80AB-4064-BB18-4D3EAF369496}" type="parTrans" cxnId="{3D095038-AB59-4177-B3BB-B9BA67F99A78}">
      <dgm:prSet/>
      <dgm:spPr/>
      <dgm:t>
        <a:bodyPr/>
        <a:lstStyle/>
        <a:p>
          <a:endParaRPr lang="zh-CN" altLang="en-US" sz="2400"/>
        </a:p>
      </dgm:t>
    </dgm:pt>
    <dgm:pt modelId="{22F13B53-2E6C-4459-9345-C32121B3D77E}" type="sibTrans" cxnId="{3D095038-AB59-4177-B3BB-B9BA67F99A78}">
      <dgm:prSet/>
      <dgm:spPr/>
      <dgm:t>
        <a:bodyPr/>
        <a:lstStyle/>
        <a:p>
          <a:endParaRPr lang="zh-CN" altLang="en-US" sz="2400"/>
        </a:p>
      </dgm:t>
    </dgm:pt>
    <dgm:pt modelId="{013491F4-FD5A-4FF3-811B-57545063A976}">
      <dgm:prSet phldr="0" custT="1"/>
      <dgm:spPr/>
      <dgm:t>
        <a:bodyPr vert="horz" wrap="square"/>
        <a:lstStyle/>
        <a:p>
          <a:pPr>
            <a:lnSpc>
              <a:spcPct val="100000"/>
            </a:lnSpc>
            <a:spcBef>
              <a:spcPct val="0"/>
            </a:spcBef>
            <a:spcAft>
              <a:spcPct val="35000"/>
            </a:spcAft>
          </a:pPr>
          <a:r>
            <a:rPr lang="zh-CN" altLang="en-US" sz="2000" b="0" dirty="0">
              <a:solidFill>
                <a:schemeClr val="tx1"/>
              </a:solidFill>
            </a:rPr>
            <a:t>③增加同步信号量并赋初始值</a:t>
          </a:r>
        </a:p>
      </dgm:t>
    </dgm:pt>
    <dgm:pt modelId="{55B30BF3-337E-4590-B389-0ED2468505C6}" type="parTrans" cxnId="{D524D171-742D-43AC-8ECA-7BE28119956B}">
      <dgm:prSet/>
      <dgm:spPr/>
      <dgm:t>
        <a:bodyPr/>
        <a:lstStyle/>
        <a:p>
          <a:endParaRPr lang="zh-CN" altLang="en-US" sz="2400"/>
        </a:p>
      </dgm:t>
    </dgm:pt>
    <dgm:pt modelId="{54064C5E-C798-41DB-B83B-FC1C641BAAD9}" type="sibTrans" cxnId="{D524D171-742D-43AC-8ECA-7BE28119956B}">
      <dgm:prSet/>
      <dgm:spPr/>
      <dgm:t>
        <a:bodyPr/>
        <a:lstStyle/>
        <a:p>
          <a:endParaRPr lang="zh-CN" altLang="en-US" sz="2400"/>
        </a:p>
      </dgm:t>
    </dgm:pt>
    <dgm:pt modelId="{AA539293-FE58-46BA-86BE-BBB9EE20B499}">
      <dgm:prSet phldr="0" custT="1"/>
      <dgm:spPr/>
      <dgm:t>
        <a:bodyPr vert="horz" wrap="square"/>
        <a:lstStyle/>
        <a:p>
          <a:pPr>
            <a:lnSpc>
              <a:spcPct val="100000"/>
            </a:lnSpc>
            <a:spcBef>
              <a:spcPct val="0"/>
            </a:spcBef>
            <a:spcAft>
              <a:spcPct val="35000"/>
            </a:spcAft>
          </a:pPr>
          <a:r>
            <a:rPr lang="zh-CN" altLang="en-US" sz="1800" b="0" dirty="0">
              <a:solidFill>
                <a:schemeClr val="tx1"/>
              </a:solidFill>
            </a:rPr>
            <a:t>④在关键代码前后加</a:t>
          </a:r>
          <a:r>
            <a:rPr lang="en-US" altLang="zh-CN" sz="1800" b="0" dirty="0">
              <a:solidFill>
                <a:schemeClr val="tx1"/>
              </a:solidFill>
            </a:rPr>
            <a:t>wait</a:t>
          </a:r>
          <a:r>
            <a:rPr lang="zh-CN" altLang="en-US" sz="1800" b="0" dirty="0">
              <a:solidFill>
                <a:schemeClr val="tx1"/>
              </a:solidFill>
            </a:rPr>
            <a:t>和</a:t>
          </a:r>
          <a:r>
            <a:rPr lang="en-US" altLang="zh-CN" sz="1800" b="0" dirty="0">
              <a:solidFill>
                <a:schemeClr val="tx1"/>
              </a:solidFill>
            </a:rPr>
            <a:t>signal</a:t>
          </a:r>
          <a:r>
            <a:rPr lang="zh-CN" altLang="en-US" sz="1800" b="0" dirty="0">
              <a:solidFill>
                <a:schemeClr val="tx1"/>
              </a:solidFill>
            </a:rPr>
            <a:t>操作</a:t>
          </a:r>
        </a:p>
      </dgm:t>
    </dgm:pt>
    <dgm:pt modelId="{8032DBCA-61F4-49F3-8F0B-3CEB8551841F}" type="parTrans" cxnId="{A85AB54A-F506-490E-9E60-43DC2DDE08F1}">
      <dgm:prSet/>
      <dgm:spPr/>
      <dgm:t>
        <a:bodyPr/>
        <a:lstStyle/>
        <a:p>
          <a:endParaRPr lang="zh-CN" altLang="en-US" sz="2400"/>
        </a:p>
      </dgm:t>
    </dgm:pt>
    <dgm:pt modelId="{FC24DC9F-94B4-43F4-99A3-762EB51B4343}" type="sibTrans" cxnId="{A85AB54A-F506-490E-9E60-43DC2DDE08F1}">
      <dgm:prSet/>
      <dgm:spPr/>
      <dgm:t>
        <a:bodyPr/>
        <a:lstStyle/>
        <a:p>
          <a:endParaRPr lang="zh-CN" altLang="en-US" sz="2400"/>
        </a:p>
      </dgm:t>
    </dgm:pt>
    <dgm:pt modelId="{9AD1C278-FD9E-4036-ADC2-0D0033191AEF}" type="pres">
      <dgm:prSet presAssocID="{86266689-0C52-4E58-96DE-B664C324113D}" presName="linear" presStyleCnt="0">
        <dgm:presLayoutVars>
          <dgm:dir/>
          <dgm:animLvl val="lvl"/>
          <dgm:resizeHandles val="exact"/>
        </dgm:presLayoutVars>
      </dgm:prSet>
      <dgm:spPr/>
    </dgm:pt>
    <dgm:pt modelId="{48172A96-47A4-43C9-A5FB-A07FA5DBECDF}" type="pres">
      <dgm:prSet presAssocID="{EB241348-7E3A-417A-8A43-47AE66502BA7}" presName="parentLin" presStyleCnt="0"/>
      <dgm:spPr/>
    </dgm:pt>
    <dgm:pt modelId="{573587DA-4B45-4C22-B836-979EBFB52F71}" type="pres">
      <dgm:prSet presAssocID="{EB241348-7E3A-417A-8A43-47AE66502BA7}" presName="parentLeftMargin" presStyleLbl="node1" presStyleIdx="0" presStyleCnt="4"/>
      <dgm:spPr/>
    </dgm:pt>
    <dgm:pt modelId="{CAA66065-3994-41DD-9D6A-576C9726E710}" type="pres">
      <dgm:prSet presAssocID="{EB241348-7E3A-417A-8A43-47AE66502BA7}" presName="parentText" presStyleLbl="node1" presStyleIdx="0" presStyleCnt="4" custScaleX="114388">
        <dgm:presLayoutVars>
          <dgm:chMax val="0"/>
          <dgm:bulletEnabled val="1"/>
        </dgm:presLayoutVars>
      </dgm:prSet>
      <dgm:spPr/>
    </dgm:pt>
    <dgm:pt modelId="{6D1DDEAE-019F-4AE1-AA16-CC76047E0C22}" type="pres">
      <dgm:prSet presAssocID="{EB241348-7E3A-417A-8A43-47AE66502BA7}" presName="negativeSpace" presStyleCnt="0"/>
      <dgm:spPr/>
    </dgm:pt>
    <dgm:pt modelId="{1B0134BA-91A7-4332-BE22-21D2F0E5CFE0}" type="pres">
      <dgm:prSet presAssocID="{EB241348-7E3A-417A-8A43-47AE66502BA7}" presName="childText" presStyleLbl="conFgAcc1" presStyleIdx="0" presStyleCnt="4">
        <dgm:presLayoutVars>
          <dgm:bulletEnabled val="1"/>
        </dgm:presLayoutVars>
      </dgm:prSet>
      <dgm:spPr>
        <a:solidFill>
          <a:schemeClr val="accent2">
            <a:lumMod val="20000"/>
            <a:lumOff val="80000"/>
            <a:alpha val="90000"/>
          </a:schemeClr>
        </a:solidFill>
      </dgm:spPr>
    </dgm:pt>
    <dgm:pt modelId="{AD0B782B-E80F-4381-BB4D-C1267A46E23A}" type="pres">
      <dgm:prSet presAssocID="{DEE1A24F-454F-4C40-BCDC-74DFCC5E64F8}" presName="spaceBetweenRectangles" presStyleCnt="0"/>
      <dgm:spPr/>
    </dgm:pt>
    <dgm:pt modelId="{9F5EF3D2-0549-4A6A-AED7-8126FB9FADDA}" type="pres">
      <dgm:prSet presAssocID="{1E475865-25E1-4CF4-BF66-832679CDD4EE}" presName="parentLin" presStyleCnt="0"/>
      <dgm:spPr/>
    </dgm:pt>
    <dgm:pt modelId="{BE6B2C4D-A7D7-43EB-8D27-15B72521F982}" type="pres">
      <dgm:prSet presAssocID="{1E475865-25E1-4CF4-BF66-832679CDD4EE}" presName="parentLeftMargin" presStyleLbl="node1" presStyleIdx="0" presStyleCnt="4"/>
      <dgm:spPr/>
    </dgm:pt>
    <dgm:pt modelId="{70C7227A-CDF4-450C-9319-39C016995FBB}" type="pres">
      <dgm:prSet presAssocID="{1E475865-25E1-4CF4-BF66-832679CDD4EE}" presName="parentText" presStyleLbl="node1" presStyleIdx="1" presStyleCnt="4" custScaleX="114219">
        <dgm:presLayoutVars>
          <dgm:chMax val="0"/>
          <dgm:bulletEnabled val="1"/>
        </dgm:presLayoutVars>
      </dgm:prSet>
      <dgm:spPr/>
    </dgm:pt>
    <dgm:pt modelId="{9CC1DE61-7D89-443D-82AA-095DE9830130}" type="pres">
      <dgm:prSet presAssocID="{1E475865-25E1-4CF4-BF66-832679CDD4EE}" presName="negativeSpace" presStyleCnt="0"/>
      <dgm:spPr/>
    </dgm:pt>
    <dgm:pt modelId="{A3F1B9CC-669E-49ED-8C31-E1456791DCB9}" type="pres">
      <dgm:prSet presAssocID="{1E475865-25E1-4CF4-BF66-832679CDD4EE}" presName="childText" presStyleLbl="conFgAcc1" presStyleIdx="1" presStyleCnt="4">
        <dgm:presLayoutVars>
          <dgm:bulletEnabled val="1"/>
        </dgm:presLayoutVars>
      </dgm:prSet>
      <dgm:spPr>
        <a:solidFill>
          <a:schemeClr val="accent2">
            <a:lumMod val="20000"/>
            <a:lumOff val="80000"/>
            <a:alpha val="90000"/>
          </a:schemeClr>
        </a:solidFill>
      </dgm:spPr>
    </dgm:pt>
    <dgm:pt modelId="{582DDE0A-E392-4A3E-80C2-7515A8DAEE57}" type="pres">
      <dgm:prSet presAssocID="{22F13B53-2E6C-4459-9345-C32121B3D77E}" presName="spaceBetweenRectangles" presStyleCnt="0"/>
      <dgm:spPr/>
    </dgm:pt>
    <dgm:pt modelId="{3BBEDA68-6854-4CAC-A49E-0DBFEC4A796C}" type="pres">
      <dgm:prSet presAssocID="{013491F4-FD5A-4FF3-811B-57545063A976}" presName="parentLin" presStyleCnt="0"/>
      <dgm:spPr/>
    </dgm:pt>
    <dgm:pt modelId="{440EACB4-0C95-441B-92F0-A16714161C69}" type="pres">
      <dgm:prSet presAssocID="{013491F4-FD5A-4FF3-811B-57545063A976}" presName="parentLeftMargin" presStyleLbl="node1" presStyleIdx="1" presStyleCnt="4"/>
      <dgm:spPr/>
    </dgm:pt>
    <dgm:pt modelId="{C14A5956-A5DB-4D25-B806-5FBC5E391CDB}" type="pres">
      <dgm:prSet presAssocID="{013491F4-FD5A-4FF3-811B-57545063A976}" presName="parentText" presStyleLbl="node1" presStyleIdx="2" presStyleCnt="4" custScaleX="115231">
        <dgm:presLayoutVars>
          <dgm:chMax val="0"/>
          <dgm:bulletEnabled val="1"/>
        </dgm:presLayoutVars>
      </dgm:prSet>
      <dgm:spPr/>
    </dgm:pt>
    <dgm:pt modelId="{164E8C02-AFA0-4F70-91D0-AF2AC8CF9B02}" type="pres">
      <dgm:prSet presAssocID="{013491F4-FD5A-4FF3-811B-57545063A976}" presName="negativeSpace" presStyleCnt="0"/>
      <dgm:spPr/>
    </dgm:pt>
    <dgm:pt modelId="{B257D953-AECF-4399-AF76-81F14B926192}" type="pres">
      <dgm:prSet presAssocID="{013491F4-FD5A-4FF3-811B-57545063A976}" presName="childText" presStyleLbl="conFgAcc1" presStyleIdx="2" presStyleCnt="4">
        <dgm:presLayoutVars>
          <dgm:bulletEnabled val="1"/>
        </dgm:presLayoutVars>
      </dgm:prSet>
      <dgm:spPr>
        <a:solidFill>
          <a:schemeClr val="accent2">
            <a:lumMod val="20000"/>
            <a:lumOff val="80000"/>
            <a:alpha val="90000"/>
          </a:schemeClr>
        </a:solidFill>
      </dgm:spPr>
    </dgm:pt>
    <dgm:pt modelId="{639258A0-3BDE-443F-8C78-AD51AC702204}" type="pres">
      <dgm:prSet presAssocID="{54064C5E-C798-41DB-B83B-FC1C641BAAD9}" presName="spaceBetweenRectangles" presStyleCnt="0"/>
      <dgm:spPr/>
    </dgm:pt>
    <dgm:pt modelId="{BAD16F1A-17EF-41AB-8B1F-579C3019A4F8}" type="pres">
      <dgm:prSet presAssocID="{AA539293-FE58-46BA-86BE-BBB9EE20B499}" presName="parentLin" presStyleCnt="0"/>
      <dgm:spPr/>
    </dgm:pt>
    <dgm:pt modelId="{111FBD55-9941-413B-AC76-5134CA149111}" type="pres">
      <dgm:prSet presAssocID="{AA539293-FE58-46BA-86BE-BBB9EE20B499}" presName="parentLeftMargin" presStyleLbl="node1" presStyleIdx="2" presStyleCnt="4"/>
      <dgm:spPr/>
    </dgm:pt>
    <dgm:pt modelId="{80CEF40F-8524-4FCD-82FE-656F63E9018F}" type="pres">
      <dgm:prSet presAssocID="{AA539293-FE58-46BA-86BE-BBB9EE20B499}" presName="parentText" presStyleLbl="node1" presStyleIdx="3" presStyleCnt="4" custScaleX="114683">
        <dgm:presLayoutVars>
          <dgm:chMax val="0"/>
          <dgm:bulletEnabled val="1"/>
        </dgm:presLayoutVars>
      </dgm:prSet>
      <dgm:spPr/>
    </dgm:pt>
    <dgm:pt modelId="{820AD401-98F9-48E4-8FDA-332040B6D7C2}" type="pres">
      <dgm:prSet presAssocID="{AA539293-FE58-46BA-86BE-BBB9EE20B499}" presName="negativeSpace" presStyleCnt="0"/>
      <dgm:spPr/>
    </dgm:pt>
    <dgm:pt modelId="{6D1F781A-2A43-4F70-803F-EB104A878BE2}" type="pres">
      <dgm:prSet presAssocID="{AA539293-FE58-46BA-86BE-BBB9EE20B499}" presName="childText" presStyleLbl="conFgAcc1" presStyleIdx="3" presStyleCnt="4">
        <dgm:presLayoutVars>
          <dgm:bulletEnabled val="1"/>
        </dgm:presLayoutVars>
      </dgm:prSet>
      <dgm:spPr>
        <a:solidFill>
          <a:schemeClr val="accent2">
            <a:lumMod val="20000"/>
            <a:lumOff val="80000"/>
            <a:alpha val="90000"/>
          </a:schemeClr>
        </a:solidFill>
      </dgm:spPr>
    </dgm:pt>
  </dgm:ptLst>
  <dgm:cxnLst>
    <dgm:cxn modelId="{4F3A0801-861A-44DD-9AAA-A6C2C7E2110D}" type="presOf" srcId="{EB241348-7E3A-417A-8A43-47AE66502BA7}" destId="{CAA66065-3994-41DD-9D6A-576C9726E710}" srcOrd="1" destOrd="0" presId="urn:microsoft.com/office/officeart/2005/8/layout/list1#1"/>
    <dgm:cxn modelId="{3D095038-AB59-4177-B3BB-B9BA67F99A78}" srcId="{86266689-0C52-4E58-96DE-B664C324113D}" destId="{1E475865-25E1-4CF4-BF66-832679CDD4EE}" srcOrd="1" destOrd="0" parTransId="{0EDFF5FD-80AB-4064-BB18-4D3EAF369496}" sibTransId="{22F13B53-2E6C-4459-9345-C32121B3D77E}"/>
    <dgm:cxn modelId="{6F184F40-021E-457E-981C-0CA39301E91C}" type="presOf" srcId="{86266689-0C52-4E58-96DE-B664C324113D}" destId="{9AD1C278-FD9E-4036-ADC2-0D0033191AEF}" srcOrd="0" destOrd="0" presId="urn:microsoft.com/office/officeart/2005/8/layout/list1#1"/>
    <dgm:cxn modelId="{A85AB54A-F506-490E-9E60-43DC2DDE08F1}" srcId="{86266689-0C52-4E58-96DE-B664C324113D}" destId="{AA539293-FE58-46BA-86BE-BBB9EE20B499}" srcOrd="3" destOrd="0" parTransId="{8032DBCA-61F4-49F3-8F0B-3CEB8551841F}" sibTransId="{FC24DC9F-94B4-43F4-99A3-762EB51B4343}"/>
    <dgm:cxn modelId="{D524D171-742D-43AC-8ECA-7BE28119956B}" srcId="{86266689-0C52-4E58-96DE-B664C324113D}" destId="{013491F4-FD5A-4FF3-811B-57545063A976}" srcOrd="2" destOrd="0" parTransId="{55B30BF3-337E-4590-B389-0ED2468505C6}" sibTransId="{54064C5E-C798-41DB-B83B-FC1C641BAAD9}"/>
    <dgm:cxn modelId="{1AAF5981-2741-4B84-9AEA-46CE715BAEDA}" type="presOf" srcId="{1E475865-25E1-4CF4-BF66-832679CDD4EE}" destId="{70C7227A-CDF4-450C-9319-39C016995FBB}" srcOrd="1" destOrd="0" presId="urn:microsoft.com/office/officeart/2005/8/layout/list1#1"/>
    <dgm:cxn modelId="{E947BDAA-3EFB-4804-A84E-420A5DEE0029}" type="presOf" srcId="{013491F4-FD5A-4FF3-811B-57545063A976}" destId="{C14A5956-A5DB-4D25-B806-5FBC5E391CDB}" srcOrd="1" destOrd="0" presId="urn:microsoft.com/office/officeart/2005/8/layout/list1#1"/>
    <dgm:cxn modelId="{228846B6-8B63-4AEE-81DA-FAF01D13732A}" type="presOf" srcId="{1E475865-25E1-4CF4-BF66-832679CDD4EE}" destId="{BE6B2C4D-A7D7-43EB-8D27-15B72521F982}" srcOrd="0" destOrd="0" presId="urn:microsoft.com/office/officeart/2005/8/layout/list1#1"/>
    <dgm:cxn modelId="{2550E9C9-233B-4E40-8B36-8EFD8C4A7FA3}" type="presOf" srcId="{AA539293-FE58-46BA-86BE-BBB9EE20B499}" destId="{80CEF40F-8524-4FCD-82FE-656F63E9018F}" srcOrd="1" destOrd="0" presId="urn:microsoft.com/office/officeart/2005/8/layout/list1#1"/>
    <dgm:cxn modelId="{F1D9B8D9-E3E7-4C3B-9D76-B533ADEF79C3}" type="presOf" srcId="{013491F4-FD5A-4FF3-811B-57545063A976}" destId="{440EACB4-0C95-441B-92F0-A16714161C69}" srcOrd="0" destOrd="0" presId="urn:microsoft.com/office/officeart/2005/8/layout/list1#1"/>
    <dgm:cxn modelId="{3372D1E2-959F-4018-A61F-F2DB83D0CEF5}" srcId="{86266689-0C52-4E58-96DE-B664C324113D}" destId="{EB241348-7E3A-417A-8A43-47AE66502BA7}" srcOrd="0" destOrd="0" parTransId="{54A3EC67-B3AC-479C-8072-024E2FBD73C5}" sibTransId="{DEE1A24F-454F-4C40-BCDC-74DFCC5E64F8}"/>
    <dgm:cxn modelId="{23E83FE5-AABF-41B8-8F85-7D2B68132760}" type="presOf" srcId="{EB241348-7E3A-417A-8A43-47AE66502BA7}" destId="{573587DA-4B45-4C22-B836-979EBFB52F71}" srcOrd="0" destOrd="0" presId="urn:microsoft.com/office/officeart/2005/8/layout/list1#1"/>
    <dgm:cxn modelId="{FE3A93FD-FDB3-4CBA-A116-9DABF36051DD}" type="presOf" srcId="{AA539293-FE58-46BA-86BE-BBB9EE20B499}" destId="{111FBD55-9941-413B-AC76-5134CA149111}" srcOrd="0" destOrd="0" presId="urn:microsoft.com/office/officeart/2005/8/layout/list1#1"/>
    <dgm:cxn modelId="{502107C1-34FE-4EBA-BB1C-34FAF16629C7}" type="presParOf" srcId="{9AD1C278-FD9E-4036-ADC2-0D0033191AEF}" destId="{48172A96-47A4-43C9-A5FB-A07FA5DBECDF}" srcOrd="0" destOrd="0" presId="urn:microsoft.com/office/officeart/2005/8/layout/list1#1"/>
    <dgm:cxn modelId="{4BEB4224-AEB4-4BE1-ACB7-A20EEEF81D59}" type="presParOf" srcId="{48172A96-47A4-43C9-A5FB-A07FA5DBECDF}" destId="{573587DA-4B45-4C22-B836-979EBFB52F71}" srcOrd="0" destOrd="0" presId="urn:microsoft.com/office/officeart/2005/8/layout/list1#1"/>
    <dgm:cxn modelId="{48CA6AEA-D85F-4409-B8E6-795F3BC7CB89}" type="presParOf" srcId="{48172A96-47A4-43C9-A5FB-A07FA5DBECDF}" destId="{CAA66065-3994-41DD-9D6A-576C9726E710}" srcOrd="1" destOrd="0" presId="urn:microsoft.com/office/officeart/2005/8/layout/list1#1"/>
    <dgm:cxn modelId="{7A6C0BD2-760A-40D8-87FA-65F6D107DD86}" type="presParOf" srcId="{9AD1C278-FD9E-4036-ADC2-0D0033191AEF}" destId="{6D1DDEAE-019F-4AE1-AA16-CC76047E0C22}" srcOrd="1" destOrd="0" presId="urn:microsoft.com/office/officeart/2005/8/layout/list1#1"/>
    <dgm:cxn modelId="{70C0C06E-8B2A-4F57-9F37-A0ECBD75B81D}" type="presParOf" srcId="{9AD1C278-FD9E-4036-ADC2-0D0033191AEF}" destId="{1B0134BA-91A7-4332-BE22-21D2F0E5CFE0}" srcOrd="2" destOrd="0" presId="urn:microsoft.com/office/officeart/2005/8/layout/list1#1"/>
    <dgm:cxn modelId="{F73AA4C2-179B-438E-B745-5BB9B91A2773}" type="presParOf" srcId="{9AD1C278-FD9E-4036-ADC2-0D0033191AEF}" destId="{AD0B782B-E80F-4381-BB4D-C1267A46E23A}" srcOrd="3" destOrd="0" presId="urn:microsoft.com/office/officeart/2005/8/layout/list1#1"/>
    <dgm:cxn modelId="{2DF8992B-F1A5-482F-B546-56ADA8B501D5}" type="presParOf" srcId="{9AD1C278-FD9E-4036-ADC2-0D0033191AEF}" destId="{9F5EF3D2-0549-4A6A-AED7-8126FB9FADDA}" srcOrd="4" destOrd="0" presId="urn:microsoft.com/office/officeart/2005/8/layout/list1#1"/>
    <dgm:cxn modelId="{A1EC01DD-0125-4C8F-899A-2881CCC8487B}" type="presParOf" srcId="{9F5EF3D2-0549-4A6A-AED7-8126FB9FADDA}" destId="{BE6B2C4D-A7D7-43EB-8D27-15B72521F982}" srcOrd="0" destOrd="0" presId="urn:microsoft.com/office/officeart/2005/8/layout/list1#1"/>
    <dgm:cxn modelId="{CD1DBA85-5FA9-4AAF-95FA-38292E08A257}" type="presParOf" srcId="{9F5EF3D2-0549-4A6A-AED7-8126FB9FADDA}" destId="{70C7227A-CDF4-450C-9319-39C016995FBB}" srcOrd="1" destOrd="0" presId="urn:microsoft.com/office/officeart/2005/8/layout/list1#1"/>
    <dgm:cxn modelId="{84E83674-D3B0-4213-8296-66AE42248CEE}" type="presParOf" srcId="{9AD1C278-FD9E-4036-ADC2-0D0033191AEF}" destId="{9CC1DE61-7D89-443D-82AA-095DE9830130}" srcOrd="5" destOrd="0" presId="urn:microsoft.com/office/officeart/2005/8/layout/list1#1"/>
    <dgm:cxn modelId="{735BCFA1-AE4E-4057-802C-2186FE98873A}" type="presParOf" srcId="{9AD1C278-FD9E-4036-ADC2-0D0033191AEF}" destId="{A3F1B9CC-669E-49ED-8C31-E1456791DCB9}" srcOrd="6" destOrd="0" presId="urn:microsoft.com/office/officeart/2005/8/layout/list1#1"/>
    <dgm:cxn modelId="{BF8DD8FA-25CA-4FC5-BEEA-BFED43A1BA8F}" type="presParOf" srcId="{9AD1C278-FD9E-4036-ADC2-0D0033191AEF}" destId="{582DDE0A-E392-4A3E-80C2-7515A8DAEE57}" srcOrd="7" destOrd="0" presId="urn:microsoft.com/office/officeart/2005/8/layout/list1#1"/>
    <dgm:cxn modelId="{D33946FA-83A6-42FB-81E8-4F9E5FFF38F6}" type="presParOf" srcId="{9AD1C278-FD9E-4036-ADC2-0D0033191AEF}" destId="{3BBEDA68-6854-4CAC-A49E-0DBFEC4A796C}" srcOrd="8" destOrd="0" presId="urn:microsoft.com/office/officeart/2005/8/layout/list1#1"/>
    <dgm:cxn modelId="{BB04A90E-255E-45A6-AAD8-46D1B763254E}" type="presParOf" srcId="{3BBEDA68-6854-4CAC-A49E-0DBFEC4A796C}" destId="{440EACB4-0C95-441B-92F0-A16714161C69}" srcOrd="0" destOrd="0" presId="urn:microsoft.com/office/officeart/2005/8/layout/list1#1"/>
    <dgm:cxn modelId="{E68A04FB-2F9A-4D49-B547-3B36598DF4F1}" type="presParOf" srcId="{3BBEDA68-6854-4CAC-A49E-0DBFEC4A796C}" destId="{C14A5956-A5DB-4D25-B806-5FBC5E391CDB}" srcOrd="1" destOrd="0" presId="urn:microsoft.com/office/officeart/2005/8/layout/list1#1"/>
    <dgm:cxn modelId="{FFE450F1-EFFA-4444-B207-9950345899D9}" type="presParOf" srcId="{9AD1C278-FD9E-4036-ADC2-0D0033191AEF}" destId="{164E8C02-AFA0-4F70-91D0-AF2AC8CF9B02}" srcOrd="9" destOrd="0" presId="urn:microsoft.com/office/officeart/2005/8/layout/list1#1"/>
    <dgm:cxn modelId="{FB4685E1-0412-4B34-B37D-A18E66E0EE38}" type="presParOf" srcId="{9AD1C278-FD9E-4036-ADC2-0D0033191AEF}" destId="{B257D953-AECF-4399-AF76-81F14B926192}" srcOrd="10" destOrd="0" presId="urn:microsoft.com/office/officeart/2005/8/layout/list1#1"/>
    <dgm:cxn modelId="{90F302A7-BC00-4C62-9D50-45269220D85C}" type="presParOf" srcId="{9AD1C278-FD9E-4036-ADC2-0D0033191AEF}" destId="{639258A0-3BDE-443F-8C78-AD51AC702204}" srcOrd="11" destOrd="0" presId="urn:microsoft.com/office/officeart/2005/8/layout/list1#1"/>
    <dgm:cxn modelId="{ADAE87BB-67E5-42F0-AF62-7704DDF5FA88}" type="presParOf" srcId="{9AD1C278-FD9E-4036-ADC2-0D0033191AEF}" destId="{BAD16F1A-17EF-41AB-8B1F-579C3019A4F8}" srcOrd="12" destOrd="0" presId="urn:microsoft.com/office/officeart/2005/8/layout/list1#1"/>
    <dgm:cxn modelId="{C783082D-4212-4D1A-B3D9-D69AFDBEDE5F}" type="presParOf" srcId="{BAD16F1A-17EF-41AB-8B1F-579C3019A4F8}" destId="{111FBD55-9941-413B-AC76-5134CA149111}" srcOrd="0" destOrd="0" presId="urn:microsoft.com/office/officeart/2005/8/layout/list1#1"/>
    <dgm:cxn modelId="{84A72E48-0808-4DC1-9E96-859B5A848491}" type="presParOf" srcId="{BAD16F1A-17EF-41AB-8B1F-579C3019A4F8}" destId="{80CEF40F-8524-4FCD-82FE-656F63E9018F}" srcOrd="1" destOrd="0" presId="urn:microsoft.com/office/officeart/2005/8/layout/list1#1"/>
    <dgm:cxn modelId="{A58C90B8-A093-4F69-AA1F-B008E72D8D9E}" type="presParOf" srcId="{9AD1C278-FD9E-4036-ADC2-0D0033191AEF}" destId="{820AD401-98F9-48E4-8FDA-332040B6D7C2}" srcOrd="13" destOrd="0" presId="urn:microsoft.com/office/officeart/2005/8/layout/list1#1"/>
    <dgm:cxn modelId="{2DB2F32C-4DB3-426E-AF4C-47BB10438D5F}" type="presParOf" srcId="{9AD1C278-FD9E-4036-ADC2-0D0033191AEF}" destId="{6D1F781A-2A43-4F70-803F-EB104A878BE2}" srcOrd="14" destOrd="0" presId="urn:microsoft.com/office/officeart/2005/8/layout/list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50FEFB-E85E-42E1-B033-631C49EC1C78}">
      <dsp:nvSpPr>
        <dsp:cNvPr id="0" name=""/>
        <dsp:cNvSpPr/>
      </dsp:nvSpPr>
      <dsp:spPr bwMode="white">
        <a:xfrm>
          <a:off x="1708" y="0"/>
          <a:ext cx="1021472" cy="324036"/>
        </a:xfrm>
        <a:prstGeom prst="chevron">
          <a:avLst/>
        </a:prstGeom>
        <a:solidFill>
          <a:srgbClr val="00B0F0"/>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C1</a:t>
          </a:r>
          <a:endParaRPr lang="zh-CN" altLang="en-US" sz="1400" kern="1200" dirty="0"/>
        </a:p>
      </dsp:txBody>
      <dsp:txXfrm>
        <a:off x="163726" y="0"/>
        <a:ext cx="697436" cy="324036"/>
      </dsp:txXfrm>
    </dsp:sp>
    <dsp:sp modelId="{AB380A3E-4EE9-4850-878E-8B01D3091338}">
      <dsp:nvSpPr>
        <dsp:cNvPr id="0" name=""/>
        <dsp:cNvSpPr/>
      </dsp:nvSpPr>
      <dsp:spPr bwMode="white">
        <a:xfrm>
          <a:off x="922743" y="0"/>
          <a:ext cx="1021472" cy="324036"/>
        </a:xfrm>
        <a:prstGeom prst="chevron">
          <a:avLst/>
        </a:prstGeom>
        <a:solidFill>
          <a:schemeClr val="accent1">
            <a:lumMod val="40000"/>
            <a:lumOff val="60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altLang="zh-CN" sz="1400" kern="1200" dirty="0">
              <a:solidFill>
                <a:schemeClr val="tx1"/>
              </a:solidFill>
            </a:rPr>
            <a:t>C2</a:t>
          </a:r>
          <a:endParaRPr lang="zh-CN" altLang="en-US" sz="1400" kern="1200" dirty="0">
            <a:solidFill>
              <a:schemeClr val="tx1"/>
            </a:solidFill>
          </a:endParaRPr>
        </a:p>
      </dsp:txBody>
      <dsp:txXfrm>
        <a:off x="1084761" y="0"/>
        <a:ext cx="697436" cy="3240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50FEFB-E85E-42E1-B033-631C49EC1C78}">
      <dsp:nvSpPr>
        <dsp:cNvPr id="0" name=""/>
        <dsp:cNvSpPr/>
      </dsp:nvSpPr>
      <dsp:spPr bwMode="white">
        <a:xfrm>
          <a:off x="1756" y="0"/>
          <a:ext cx="1049847" cy="324036"/>
        </a:xfrm>
        <a:prstGeom prst="chevron">
          <a:avLst/>
        </a:prstGeom>
        <a:solidFill>
          <a:schemeClr val="accent1">
            <a:lumMod val="40000"/>
            <a:lumOff val="60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altLang="zh-CN" sz="1400" kern="1200" dirty="0">
              <a:solidFill>
                <a:schemeClr val="bg1"/>
              </a:solidFill>
            </a:rPr>
            <a:t>C2</a:t>
          </a:r>
          <a:endParaRPr lang="zh-CN" altLang="en-US" sz="1400" kern="1200" dirty="0">
            <a:solidFill>
              <a:schemeClr val="bg1"/>
            </a:solidFill>
          </a:endParaRPr>
        </a:p>
      </dsp:txBody>
      <dsp:txXfrm>
        <a:off x="163774" y="0"/>
        <a:ext cx="725811" cy="324036"/>
      </dsp:txXfrm>
    </dsp:sp>
    <dsp:sp modelId="{AB380A3E-4EE9-4850-878E-8B01D3091338}">
      <dsp:nvSpPr>
        <dsp:cNvPr id="0" name=""/>
        <dsp:cNvSpPr/>
      </dsp:nvSpPr>
      <dsp:spPr bwMode="white">
        <a:xfrm>
          <a:off x="946618" y="0"/>
          <a:ext cx="1049847" cy="324036"/>
        </a:xfrm>
        <a:prstGeom prst="chevron">
          <a:avLst/>
        </a:prstGeom>
        <a:solidFill>
          <a:srgbClr val="00B0F0"/>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altLang="zh-CN" sz="1400" kern="1200" dirty="0">
              <a:solidFill>
                <a:schemeClr val="tx1"/>
              </a:solidFill>
            </a:rPr>
            <a:t>C1</a:t>
          </a:r>
          <a:endParaRPr lang="zh-CN" altLang="en-US" sz="1400" kern="1200" dirty="0">
            <a:solidFill>
              <a:schemeClr val="tx1"/>
            </a:solidFill>
          </a:endParaRPr>
        </a:p>
      </dsp:txBody>
      <dsp:txXfrm>
        <a:off x="1108636" y="0"/>
        <a:ext cx="725811" cy="32403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50FEFB-E85E-42E1-B033-631C49EC1C78}">
      <dsp:nvSpPr>
        <dsp:cNvPr id="0" name=""/>
        <dsp:cNvSpPr/>
      </dsp:nvSpPr>
      <dsp:spPr bwMode="white">
        <a:xfrm>
          <a:off x="1376" y="537507"/>
          <a:ext cx="822853" cy="329141"/>
        </a:xfrm>
        <a:prstGeom prst="chevron">
          <a:avLst/>
        </a:prstGeom>
        <a:solidFill>
          <a:srgbClr val="00B0F0"/>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C1</a:t>
          </a:r>
          <a:endParaRPr lang="zh-CN" altLang="en-US" sz="1400" kern="1200" dirty="0"/>
        </a:p>
      </dsp:txBody>
      <dsp:txXfrm>
        <a:off x="165947" y="537507"/>
        <a:ext cx="493712" cy="329141"/>
      </dsp:txXfrm>
    </dsp:sp>
    <dsp:sp modelId="{AB380A3E-4EE9-4850-878E-8B01D3091338}">
      <dsp:nvSpPr>
        <dsp:cNvPr id="0" name=""/>
        <dsp:cNvSpPr/>
      </dsp:nvSpPr>
      <dsp:spPr bwMode="white">
        <a:xfrm>
          <a:off x="39820" y="124649"/>
          <a:ext cx="822853" cy="329141"/>
        </a:xfrm>
        <a:prstGeom prst="chevron">
          <a:avLst/>
        </a:prstGeom>
        <a:solidFill>
          <a:schemeClr val="accent1">
            <a:lumMod val="40000"/>
            <a:lumOff val="60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altLang="zh-CN" sz="1400" kern="1200" dirty="0">
              <a:solidFill>
                <a:schemeClr val="tx1"/>
              </a:solidFill>
            </a:rPr>
            <a:t>C2</a:t>
          </a:r>
          <a:endParaRPr lang="zh-CN" altLang="en-US" sz="1400" kern="1200" dirty="0">
            <a:solidFill>
              <a:schemeClr val="tx1"/>
            </a:solidFill>
          </a:endParaRPr>
        </a:p>
      </dsp:txBody>
      <dsp:txXfrm>
        <a:off x="204391" y="124649"/>
        <a:ext cx="493712" cy="3291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0134BA-91A7-4332-BE22-21D2F0E5CFE0}">
      <dsp:nvSpPr>
        <dsp:cNvPr id="0" name=""/>
        <dsp:cNvSpPr/>
      </dsp:nvSpPr>
      <dsp:spPr>
        <a:xfrm>
          <a:off x="0" y="278579"/>
          <a:ext cx="5450983" cy="428400"/>
        </a:xfrm>
        <a:prstGeom prst="rect">
          <a:avLst/>
        </a:prstGeom>
        <a:solidFill>
          <a:schemeClr val="accent2">
            <a:lumMod val="20000"/>
            <a:lumOff val="80000"/>
            <a:alpha val="9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AA66065-3994-41DD-9D6A-576C9726E710}">
      <dsp:nvSpPr>
        <dsp:cNvPr id="0" name=""/>
        <dsp:cNvSpPr/>
      </dsp:nvSpPr>
      <dsp:spPr>
        <a:xfrm>
          <a:off x="272549" y="27659"/>
          <a:ext cx="4364689" cy="501840"/>
        </a:xfrm>
        <a:prstGeom prst="round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4224" tIns="0" rIns="144224" bIns="0" numCol="1" spcCol="1270" anchor="ctr" anchorCtr="0">
          <a:noAutofit/>
        </a:bodyPr>
        <a:lstStyle/>
        <a:p>
          <a:pPr marL="0" lvl="0" indent="0" algn="l" defTabSz="800100">
            <a:lnSpc>
              <a:spcPct val="100000"/>
            </a:lnSpc>
            <a:spcBef>
              <a:spcPct val="0"/>
            </a:spcBef>
            <a:spcAft>
              <a:spcPct val="35000"/>
            </a:spcAft>
            <a:buNone/>
          </a:pPr>
          <a:r>
            <a:rPr lang="zh-CN" altLang="en-US" sz="1800" b="0" kern="1200" dirty="0">
              <a:solidFill>
                <a:schemeClr val="tx1"/>
              </a:solidFill>
            </a:rPr>
            <a:t>①找出需要同步的代码片段（关键代码）</a:t>
          </a:r>
        </a:p>
      </dsp:txBody>
      <dsp:txXfrm>
        <a:off x="297047" y="52157"/>
        <a:ext cx="4315693" cy="452844"/>
      </dsp:txXfrm>
    </dsp:sp>
    <dsp:sp modelId="{A3F1B9CC-669E-49ED-8C31-E1456791DCB9}">
      <dsp:nvSpPr>
        <dsp:cNvPr id="0" name=""/>
        <dsp:cNvSpPr/>
      </dsp:nvSpPr>
      <dsp:spPr>
        <a:xfrm>
          <a:off x="0" y="1049700"/>
          <a:ext cx="5450983" cy="428400"/>
        </a:xfrm>
        <a:prstGeom prst="rect">
          <a:avLst/>
        </a:prstGeom>
        <a:solidFill>
          <a:schemeClr val="accent2">
            <a:lumMod val="20000"/>
            <a:lumOff val="80000"/>
            <a:alpha val="9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0C7227A-CDF4-450C-9319-39C016995FBB}">
      <dsp:nvSpPr>
        <dsp:cNvPr id="0" name=""/>
        <dsp:cNvSpPr/>
      </dsp:nvSpPr>
      <dsp:spPr>
        <a:xfrm>
          <a:off x="272549" y="798780"/>
          <a:ext cx="4358240" cy="501840"/>
        </a:xfrm>
        <a:prstGeom prst="round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4224" tIns="0" rIns="144224" bIns="0" numCol="1" spcCol="1270" anchor="ctr" anchorCtr="0">
          <a:noAutofit/>
        </a:bodyPr>
        <a:lstStyle/>
        <a:p>
          <a:pPr marL="0" lvl="0" indent="0" algn="l" defTabSz="889000">
            <a:lnSpc>
              <a:spcPct val="100000"/>
            </a:lnSpc>
            <a:spcBef>
              <a:spcPct val="0"/>
            </a:spcBef>
            <a:spcAft>
              <a:spcPct val="35000"/>
            </a:spcAft>
            <a:buNone/>
          </a:pPr>
          <a:r>
            <a:rPr lang="zh-CN" altLang="en-US" sz="2000" b="0" kern="1200" dirty="0">
              <a:solidFill>
                <a:schemeClr val="tx1"/>
              </a:solidFill>
            </a:rPr>
            <a:t>②分析这些代码片段的执行次序</a:t>
          </a:r>
        </a:p>
      </dsp:txBody>
      <dsp:txXfrm>
        <a:off x="297047" y="823278"/>
        <a:ext cx="4309244" cy="452844"/>
      </dsp:txXfrm>
    </dsp:sp>
    <dsp:sp modelId="{B257D953-AECF-4399-AF76-81F14B926192}">
      <dsp:nvSpPr>
        <dsp:cNvPr id="0" name=""/>
        <dsp:cNvSpPr/>
      </dsp:nvSpPr>
      <dsp:spPr>
        <a:xfrm>
          <a:off x="0" y="1820820"/>
          <a:ext cx="5450983" cy="428400"/>
        </a:xfrm>
        <a:prstGeom prst="rect">
          <a:avLst/>
        </a:prstGeom>
        <a:solidFill>
          <a:schemeClr val="accent2">
            <a:lumMod val="20000"/>
            <a:lumOff val="80000"/>
            <a:alpha val="9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14A5956-A5DB-4D25-B806-5FBC5E391CDB}">
      <dsp:nvSpPr>
        <dsp:cNvPr id="0" name=""/>
        <dsp:cNvSpPr/>
      </dsp:nvSpPr>
      <dsp:spPr>
        <a:xfrm>
          <a:off x="272549" y="1569899"/>
          <a:ext cx="4396855" cy="501840"/>
        </a:xfrm>
        <a:prstGeom prst="round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4224" tIns="0" rIns="144224" bIns="0" numCol="1" spcCol="1270" anchor="ctr" anchorCtr="0">
          <a:noAutofit/>
        </a:bodyPr>
        <a:lstStyle/>
        <a:p>
          <a:pPr marL="0" lvl="0" indent="0" algn="l" defTabSz="889000">
            <a:lnSpc>
              <a:spcPct val="100000"/>
            </a:lnSpc>
            <a:spcBef>
              <a:spcPct val="0"/>
            </a:spcBef>
            <a:spcAft>
              <a:spcPct val="35000"/>
            </a:spcAft>
            <a:buNone/>
          </a:pPr>
          <a:r>
            <a:rPr lang="zh-CN" altLang="en-US" sz="2000" b="0" kern="1200" dirty="0">
              <a:solidFill>
                <a:schemeClr val="tx1"/>
              </a:solidFill>
            </a:rPr>
            <a:t>③增加同步信号量并赋初始值</a:t>
          </a:r>
        </a:p>
      </dsp:txBody>
      <dsp:txXfrm>
        <a:off x="297047" y="1594397"/>
        <a:ext cx="4347859" cy="452844"/>
      </dsp:txXfrm>
    </dsp:sp>
    <dsp:sp modelId="{6D1F781A-2A43-4F70-803F-EB104A878BE2}">
      <dsp:nvSpPr>
        <dsp:cNvPr id="0" name=""/>
        <dsp:cNvSpPr/>
      </dsp:nvSpPr>
      <dsp:spPr>
        <a:xfrm>
          <a:off x="0" y="2591940"/>
          <a:ext cx="5450983" cy="428400"/>
        </a:xfrm>
        <a:prstGeom prst="rect">
          <a:avLst/>
        </a:prstGeom>
        <a:solidFill>
          <a:schemeClr val="accent2">
            <a:lumMod val="20000"/>
            <a:lumOff val="80000"/>
            <a:alpha val="9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CEF40F-8524-4FCD-82FE-656F63E9018F}">
      <dsp:nvSpPr>
        <dsp:cNvPr id="0" name=""/>
        <dsp:cNvSpPr/>
      </dsp:nvSpPr>
      <dsp:spPr>
        <a:xfrm>
          <a:off x="272549" y="2341020"/>
          <a:ext cx="4375945" cy="501840"/>
        </a:xfrm>
        <a:prstGeom prst="round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4224" tIns="0" rIns="144224" bIns="0" numCol="1" spcCol="1270" anchor="ctr" anchorCtr="0">
          <a:noAutofit/>
        </a:bodyPr>
        <a:lstStyle/>
        <a:p>
          <a:pPr marL="0" lvl="0" indent="0" algn="l" defTabSz="800100">
            <a:lnSpc>
              <a:spcPct val="100000"/>
            </a:lnSpc>
            <a:spcBef>
              <a:spcPct val="0"/>
            </a:spcBef>
            <a:spcAft>
              <a:spcPct val="35000"/>
            </a:spcAft>
            <a:buNone/>
          </a:pPr>
          <a:r>
            <a:rPr lang="zh-CN" altLang="en-US" sz="1800" b="0" kern="1200" dirty="0">
              <a:solidFill>
                <a:schemeClr val="tx1"/>
              </a:solidFill>
            </a:rPr>
            <a:t>④在关键代码前后加</a:t>
          </a:r>
          <a:r>
            <a:rPr lang="en-US" altLang="zh-CN" sz="1800" b="0" kern="1200" dirty="0">
              <a:solidFill>
                <a:schemeClr val="tx1"/>
              </a:solidFill>
            </a:rPr>
            <a:t>wait</a:t>
          </a:r>
          <a:r>
            <a:rPr lang="zh-CN" altLang="en-US" sz="1800" b="0" kern="1200" dirty="0">
              <a:solidFill>
                <a:schemeClr val="tx1"/>
              </a:solidFill>
            </a:rPr>
            <a:t>和</a:t>
          </a:r>
          <a:r>
            <a:rPr lang="en-US" altLang="zh-CN" sz="1800" b="0" kern="1200" dirty="0">
              <a:solidFill>
                <a:schemeClr val="tx1"/>
              </a:solidFill>
            </a:rPr>
            <a:t>signal</a:t>
          </a:r>
          <a:r>
            <a:rPr lang="zh-CN" altLang="en-US" sz="1800" b="0" kern="1200" dirty="0">
              <a:solidFill>
                <a:schemeClr val="tx1"/>
              </a:solidFill>
            </a:rPr>
            <a:t>操作</a:t>
          </a:r>
        </a:p>
      </dsp:txBody>
      <dsp:txXfrm>
        <a:off x="297047" y="2365518"/>
        <a:ext cx="4326949" cy="452844"/>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list1#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1">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3d1#2">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3d1#3">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1">
  <dgm:title val=""/>
  <dgm:desc val=""/>
  <dgm:catLst>
    <dgm:cat type="simple" pri="102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50B63E92-6686-4C1C-B9DA-BD30466BA712}" type="datetimeFigureOut">
              <a:rPr kumimoji="0" lang="en-US" sz="1200" b="0" i="0" u="none" strike="noStrike" kern="1200" cap="none" spc="0" normalizeH="0" baseline="0" noProof="0">
                <a:ln>
                  <a:noFill/>
                </a:ln>
                <a:solidFill>
                  <a:schemeClr val="tx1"/>
                </a:solidFill>
                <a:effectLst/>
                <a:uLnTx/>
                <a:uFillTx/>
                <a:latin typeface="+mn-lt"/>
                <a:ea typeface="+mn-ea"/>
                <a:cs typeface="+mn-cs"/>
              </a:rPr>
              <a:t>4/10/2025</a:t>
            </a:fld>
            <a:endParaRPr kumimoji="0" lang="en-US" sz="120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69D03918-6FBB-45BA-A762-6B3071F79923}" type="slidenum">
              <a:rPr kumimoji="0" lang="en-US" sz="1200" b="0" i="0" u="none" strike="noStrike" kern="1200" cap="none" spc="0" normalizeH="0" baseline="0" noProof="0">
                <a:ln>
                  <a:noFill/>
                </a:ln>
                <a:solidFill>
                  <a:schemeClr val="tx1"/>
                </a:solidFill>
                <a:effectLst/>
                <a:uLnTx/>
                <a:uFillTx/>
                <a:latin typeface="+mn-lt"/>
                <a:ea typeface="+mn-ea"/>
                <a:cs typeface="+mn-cs"/>
              </a:rPr>
              <a:t>‹#›</a:t>
            </a:fld>
            <a:endParaRPr kumimoji="0" lang="en-US" sz="12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7T15:33:39.923"/>
    </inkml:context>
    <inkml:brush xml:id="br0">
      <inkml:brushProperty name="width" value="0.05" units="cm"/>
      <inkml:brushProperty name="height" value="0.05" units="cm"/>
      <inkml:brushProperty name="color" value="#E71224"/>
    </inkml:brush>
  </inkml:definitions>
  <inkml:trace contextRef="#ctx0" brushRef="#br0">0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7T15:33:45.642"/>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media/image1.png>
</file>

<file path=ppt/media/image10.png>
</file>

<file path=ppt/media/image10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6.png>
</file>

<file path=ppt/media/image57.jpeg>
</file>

<file path=ppt/media/image58.jpe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69D3FBF9-8012-47F2-97D7-E2C8A1AD35E0}" type="datetimeFigureOut">
              <a:rPr kumimoji="0" lang="en-US" sz="1200" b="0" i="0" u="none" strike="noStrike" kern="1200" cap="none" spc="0" normalizeH="0" baseline="0" noProof="0">
                <a:ln>
                  <a:noFill/>
                </a:ln>
                <a:solidFill>
                  <a:schemeClr val="tx1"/>
                </a:solidFill>
                <a:effectLst/>
                <a:uLnTx/>
                <a:uFillTx/>
                <a:latin typeface="+mn-lt"/>
                <a:ea typeface="+mn-ea"/>
                <a:cs typeface="+mn-cs"/>
              </a:rPr>
              <a:t>4/10/2025</a:t>
            </a:fld>
            <a:endParaRPr kumimoji="0" lang="en-US" sz="120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en-US" sz="1200" b="0" i="0" u="none" strike="noStrike" kern="1200" cap="none" spc="0" normalizeH="0" baseline="0" noProof="0" dirty="0">
              <a:ln>
                <a:noFill/>
              </a:ln>
              <a:solidFill>
                <a:schemeClr val="tx1"/>
              </a:solidFill>
              <a:effectLst/>
              <a:uLnTx/>
              <a:uFillTx/>
              <a:latin typeface="+mn-lt"/>
              <a:ea typeface="+mn-ea"/>
              <a:cs typeface="+mn-cs"/>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Click to edit Master text styles</a:t>
            </a: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Second level</a:t>
            </a: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Third level</a:t>
            </a: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Fourth level</a:t>
            </a: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67DD5D6F-DC6E-4182-9F28-76CBACA3359D}" type="slidenum">
              <a:rPr kumimoji="0" lang="en-US" sz="1200" b="0" i="0" u="none" strike="noStrike" kern="1200" cap="none" spc="0" normalizeH="0" baseline="0" noProof="0">
                <a:ln>
                  <a:noFill/>
                </a:ln>
                <a:solidFill>
                  <a:schemeClr val="tx1"/>
                </a:solidFill>
                <a:effectLst/>
                <a:uLnTx/>
                <a:uFillTx/>
                <a:latin typeface="+mn-lt"/>
                <a:ea typeface="+mn-ea"/>
                <a:cs typeface="+mn-cs"/>
              </a:rPr>
              <a:t>‹#›</a:t>
            </a:fld>
            <a:endParaRPr kumimoji="0" lang="en-US" sz="1200" b="0" i="0" u="none" strike="noStrike" kern="1200" cap="none" spc="0" normalizeH="0" baseline="0" noProof="0" dirty="0">
              <a:ln>
                <a:noFill/>
              </a:ln>
              <a:solidFill>
                <a:schemeClr val="tx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a:ln>
            <a:solidFill>
              <a:srgbClr val="000000">
                <a:alpha val="100000"/>
              </a:srgbClr>
            </a:solidFill>
            <a:miter lim="800000"/>
          </a:ln>
        </p:spPr>
      </p:sp>
      <p:sp>
        <p:nvSpPr>
          <p:cNvPr id="40963"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40964"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1</a:t>
            </a:fld>
            <a:endParaRPr lang="en-US" altLang="zh-CN" sz="1200" dirty="0">
              <a:latin typeface="Calibri" panose="020F050202020403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a:solidFill>
              <a:srgbClr val="000000">
                <a:alpha val="100000"/>
              </a:srgbClr>
            </a:solidFill>
            <a:miter lim="800000"/>
          </a:ln>
        </p:spPr>
      </p:sp>
      <p:sp>
        <p:nvSpPr>
          <p:cNvPr id="59395"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59396"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33</a:t>
            </a:fld>
            <a:endParaRPr lang="en-US" altLang="zh-CN" sz="1200" dirty="0">
              <a:latin typeface="Calibri" panose="020F050202020403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a:solidFill>
              <a:srgbClr val="000000">
                <a:alpha val="100000"/>
              </a:srgbClr>
            </a:solidFill>
            <a:miter lim="800000"/>
          </a:ln>
        </p:spPr>
      </p:sp>
      <p:sp>
        <p:nvSpPr>
          <p:cNvPr id="61443"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61444"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34</a:t>
            </a:fld>
            <a:endParaRPr lang="en-US" altLang="zh-CN" sz="1200" dirty="0">
              <a:latin typeface="Calibri" panose="020F050202020403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a:ln>
            <a:solidFill>
              <a:srgbClr val="000000">
                <a:alpha val="100000"/>
              </a:srgbClr>
            </a:solidFill>
            <a:miter lim="800000"/>
          </a:ln>
        </p:spPr>
      </p:sp>
      <p:sp>
        <p:nvSpPr>
          <p:cNvPr id="65539"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65540"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36</a:t>
            </a:fld>
            <a:endParaRPr lang="en-US" altLang="zh-CN" sz="1200" dirty="0">
              <a:latin typeface="Calibri" panose="020F050202020403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a:ln>
            <a:solidFill>
              <a:srgbClr val="000000">
                <a:alpha val="100000"/>
              </a:srgbClr>
            </a:solidFill>
            <a:miter lim="800000"/>
          </a:ln>
        </p:spPr>
      </p:sp>
      <p:sp>
        <p:nvSpPr>
          <p:cNvPr id="65539"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65540"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37</a:t>
            </a:fld>
            <a:endParaRPr lang="en-US" altLang="zh-CN" sz="1200" dirty="0">
              <a:latin typeface="Calibri" panose="020F050202020403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幻灯片图像占位符 1"/>
          <p:cNvSpPr>
            <a:spLocks noGrp="1" noRot="1" noChangeAspect="1" noTextEdit="1"/>
          </p:cNvSpPr>
          <p:nvPr>
            <p:ph type="sldImg"/>
          </p:nvPr>
        </p:nvSpPr>
        <p:spPr>
          <a:ln>
            <a:solidFill>
              <a:srgbClr val="000000">
                <a:alpha val="100000"/>
              </a:srgbClr>
            </a:solidFill>
            <a:miter lim="800000"/>
          </a:ln>
        </p:spPr>
      </p:sp>
      <p:sp>
        <p:nvSpPr>
          <p:cNvPr id="67587" name="备注占位符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zh-CN" altLang="en-US" dirty="0">
              <a:ea typeface="宋体" panose="02010600030101010101" pitchFamily="2" charset="-122"/>
            </a:endParaRPr>
          </a:p>
        </p:txBody>
      </p:sp>
      <p:sp>
        <p:nvSpPr>
          <p:cNvPr id="67588"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dirty="0">
                <a:latin typeface="Calibri" panose="020F0502020204030204" pitchFamily="34" charset="0"/>
                <a:ea typeface="宋体" panose="02010600030101010101" pitchFamily="2" charset="-122"/>
              </a:rPr>
              <a:t>38</a:t>
            </a:fld>
            <a:endParaRPr lang="zh-CN" altLang="en-US" sz="1200" dirty="0">
              <a:latin typeface="Calibri" panose="020F0502020204030204" pitchFamily="34" charset="0"/>
              <a:ea typeface="宋体" panose="02010600030101010101" pitchFamily="2"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幻灯片图像占位符 1"/>
          <p:cNvSpPr>
            <a:spLocks noGrp="1" noRot="1" noChangeAspect="1" noTextEdit="1"/>
          </p:cNvSpPr>
          <p:nvPr>
            <p:ph type="sldImg"/>
          </p:nvPr>
        </p:nvSpPr>
        <p:spPr>
          <a:ln>
            <a:solidFill>
              <a:srgbClr val="000000">
                <a:alpha val="100000"/>
              </a:srgbClr>
            </a:solidFill>
            <a:miter lim="800000"/>
          </a:ln>
        </p:spPr>
      </p:sp>
      <p:sp>
        <p:nvSpPr>
          <p:cNvPr id="67587" name="备注占位符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zh-CN" altLang="en-US" dirty="0">
              <a:ea typeface="宋体" panose="02010600030101010101" pitchFamily="2" charset="-122"/>
            </a:endParaRPr>
          </a:p>
        </p:txBody>
      </p:sp>
      <p:sp>
        <p:nvSpPr>
          <p:cNvPr id="67588"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dirty="0">
                <a:latin typeface="Calibri" panose="020F0502020204030204" pitchFamily="34" charset="0"/>
                <a:ea typeface="宋体" panose="02010600030101010101" pitchFamily="2" charset="-122"/>
              </a:rPr>
              <a:t>39</a:t>
            </a:fld>
            <a:endParaRPr lang="zh-CN" altLang="en-US" sz="1200" dirty="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35445962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a:solidFill>
              <a:srgbClr val="000000">
                <a:alpha val="100000"/>
              </a:srgbClr>
            </a:solidFill>
            <a:miter lim="800000"/>
          </a:ln>
        </p:spPr>
      </p:sp>
      <p:sp>
        <p:nvSpPr>
          <p:cNvPr id="69635"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69636"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40</a:t>
            </a:fld>
            <a:endParaRPr lang="en-US" altLang="zh-CN" sz="1200" dirty="0">
              <a:latin typeface="Calibri" panose="020F0502020204030204" pitchFamily="34" charset="0"/>
            </a:endParaRPr>
          </a:p>
        </p:txBody>
      </p:sp>
    </p:spTree>
    <p:extLst>
      <p:ext uri="{BB962C8B-B14F-4D97-AF65-F5344CB8AC3E}">
        <p14:creationId xmlns:p14="http://schemas.microsoft.com/office/powerpoint/2010/main" val="39066412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a:solidFill>
              <a:srgbClr val="000000">
                <a:alpha val="100000"/>
              </a:srgbClr>
            </a:solidFill>
            <a:miter lim="800000"/>
          </a:ln>
        </p:spPr>
      </p:sp>
      <p:sp>
        <p:nvSpPr>
          <p:cNvPr id="69635"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69636"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41</a:t>
            </a:fld>
            <a:endParaRPr lang="en-US" altLang="zh-CN" sz="1200" dirty="0">
              <a:latin typeface="Calibri" panose="020F050202020403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a:solidFill>
              <a:srgbClr val="000000">
                <a:alpha val="100000"/>
              </a:srgbClr>
            </a:solidFill>
            <a:miter lim="800000"/>
          </a:ln>
        </p:spPr>
      </p:sp>
      <p:sp>
        <p:nvSpPr>
          <p:cNvPr id="71683"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71684"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42</a:t>
            </a:fld>
            <a:endParaRPr lang="en-US" altLang="zh-CN" sz="1200" dirty="0">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a:ln>
            <a:solidFill>
              <a:srgbClr val="000000">
                <a:alpha val="100000"/>
              </a:srgbClr>
            </a:solidFill>
            <a:miter lim="800000"/>
          </a:ln>
        </p:spPr>
      </p:sp>
      <p:sp>
        <p:nvSpPr>
          <p:cNvPr id="43011"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43012"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17</a:t>
            </a:fld>
            <a:endParaRPr lang="en-US" altLang="zh-CN" sz="1200" dirty="0">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a:ln>
            <a:solidFill>
              <a:srgbClr val="000000">
                <a:alpha val="100000"/>
              </a:srgbClr>
            </a:solidFill>
            <a:miter lim="800000"/>
          </a:ln>
        </p:spPr>
      </p:sp>
      <p:sp>
        <p:nvSpPr>
          <p:cNvPr id="47107"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47108"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18</a:t>
            </a:fld>
            <a:endParaRPr lang="en-US" altLang="zh-CN" sz="1200" dirty="0">
              <a:latin typeface="Calibri" panose="020F0502020204030204" pitchFamily="34" charset="0"/>
            </a:endParaRPr>
          </a:p>
        </p:txBody>
      </p:sp>
    </p:spTree>
    <p:extLst>
      <p:ext uri="{BB962C8B-B14F-4D97-AF65-F5344CB8AC3E}">
        <p14:creationId xmlns:p14="http://schemas.microsoft.com/office/powerpoint/2010/main" val="2456689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a:ln>
            <a:solidFill>
              <a:srgbClr val="000000">
                <a:alpha val="100000"/>
              </a:srgbClr>
            </a:solidFill>
            <a:miter lim="800000"/>
          </a:ln>
        </p:spPr>
      </p:sp>
      <p:sp>
        <p:nvSpPr>
          <p:cNvPr id="49155"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49156"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22</a:t>
            </a:fld>
            <a:endParaRPr lang="en-US" altLang="zh-CN" sz="1200" dirty="0">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a:ln>
            <a:solidFill>
              <a:srgbClr val="000000">
                <a:alpha val="100000"/>
              </a:srgbClr>
            </a:solidFill>
            <a:miter lim="800000"/>
          </a:ln>
        </p:spPr>
      </p:sp>
      <p:sp>
        <p:nvSpPr>
          <p:cNvPr id="51203"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51204"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24</a:t>
            </a:fld>
            <a:endParaRPr lang="en-US" altLang="zh-CN" sz="1200" dirty="0">
              <a:latin typeface="Calibri" panose="020F05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a:ln>
            <a:solidFill>
              <a:srgbClr val="000000">
                <a:alpha val="100000"/>
              </a:srgbClr>
            </a:solidFill>
            <a:miter lim="800000"/>
          </a:ln>
        </p:spPr>
      </p:sp>
      <p:sp>
        <p:nvSpPr>
          <p:cNvPr id="53251"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53252"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26</a:t>
            </a:fld>
            <a:endParaRPr lang="en-US" altLang="zh-CN" sz="1200" dirty="0">
              <a:latin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a:ln>
            <a:solidFill>
              <a:srgbClr val="000000">
                <a:alpha val="100000"/>
              </a:srgbClr>
            </a:solidFill>
            <a:miter lim="800000"/>
          </a:ln>
        </p:spPr>
      </p:sp>
      <p:sp>
        <p:nvSpPr>
          <p:cNvPr id="55299"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55300"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28</a:t>
            </a:fld>
            <a:endParaRPr lang="en-US" altLang="zh-CN" sz="1200" dirty="0">
              <a:latin typeface="Calibri" panose="020F050202020403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5B79B4-1B25-007E-3A5F-5B3B9D7681F0}"/>
            </a:ext>
          </a:extLst>
        </p:cNvPr>
        <p:cNvGrpSpPr/>
        <p:nvPr/>
      </p:nvGrpSpPr>
      <p:grpSpPr>
        <a:xfrm>
          <a:off x="0" y="0"/>
          <a:ext cx="0" cy="0"/>
          <a:chOff x="0" y="0"/>
          <a:chExt cx="0" cy="0"/>
        </a:xfrm>
      </p:grpSpPr>
      <p:sp>
        <p:nvSpPr>
          <p:cNvPr id="55298" name="Slide Image Placeholder 1">
            <a:extLst>
              <a:ext uri="{FF2B5EF4-FFF2-40B4-BE49-F238E27FC236}">
                <a16:creationId xmlns:a16="http://schemas.microsoft.com/office/drawing/2014/main" id="{20E1CAD0-7D3E-F773-1A5A-20CCB96C261C}"/>
              </a:ext>
            </a:extLst>
          </p:cNvPr>
          <p:cNvSpPr>
            <a:spLocks noGrp="1" noRot="1" noChangeAspect="1" noTextEdit="1"/>
          </p:cNvSpPr>
          <p:nvPr>
            <p:ph type="sldImg"/>
          </p:nvPr>
        </p:nvSpPr>
        <p:spPr>
          <a:ln>
            <a:solidFill>
              <a:srgbClr val="000000">
                <a:alpha val="100000"/>
              </a:srgbClr>
            </a:solidFill>
            <a:miter lim="800000"/>
          </a:ln>
        </p:spPr>
      </p:sp>
      <p:sp>
        <p:nvSpPr>
          <p:cNvPr id="55299" name="Notes Placeholder 2">
            <a:extLst>
              <a:ext uri="{FF2B5EF4-FFF2-40B4-BE49-F238E27FC236}">
                <a16:creationId xmlns:a16="http://schemas.microsoft.com/office/drawing/2014/main" id="{79BB5715-2AEA-0ED2-54E1-BE1B10E5E997}"/>
              </a:ext>
            </a:extLst>
          </p:cNvPr>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55300" name="Slide Number Placeholder 3">
            <a:extLst>
              <a:ext uri="{FF2B5EF4-FFF2-40B4-BE49-F238E27FC236}">
                <a16:creationId xmlns:a16="http://schemas.microsoft.com/office/drawing/2014/main" id="{20B81DE9-31B9-400A-90E2-D216AF9B0648}"/>
              </a:ext>
            </a:extLst>
          </p:cNvPr>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29</a:t>
            </a:fld>
            <a:endParaRPr lang="en-US" altLang="zh-CN" sz="1200" dirty="0">
              <a:latin typeface="Calibri" panose="020F0502020204030204" pitchFamily="34" charset="0"/>
            </a:endParaRPr>
          </a:p>
        </p:txBody>
      </p:sp>
    </p:spTree>
    <p:extLst>
      <p:ext uri="{BB962C8B-B14F-4D97-AF65-F5344CB8AC3E}">
        <p14:creationId xmlns:p14="http://schemas.microsoft.com/office/powerpoint/2010/main" val="34844744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a:ln>
            <a:solidFill>
              <a:srgbClr val="000000">
                <a:alpha val="100000"/>
              </a:srgbClr>
            </a:solidFill>
            <a:miter lim="800000"/>
          </a:ln>
        </p:spPr>
      </p:sp>
      <p:sp>
        <p:nvSpPr>
          <p:cNvPr id="57347"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lang="en-US" altLang="zh-CN" dirty="0">
              <a:ea typeface="宋体" panose="02010600030101010101" pitchFamily="2" charset="-122"/>
            </a:endParaRPr>
          </a:p>
        </p:txBody>
      </p:sp>
      <p:sp>
        <p:nvSpPr>
          <p:cNvPr id="57348" name="Slide Number Placeholder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Calibri" panose="020F0502020204030204" pitchFamily="34" charset="0"/>
              </a:rPr>
              <a:t>32</a:t>
            </a:fld>
            <a:endParaRPr lang="en-US" altLang="zh-CN" sz="1200" dirty="0">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空白">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ORTFOLIO 2">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5418868" y="1195644"/>
            <a:ext cx="3230748" cy="3230748"/>
          </a:xfrm>
          <a:prstGeom prst="diamond">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2"/>
          <p:cNvSpPr>
            <a:spLocks noGrp="1"/>
          </p:cNvSpPr>
          <p:nvPr>
            <p:ph type="pic" sz="quarter" idx="13"/>
          </p:nvPr>
        </p:nvSpPr>
        <p:spPr>
          <a:xfrm>
            <a:off x="2173512" y="2001774"/>
            <a:ext cx="1618488" cy="1618488"/>
          </a:xfrm>
          <a:prstGeom prst="diamond">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6" name="Picture Placeholder 2"/>
          <p:cNvSpPr>
            <a:spLocks noGrp="1"/>
          </p:cNvSpPr>
          <p:nvPr>
            <p:ph type="pic" sz="quarter" idx="14"/>
          </p:nvPr>
        </p:nvSpPr>
        <p:spPr>
          <a:xfrm>
            <a:off x="3796190" y="2001774"/>
            <a:ext cx="1618488" cy="1618488"/>
          </a:xfrm>
          <a:prstGeom prst="diamond">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2"/>
          <p:cNvSpPr>
            <a:spLocks noGrp="1"/>
          </p:cNvSpPr>
          <p:nvPr>
            <p:ph type="pic" sz="quarter" idx="15"/>
          </p:nvPr>
        </p:nvSpPr>
        <p:spPr>
          <a:xfrm>
            <a:off x="556641" y="2001774"/>
            <a:ext cx="1618488" cy="1618488"/>
          </a:xfrm>
          <a:prstGeom prst="diamond">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2"/>
          <p:cNvSpPr>
            <a:spLocks noGrp="1"/>
          </p:cNvSpPr>
          <p:nvPr>
            <p:ph type="pic" sz="quarter" idx="16"/>
          </p:nvPr>
        </p:nvSpPr>
        <p:spPr>
          <a:xfrm>
            <a:off x="2984373" y="2811018"/>
            <a:ext cx="1618488" cy="1618488"/>
          </a:xfrm>
          <a:prstGeom prst="diamond">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47FFDFA3-B5AC-4A88-A881-149AF2D4F1B7}"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ORTFOLIO 4">
    <p:bg>
      <p:bgPr>
        <a:solidFill>
          <a:schemeClr val="bg1"/>
        </a:solidFill>
        <a:effectLst/>
      </p:bgPr>
    </p:bg>
    <p:spTree>
      <p:nvGrpSpPr>
        <p:cNvPr id="1" name=""/>
        <p:cNvGrpSpPr/>
        <p:nvPr/>
      </p:nvGrpSpPr>
      <p:grpSpPr>
        <a:xfrm>
          <a:off x="0" y="0"/>
          <a:ext cx="0" cy="0"/>
          <a:chOff x="0" y="0"/>
          <a:chExt cx="0" cy="0"/>
        </a:xfrm>
      </p:grpSpPr>
      <p:sp>
        <p:nvSpPr>
          <p:cNvPr id="5" name="Picture Placeholder 3"/>
          <p:cNvSpPr>
            <a:spLocks noGrp="1"/>
          </p:cNvSpPr>
          <p:nvPr>
            <p:ph type="pic" sz="quarter" idx="12"/>
          </p:nvPr>
        </p:nvSpPr>
        <p:spPr>
          <a:xfrm>
            <a:off x="1143000" y="10058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3"/>
          <p:cNvSpPr>
            <a:spLocks noGrp="1"/>
          </p:cNvSpPr>
          <p:nvPr>
            <p:ph type="pic" sz="quarter" idx="14"/>
          </p:nvPr>
        </p:nvSpPr>
        <p:spPr>
          <a:xfrm>
            <a:off x="4572000" y="10058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3"/>
          <p:cNvSpPr>
            <a:spLocks noGrp="1"/>
          </p:cNvSpPr>
          <p:nvPr>
            <p:ph type="pic" sz="quarter" idx="16"/>
          </p:nvPr>
        </p:nvSpPr>
        <p:spPr>
          <a:xfrm>
            <a:off x="1143000" y="27203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7" name="Picture Placeholder 3"/>
          <p:cNvSpPr>
            <a:spLocks noGrp="1"/>
          </p:cNvSpPr>
          <p:nvPr>
            <p:ph type="pic" sz="quarter" idx="18"/>
          </p:nvPr>
        </p:nvSpPr>
        <p:spPr>
          <a:xfrm>
            <a:off x="4572000" y="27203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8"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0ED44550-FA4B-4558-92B1-136E49D98D22}"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ORTFOLIO 5">
    <p:bg>
      <p:bgPr>
        <a:solidFill>
          <a:schemeClr val="bg1"/>
        </a:solidFill>
        <a:effectLst/>
      </p:bgPr>
    </p:bg>
    <p:spTree>
      <p:nvGrpSpPr>
        <p:cNvPr id="1" name=""/>
        <p:cNvGrpSpPr/>
        <p:nvPr/>
      </p:nvGrpSpPr>
      <p:grpSpPr>
        <a:xfrm>
          <a:off x="0" y="0"/>
          <a:ext cx="0" cy="0"/>
          <a:chOff x="0" y="0"/>
          <a:chExt cx="0" cy="0"/>
        </a:xfrm>
      </p:grpSpPr>
      <p:sp>
        <p:nvSpPr>
          <p:cNvPr id="12" name="Picture Placeholder 3"/>
          <p:cNvSpPr>
            <a:spLocks noGrp="1"/>
          </p:cNvSpPr>
          <p:nvPr>
            <p:ph type="pic" sz="quarter" idx="13"/>
          </p:nvPr>
        </p:nvSpPr>
        <p:spPr>
          <a:xfrm>
            <a:off x="2857500" y="10058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3"/>
          <p:cNvSpPr>
            <a:spLocks noGrp="1"/>
          </p:cNvSpPr>
          <p:nvPr>
            <p:ph type="pic" sz="quarter" idx="14"/>
          </p:nvPr>
        </p:nvSpPr>
        <p:spPr>
          <a:xfrm>
            <a:off x="4572000" y="1005840"/>
            <a:ext cx="3429000" cy="3429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3"/>
          <p:cNvSpPr>
            <a:spLocks noGrp="1"/>
          </p:cNvSpPr>
          <p:nvPr>
            <p:ph type="pic" sz="quarter" idx="16"/>
          </p:nvPr>
        </p:nvSpPr>
        <p:spPr>
          <a:xfrm>
            <a:off x="1143000" y="27203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8"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87A213BE-D154-409B-A0F2-8A6646084F26}"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ORTFOLIO 6">
    <p:bg>
      <p:bgPr>
        <a:solidFill>
          <a:schemeClr val="bg1"/>
        </a:solidFill>
        <a:effectLst/>
      </p:bgPr>
    </p:bg>
    <p:spTree>
      <p:nvGrpSpPr>
        <p:cNvPr id="1" name=""/>
        <p:cNvGrpSpPr/>
        <p:nvPr/>
      </p:nvGrpSpPr>
      <p:grpSpPr>
        <a:xfrm>
          <a:off x="0" y="0"/>
          <a:ext cx="0" cy="0"/>
          <a:chOff x="0" y="0"/>
          <a:chExt cx="0" cy="0"/>
        </a:xfrm>
      </p:grpSpPr>
      <p:sp>
        <p:nvSpPr>
          <p:cNvPr id="5" name="Picture Placeholder 3"/>
          <p:cNvSpPr>
            <a:spLocks noGrp="1"/>
          </p:cNvSpPr>
          <p:nvPr>
            <p:ph type="pic" sz="quarter" idx="13"/>
          </p:nvPr>
        </p:nvSpPr>
        <p:spPr>
          <a:xfrm>
            <a:off x="640080" y="1005840"/>
            <a:ext cx="1143000" cy="1143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3"/>
          <p:cNvSpPr>
            <a:spLocks noGrp="1"/>
          </p:cNvSpPr>
          <p:nvPr>
            <p:ph type="pic" sz="quarter" idx="14"/>
          </p:nvPr>
        </p:nvSpPr>
        <p:spPr>
          <a:xfrm>
            <a:off x="1783080" y="1005840"/>
            <a:ext cx="1143000" cy="1143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3"/>
          <p:cNvSpPr>
            <a:spLocks noGrp="1"/>
          </p:cNvSpPr>
          <p:nvPr>
            <p:ph type="pic" sz="quarter" idx="15"/>
          </p:nvPr>
        </p:nvSpPr>
        <p:spPr>
          <a:xfrm>
            <a:off x="2926080" y="1005840"/>
            <a:ext cx="1143000" cy="1143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Picture Placeholder 3"/>
          <p:cNvSpPr>
            <a:spLocks noGrp="1"/>
          </p:cNvSpPr>
          <p:nvPr>
            <p:ph type="pic" sz="quarter" idx="16"/>
          </p:nvPr>
        </p:nvSpPr>
        <p:spPr>
          <a:xfrm>
            <a:off x="640080" y="2148840"/>
            <a:ext cx="1143000" cy="1143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3"/>
          <p:cNvSpPr>
            <a:spLocks noGrp="1"/>
          </p:cNvSpPr>
          <p:nvPr>
            <p:ph type="pic" sz="quarter" idx="17"/>
          </p:nvPr>
        </p:nvSpPr>
        <p:spPr>
          <a:xfrm>
            <a:off x="1783080" y="2148840"/>
            <a:ext cx="1143000" cy="1143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3"/>
          <p:cNvSpPr>
            <a:spLocks noGrp="1"/>
          </p:cNvSpPr>
          <p:nvPr>
            <p:ph type="pic" sz="quarter" idx="18"/>
          </p:nvPr>
        </p:nvSpPr>
        <p:spPr>
          <a:xfrm>
            <a:off x="2926080" y="2148840"/>
            <a:ext cx="1143000" cy="1143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3"/>
          <p:cNvSpPr>
            <a:spLocks noGrp="1"/>
          </p:cNvSpPr>
          <p:nvPr>
            <p:ph type="pic" sz="quarter" idx="19"/>
          </p:nvPr>
        </p:nvSpPr>
        <p:spPr>
          <a:xfrm>
            <a:off x="640080" y="3291840"/>
            <a:ext cx="1143000" cy="1143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6" name="Picture Placeholder 3"/>
          <p:cNvSpPr>
            <a:spLocks noGrp="1"/>
          </p:cNvSpPr>
          <p:nvPr>
            <p:ph type="pic" sz="quarter" idx="20"/>
          </p:nvPr>
        </p:nvSpPr>
        <p:spPr>
          <a:xfrm>
            <a:off x="1783080" y="3291840"/>
            <a:ext cx="1143000" cy="1143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7" name="Picture Placeholder 3"/>
          <p:cNvSpPr>
            <a:spLocks noGrp="1"/>
          </p:cNvSpPr>
          <p:nvPr>
            <p:ph type="pic" sz="quarter" idx="21"/>
          </p:nvPr>
        </p:nvSpPr>
        <p:spPr>
          <a:xfrm>
            <a:off x="2926080" y="3291840"/>
            <a:ext cx="1143000" cy="1143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20"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2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ORTFOLIO 7">
    <p:bg>
      <p:bgPr>
        <a:solidFill>
          <a:schemeClr val="bg1"/>
        </a:solidFill>
        <a:effectLst/>
      </p:bgPr>
    </p:bg>
    <p:spTree>
      <p:nvGrpSpPr>
        <p:cNvPr id="1" name=""/>
        <p:cNvGrpSpPr/>
        <p:nvPr/>
      </p:nvGrpSpPr>
      <p:grpSpPr>
        <a:xfrm>
          <a:off x="0" y="0"/>
          <a:ext cx="0" cy="0"/>
          <a:chOff x="0" y="0"/>
          <a:chExt cx="0" cy="0"/>
        </a:xfrm>
      </p:grpSpPr>
      <p:sp>
        <p:nvSpPr>
          <p:cNvPr id="5" name="Picture Placeholder 3"/>
          <p:cNvSpPr>
            <a:spLocks noGrp="1"/>
          </p:cNvSpPr>
          <p:nvPr>
            <p:ph type="pic" sz="quarter" idx="13"/>
          </p:nvPr>
        </p:nvSpPr>
        <p:spPr>
          <a:xfrm>
            <a:off x="1143000" y="2377440"/>
            <a:ext cx="13716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3"/>
          <p:cNvSpPr>
            <a:spLocks noGrp="1"/>
          </p:cNvSpPr>
          <p:nvPr>
            <p:ph type="pic" sz="quarter" idx="14"/>
          </p:nvPr>
        </p:nvSpPr>
        <p:spPr>
          <a:xfrm>
            <a:off x="5257800" y="1005840"/>
            <a:ext cx="2743200" cy="27432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3"/>
          <p:cNvSpPr>
            <a:spLocks noGrp="1"/>
          </p:cNvSpPr>
          <p:nvPr>
            <p:ph type="pic" sz="quarter" idx="15"/>
          </p:nvPr>
        </p:nvSpPr>
        <p:spPr>
          <a:xfrm>
            <a:off x="2514600" y="2377440"/>
            <a:ext cx="13716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3"/>
          <p:cNvSpPr>
            <a:spLocks noGrp="1"/>
          </p:cNvSpPr>
          <p:nvPr>
            <p:ph type="pic" sz="quarter" idx="16"/>
          </p:nvPr>
        </p:nvSpPr>
        <p:spPr>
          <a:xfrm>
            <a:off x="3886200" y="2377440"/>
            <a:ext cx="13716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17"/>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ORTFOLIO 8">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3940762" y="1238250"/>
            <a:ext cx="4524375" cy="3000375"/>
          </a:xfrm>
          <a:prstGeom prst="rect">
            <a:avLst/>
          </a:prstGeom>
          <a:effectLst>
            <a:outerShdw blurRad="292100" dist="38100" dir="5400000" algn="t" rotWithShape="0">
              <a:prstClr val="black">
                <a:alpha val="67000"/>
              </a:prstClr>
            </a:outerShdw>
          </a:effectLst>
        </p:spPr>
        <p:txBody>
          <a:bodyPr lIns="45720" tIns="22860" rIns="45720" bIns="22860"/>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21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2100" b="0" i="0" u="none" strike="noStrike" kern="1200" cap="none" spc="0" normalizeH="0" baseline="0" noProof="0">
              <a:ln>
                <a:noFill/>
              </a:ln>
              <a:solidFill>
                <a:schemeClr val="tx1"/>
              </a:solidFill>
              <a:effectLst/>
              <a:uLnTx/>
              <a:uFillTx/>
              <a:latin typeface="+mn-lt"/>
              <a:ea typeface="+mn-ea"/>
              <a:cs typeface="+mn-cs"/>
            </a:endParaRPr>
          </a:p>
        </p:txBody>
      </p:sp>
      <p:sp>
        <p:nvSpPr>
          <p:cNvPr id="10"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1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ORTFOLIO 9">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495305" y="1238250"/>
            <a:ext cx="4524375" cy="3000375"/>
          </a:xfrm>
          <a:prstGeom prst="rect">
            <a:avLst/>
          </a:prstGeom>
          <a:effectLst>
            <a:outerShdw blurRad="292100" dist="38100" dir="5400000" algn="t" rotWithShape="0">
              <a:prstClr val="black">
                <a:alpha val="67000"/>
              </a:prstClr>
            </a:outerShdw>
          </a:effectLst>
        </p:spPr>
        <p:txBody>
          <a:bodyPr lIns="45720" tIns="22860" rIns="45720" bIns="22860"/>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21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2100" b="0" i="0" u="none" strike="noStrike" kern="1200" cap="none" spc="0" normalizeH="0" baseline="0" noProof="0">
              <a:ln>
                <a:noFill/>
              </a:ln>
              <a:solidFill>
                <a:schemeClr val="tx1"/>
              </a:solidFill>
              <a:effectLst/>
              <a:uLnTx/>
              <a:uFillTx/>
              <a:latin typeface="+mn-lt"/>
              <a:ea typeface="+mn-ea"/>
              <a:cs typeface="+mn-cs"/>
            </a:endParaRPr>
          </a:p>
        </p:txBody>
      </p:sp>
      <p:sp>
        <p:nvSpPr>
          <p:cNvPr id="10"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1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ORTFOLIO 10">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85800" y="1005840"/>
            <a:ext cx="3657600" cy="2743200"/>
          </a:xfrm>
          <a:prstGeom prst="rect">
            <a:avLst/>
          </a:prstGeom>
          <a:effectLst>
            <a:outerShdw blurRad="2921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2"/>
          <p:cNvSpPr>
            <a:spLocks noGrp="1"/>
          </p:cNvSpPr>
          <p:nvPr>
            <p:ph type="pic" sz="quarter" idx="13"/>
          </p:nvPr>
        </p:nvSpPr>
        <p:spPr>
          <a:xfrm>
            <a:off x="4800600" y="1005840"/>
            <a:ext cx="3657600" cy="2743200"/>
          </a:xfrm>
          <a:prstGeom prst="rect">
            <a:avLst/>
          </a:prstGeom>
          <a:effectLst>
            <a:outerShdw blurRad="2921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64B8C8DD-937E-4E64-8124-2927D8F825E7}"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ORTFOLIO 11">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28650" y="1005840"/>
            <a:ext cx="2514600" cy="1371600"/>
          </a:xfrm>
          <a:prstGeom prst="rect">
            <a:avLst/>
          </a:prstGeom>
          <a:effectLst>
            <a:outerShdw blurRad="1905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2"/>
          <p:cNvSpPr>
            <a:spLocks noGrp="1"/>
          </p:cNvSpPr>
          <p:nvPr>
            <p:ph type="pic" sz="quarter" idx="13"/>
          </p:nvPr>
        </p:nvSpPr>
        <p:spPr>
          <a:xfrm>
            <a:off x="6000750" y="1005840"/>
            <a:ext cx="2514600" cy="1371600"/>
          </a:xfrm>
          <a:prstGeom prst="rect">
            <a:avLst/>
          </a:prstGeom>
          <a:effectLst>
            <a:outerShdw blurRad="1905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2"/>
          <p:cNvSpPr>
            <a:spLocks noGrp="1"/>
          </p:cNvSpPr>
          <p:nvPr>
            <p:ph type="pic" sz="quarter" idx="14"/>
          </p:nvPr>
        </p:nvSpPr>
        <p:spPr>
          <a:xfrm>
            <a:off x="3314700" y="1005840"/>
            <a:ext cx="2514600" cy="1371600"/>
          </a:xfrm>
          <a:prstGeom prst="rect">
            <a:avLst/>
          </a:prstGeom>
          <a:effectLst>
            <a:outerShdw blurRad="1905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6EC73EC1-D7CA-4592-A0E1-5657130C86D2}"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ORTFOLIO 12">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28650" y="1005840"/>
            <a:ext cx="2514600" cy="2514600"/>
          </a:xfrm>
          <a:prstGeom prst="rect">
            <a:avLst/>
          </a:prstGeom>
          <a:effectLst>
            <a:outerShdw blurRad="2921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2"/>
          <p:cNvSpPr>
            <a:spLocks noGrp="1"/>
          </p:cNvSpPr>
          <p:nvPr>
            <p:ph type="pic" sz="quarter" idx="13"/>
          </p:nvPr>
        </p:nvSpPr>
        <p:spPr>
          <a:xfrm>
            <a:off x="6000750" y="1005840"/>
            <a:ext cx="2514600" cy="2514600"/>
          </a:xfrm>
          <a:prstGeom prst="rect">
            <a:avLst/>
          </a:prstGeom>
          <a:effectLst>
            <a:outerShdw blurRad="2921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2"/>
          <p:cNvSpPr>
            <a:spLocks noGrp="1"/>
          </p:cNvSpPr>
          <p:nvPr>
            <p:ph type="pic" sz="quarter" idx="14"/>
          </p:nvPr>
        </p:nvSpPr>
        <p:spPr>
          <a:xfrm>
            <a:off x="3314700" y="1005840"/>
            <a:ext cx="2514600" cy="2514600"/>
          </a:xfrm>
          <a:prstGeom prst="rect">
            <a:avLst/>
          </a:prstGeom>
          <a:effectLst>
            <a:outerShdw blurRad="2921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B60CFA4C-3A78-42C5-8C64-695B4FEC5BC3}"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ORTFOLIO 1">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1341252" y="1188454"/>
            <a:ext cx="3230748" cy="3230748"/>
          </a:xfrm>
          <a:prstGeom prst="diamond">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2"/>
          <p:cNvSpPr>
            <a:spLocks noGrp="1"/>
          </p:cNvSpPr>
          <p:nvPr>
            <p:ph type="pic" sz="quarter" idx="13"/>
          </p:nvPr>
        </p:nvSpPr>
        <p:spPr>
          <a:xfrm>
            <a:off x="3759200" y="2799080"/>
            <a:ext cx="1618488" cy="1618488"/>
          </a:xfrm>
          <a:prstGeom prst="diamond">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6" name="Picture Placeholder 2"/>
          <p:cNvSpPr>
            <a:spLocks noGrp="1"/>
          </p:cNvSpPr>
          <p:nvPr>
            <p:ph type="pic" sz="quarter" idx="14"/>
          </p:nvPr>
        </p:nvSpPr>
        <p:spPr>
          <a:xfrm>
            <a:off x="5377688" y="2799080"/>
            <a:ext cx="1618488" cy="1618488"/>
          </a:xfrm>
          <a:prstGeom prst="diamond">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15"/>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ORTFOLIO 13">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28650" y="1371600"/>
            <a:ext cx="2514600" cy="3200400"/>
          </a:xfrm>
          <a:prstGeom prst="rect">
            <a:avLst/>
          </a:prstGeom>
          <a:effectLst>
            <a:outerShdw blurRad="2921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2"/>
          <p:cNvSpPr>
            <a:spLocks noGrp="1"/>
          </p:cNvSpPr>
          <p:nvPr>
            <p:ph type="pic" sz="quarter" idx="13"/>
          </p:nvPr>
        </p:nvSpPr>
        <p:spPr>
          <a:xfrm>
            <a:off x="6000750" y="1371600"/>
            <a:ext cx="2514600" cy="3200400"/>
          </a:xfrm>
          <a:prstGeom prst="rect">
            <a:avLst/>
          </a:prstGeom>
          <a:effectLst>
            <a:outerShdw blurRad="2921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2"/>
          <p:cNvSpPr>
            <a:spLocks noGrp="1"/>
          </p:cNvSpPr>
          <p:nvPr>
            <p:ph type="pic" sz="quarter" idx="14"/>
          </p:nvPr>
        </p:nvSpPr>
        <p:spPr>
          <a:xfrm>
            <a:off x="3314700" y="1371600"/>
            <a:ext cx="2514600" cy="3200400"/>
          </a:xfrm>
          <a:prstGeom prst="rect">
            <a:avLst/>
          </a:prstGeom>
          <a:effectLst>
            <a:outerShdw blurRad="2921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9E5B5833-16D0-4879-92A6-F6A174434710}"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ORTFOLIO 14">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40080" y="1005840"/>
            <a:ext cx="1600200" cy="3429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2"/>
          <p:cNvSpPr>
            <a:spLocks noGrp="1"/>
          </p:cNvSpPr>
          <p:nvPr>
            <p:ph type="pic" sz="quarter" idx="13"/>
          </p:nvPr>
        </p:nvSpPr>
        <p:spPr>
          <a:xfrm>
            <a:off x="2286000" y="1005840"/>
            <a:ext cx="1600200" cy="3429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2"/>
          <p:cNvSpPr>
            <a:spLocks noGrp="1"/>
          </p:cNvSpPr>
          <p:nvPr>
            <p:ph type="pic" sz="quarter" idx="14"/>
          </p:nvPr>
        </p:nvSpPr>
        <p:spPr>
          <a:xfrm>
            <a:off x="3931920" y="1005840"/>
            <a:ext cx="1600200" cy="34290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8"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7F625C76-9797-41C4-9126-D53A4D80BBC1}"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ORTFOLIO 15">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28650" y="1005840"/>
            <a:ext cx="1828800" cy="2514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2"/>
          <p:cNvSpPr>
            <a:spLocks noGrp="1"/>
          </p:cNvSpPr>
          <p:nvPr>
            <p:ph type="pic" sz="quarter" idx="13"/>
          </p:nvPr>
        </p:nvSpPr>
        <p:spPr>
          <a:xfrm>
            <a:off x="2647950" y="1005840"/>
            <a:ext cx="1828800" cy="2514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2"/>
          <p:cNvSpPr>
            <a:spLocks noGrp="1"/>
          </p:cNvSpPr>
          <p:nvPr>
            <p:ph type="pic" sz="quarter" idx="14"/>
          </p:nvPr>
        </p:nvSpPr>
        <p:spPr>
          <a:xfrm>
            <a:off x="4667250" y="1005840"/>
            <a:ext cx="1828800" cy="2514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2"/>
          <p:cNvSpPr>
            <a:spLocks noGrp="1"/>
          </p:cNvSpPr>
          <p:nvPr>
            <p:ph type="pic" sz="quarter" idx="15"/>
          </p:nvPr>
        </p:nvSpPr>
        <p:spPr>
          <a:xfrm>
            <a:off x="6686550" y="1005840"/>
            <a:ext cx="1828800" cy="2514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16"/>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ORTFOLIO 16">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28650" y="1276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2"/>
          <p:cNvSpPr>
            <a:spLocks noGrp="1"/>
          </p:cNvSpPr>
          <p:nvPr>
            <p:ph type="pic" sz="quarter" idx="13"/>
          </p:nvPr>
        </p:nvSpPr>
        <p:spPr>
          <a:xfrm>
            <a:off x="2647950" y="1276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2"/>
          <p:cNvSpPr>
            <a:spLocks noGrp="1"/>
          </p:cNvSpPr>
          <p:nvPr>
            <p:ph type="pic" sz="quarter" idx="14"/>
          </p:nvPr>
        </p:nvSpPr>
        <p:spPr>
          <a:xfrm>
            <a:off x="4667250" y="1276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2"/>
          <p:cNvSpPr>
            <a:spLocks noGrp="1"/>
          </p:cNvSpPr>
          <p:nvPr>
            <p:ph type="pic" sz="quarter" idx="15"/>
          </p:nvPr>
        </p:nvSpPr>
        <p:spPr>
          <a:xfrm>
            <a:off x="6686550" y="1276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16"/>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ORTFOLIO 17">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28650" y="129159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2"/>
          <p:cNvSpPr>
            <a:spLocks noGrp="1"/>
          </p:cNvSpPr>
          <p:nvPr>
            <p:ph type="pic" sz="quarter" idx="13"/>
          </p:nvPr>
        </p:nvSpPr>
        <p:spPr>
          <a:xfrm>
            <a:off x="628650" y="30289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2"/>
          <p:cNvSpPr>
            <a:spLocks noGrp="1"/>
          </p:cNvSpPr>
          <p:nvPr>
            <p:ph type="pic" sz="quarter" idx="14"/>
          </p:nvPr>
        </p:nvSpPr>
        <p:spPr>
          <a:xfrm>
            <a:off x="4667250" y="129159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2"/>
          <p:cNvSpPr>
            <a:spLocks noGrp="1"/>
          </p:cNvSpPr>
          <p:nvPr>
            <p:ph type="pic" sz="quarter" idx="15"/>
          </p:nvPr>
        </p:nvSpPr>
        <p:spPr>
          <a:xfrm>
            <a:off x="4667250" y="30289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8" name="Slide Number Placeholder 6"/>
          <p:cNvSpPr>
            <a:spLocks noGrp="1"/>
          </p:cNvSpPr>
          <p:nvPr>
            <p:ph type="sldNum" sz="quarter" idx="4"/>
          </p:nvPr>
        </p:nvSpPr>
        <p:spPr>
          <a:xfrm>
            <a:off x="8497888" y="236538"/>
            <a:ext cx="417513" cy="354013"/>
          </a:xfrm>
          <a:prstGeom prst="rect">
            <a:avLst/>
          </a:prstGeom>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EA1F2D41-CBDC-4F38-ADF8-A7A9EE0EB42C}" type="slidenum">
              <a:rPr kumimoji="0" lang="uk-UA" sz="1350" b="0" i="0" u="none" strike="noStrike" kern="1200" cap="none" spc="0" normalizeH="0" baseline="0" noProof="0">
                <a:ln>
                  <a:noFill/>
                </a:ln>
                <a:solidFill>
                  <a:schemeClr val="bg1"/>
                </a:solidFill>
                <a:effectLst/>
                <a:uLnTx/>
                <a:uFillTx/>
                <a:latin typeface="+mn-lt"/>
                <a:ea typeface="+mn-ea"/>
                <a:cs typeface="+mn-cs"/>
              </a:rPr>
              <a:t>‹#›</a:t>
            </a:fld>
            <a:endParaRPr kumimoji="0" lang="uk-UA"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ORTFOLIO 18">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594360" y="1291590"/>
            <a:ext cx="1600200" cy="16002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2"/>
          <p:cNvSpPr>
            <a:spLocks noGrp="1"/>
          </p:cNvSpPr>
          <p:nvPr>
            <p:ph type="pic" sz="quarter" idx="13"/>
          </p:nvPr>
        </p:nvSpPr>
        <p:spPr>
          <a:xfrm>
            <a:off x="594360" y="3028950"/>
            <a:ext cx="1600200" cy="16002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2"/>
          <p:cNvSpPr>
            <a:spLocks noGrp="1"/>
          </p:cNvSpPr>
          <p:nvPr>
            <p:ph type="pic" sz="quarter" idx="14"/>
          </p:nvPr>
        </p:nvSpPr>
        <p:spPr>
          <a:xfrm>
            <a:off x="2331720" y="1291590"/>
            <a:ext cx="1600200" cy="16002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2"/>
          <p:cNvSpPr>
            <a:spLocks noGrp="1"/>
          </p:cNvSpPr>
          <p:nvPr>
            <p:ph type="pic" sz="quarter" idx="15"/>
          </p:nvPr>
        </p:nvSpPr>
        <p:spPr>
          <a:xfrm>
            <a:off x="2331720" y="3028950"/>
            <a:ext cx="1600200" cy="16002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Slide Number Placeholder 6"/>
          <p:cNvSpPr>
            <a:spLocks noGrp="1"/>
          </p:cNvSpPr>
          <p:nvPr>
            <p:ph type="sldNum" sz="quarter" idx="4"/>
          </p:nvPr>
        </p:nvSpPr>
        <p:spPr>
          <a:xfrm>
            <a:off x="8497888" y="236538"/>
            <a:ext cx="417513" cy="354013"/>
          </a:xfrm>
          <a:prstGeom prst="rect">
            <a:avLst/>
          </a:prstGeom>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9AA8FBB9-67D9-4A30-BC07-1599BF1A4AEB}" type="slidenum">
              <a:rPr kumimoji="0" lang="uk-UA" sz="1350" b="0" i="0" u="none" strike="noStrike" kern="1200" cap="none" spc="0" normalizeH="0" baseline="0" noProof="0">
                <a:ln>
                  <a:noFill/>
                </a:ln>
                <a:solidFill>
                  <a:schemeClr val="bg1"/>
                </a:solidFill>
                <a:effectLst/>
                <a:uLnTx/>
                <a:uFillTx/>
                <a:latin typeface="+mn-lt"/>
                <a:ea typeface="+mn-ea"/>
                <a:cs typeface="+mn-cs"/>
              </a:rPr>
              <a:t>‹#›</a:t>
            </a:fld>
            <a:endParaRPr kumimoji="0" lang="uk-UA" sz="1350" b="0" i="0" u="none" strike="noStrike" kern="1200" cap="none" spc="0" normalizeH="0" baseline="0" noProof="0">
              <a:ln>
                <a:noFill/>
              </a:ln>
              <a:solidFill>
                <a:schemeClr val="bg1"/>
              </a:solidFill>
              <a:effectLst/>
              <a:uLnTx/>
              <a:uFillTx/>
              <a:latin typeface="+mn-lt"/>
              <a:ea typeface="+mn-ea"/>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ORTFOLIO 19">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28650" y="1230630"/>
            <a:ext cx="25146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2"/>
          <p:cNvSpPr>
            <a:spLocks noGrp="1"/>
          </p:cNvSpPr>
          <p:nvPr>
            <p:ph type="pic" sz="quarter" idx="13"/>
          </p:nvPr>
        </p:nvSpPr>
        <p:spPr>
          <a:xfrm>
            <a:off x="6000750" y="1230630"/>
            <a:ext cx="25146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2"/>
          <p:cNvSpPr>
            <a:spLocks noGrp="1"/>
          </p:cNvSpPr>
          <p:nvPr>
            <p:ph type="pic" sz="quarter" idx="14"/>
          </p:nvPr>
        </p:nvSpPr>
        <p:spPr>
          <a:xfrm>
            <a:off x="3314700" y="1230630"/>
            <a:ext cx="25146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2"/>
          <p:cNvSpPr>
            <a:spLocks noGrp="1"/>
          </p:cNvSpPr>
          <p:nvPr>
            <p:ph type="pic" sz="quarter" idx="15"/>
          </p:nvPr>
        </p:nvSpPr>
        <p:spPr>
          <a:xfrm>
            <a:off x="628650" y="3105150"/>
            <a:ext cx="25146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2"/>
          <p:cNvSpPr>
            <a:spLocks noGrp="1"/>
          </p:cNvSpPr>
          <p:nvPr>
            <p:ph type="pic" sz="quarter" idx="16"/>
          </p:nvPr>
        </p:nvSpPr>
        <p:spPr>
          <a:xfrm>
            <a:off x="6000750" y="3105150"/>
            <a:ext cx="25146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Picture Placeholder 2"/>
          <p:cNvSpPr>
            <a:spLocks noGrp="1"/>
          </p:cNvSpPr>
          <p:nvPr>
            <p:ph type="pic" sz="quarter" idx="17"/>
          </p:nvPr>
        </p:nvSpPr>
        <p:spPr>
          <a:xfrm>
            <a:off x="3314700" y="3105150"/>
            <a:ext cx="25146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AFECE407-BBF9-45A1-8DF9-798E72DE02FC}"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ORTFOLIO 20">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47700" y="1288542"/>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2"/>
          <p:cNvSpPr>
            <a:spLocks noGrp="1"/>
          </p:cNvSpPr>
          <p:nvPr>
            <p:ph type="pic" sz="quarter" idx="13"/>
          </p:nvPr>
        </p:nvSpPr>
        <p:spPr>
          <a:xfrm>
            <a:off x="2667000" y="1288542"/>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2"/>
          <p:cNvSpPr>
            <a:spLocks noGrp="1"/>
          </p:cNvSpPr>
          <p:nvPr>
            <p:ph type="pic" sz="quarter" idx="14"/>
          </p:nvPr>
        </p:nvSpPr>
        <p:spPr>
          <a:xfrm>
            <a:off x="4686300" y="1288542"/>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2"/>
          <p:cNvSpPr>
            <a:spLocks noGrp="1"/>
          </p:cNvSpPr>
          <p:nvPr>
            <p:ph type="pic" sz="quarter" idx="15"/>
          </p:nvPr>
        </p:nvSpPr>
        <p:spPr>
          <a:xfrm>
            <a:off x="6705600" y="1288542"/>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2"/>
          <p:cNvSpPr>
            <a:spLocks noGrp="1"/>
          </p:cNvSpPr>
          <p:nvPr>
            <p:ph type="pic" sz="quarter" idx="16"/>
          </p:nvPr>
        </p:nvSpPr>
        <p:spPr>
          <a:xfrm>
            <a:off x="647700" y="3181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2"/>
          <p:cNvSpPr>
            <a:spLocks noGrp="1"/>
          </p:cNvSpPr>
          <p:nvPr>
            <p:ph type="pic" sz="quarter" idx="17"/>
          </p:nvPr>
        </p:nvSpPr>
        <p:spPr>
          <a:xfrm>
            <a:off x="2667000" y="3181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2"/>
          <p:cNvSpPr>
            <a:spLocks noGrp="1"/>
          </p:cNvSpPr>
          <p:nvPr>
            <p:ph type="pic" sz="quarter" idx="18"/>
          </p:nvPr>
        </p:nvSpPr>
        <p:spPr>
          <a:xfrm>
            <a:off x="4686300" y="3181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Picture Placeholder 2"/>
          <p:cNvSpPr>
            <a:spLocks noGrp="1"/>
          </p:cNvSpPr>
          <p:nvPr>
            <p:ph type="pic" sz="quarter" idx="19"/>
          </p:nvPr>
        </p:nvSpPr>
        <p:spPr>
          <a:xfrm>
            <a:off x="6705600" y="3181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8"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8"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ACDC2F2C-FB97-429F-BBC7-4832A17BF313}"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ORTFOLIO 21">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85800" y="1352550"/>
            <a:ext cx="7772400" cy="1371600"/>
          </a:xfrm>
          <a:prstGeom prst="rect">
            <a:avLst/>
          </a:prstGeom>
          <a:effectLst>
            <a:outerShdw blurRad="2921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2"/>
          <p:cNvSpPr>
            <a:spLocks noGrp="1"/>
          </p:cNvSpPr>
          <p:nvPr>
            <p:ph type="pic" sz="quarter" idx="13"/>
          </p:nvPr>
        </p:nvSpPr>
        <p:spPr>
          <a:xfrm>
            <a:off x="685800" y="2952750"/>
            <a:ext cx="1371600" cy="1371600"/>
          </a:xfrm>
          <a:prstGeom prst="rect">
            <a:avLst/>
          </a:prstGeom>
          <a:effectLst>
            <a:outerShdw blurRad="1905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2"/>
          <p:cNvSpPr>
            <a:spLocks noGrp="1"/>
          </p:cNvSpPr>
          <p:nvPr>
            <p:ph type="pic" sz="quarter" idx="14"/>
          </p:nvPr>
        </p:nvSpPr>
        <p:spPr>
          <a:xfrm>
            <a:off x="7086600" y="2952750"/>
            <a:ext cx="1371600" cy="1371600"/>
          </a:xfrm>
          <a:prstGeom prst="rect">
            <a:avLst/>
          </a:prstGeom>
          <a:effectLst>
            <a:outerShdw blurRad="1905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2"/>
          <p:cNvSpPr>
            <a:spLocks noGrp="1"/>
          </p:cNvSpPr>
          <p:nvPr>
            <p:ph type="pic" sz="quarter" idx="15"/>
          </p:nvPr>
        </p:nvSpPr>
        <p:spPr>
          <a:xfrm>
            <a:off x="5486400" y="2952750"/>
            <a:ext cx="1371600" cy="1371600"/>
          </a:xfrm>
          <a:prstGeom prst="rect">
            <a:avLst/>
          </a:prstGeom>
          <a:effectLst>
            <a:outerShdw blurRad="1905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2"/>
          <p:cNvSpPr>
            <a:spLocks noGrp="1"/>
          </p:cNvSpPr>
          <p:nvPr>
            <p:ph type="pic" sz="quarter" idx="16"/>
          </p:nvPr>
        </p:nvSpPr>
        <p:spPr>
          <a:xfrm>
            <a:off x="3886200" y="2952750"/>
            <a:ext cx="1371600" cy="1371600"/>
          </a:xfrm>
          <a:prstGeom prst="rect">
            <a:avLst/>
          </a:prstGeom>
          <a:effectLst>
            <a:outerShdw blurRad="1905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Picture Placeholder 2"/>
          <p:cNvSpPr>
            <a:spLocks noGrp="1"/>
          </p:cNvSpPr>
          <p:nvPr>
            <p:ph type="pic" sz="quarter" idx="17"/>
          </p:nvPr>
        </p:nvSpPr>
        <p:spPr>
          <a:xfrm>
            <a:off x="2286000" y="2952750"/>
            <a:ext cx="1371600" cy="1371600"/>
          </a:xfrm>
          <a:prstGeom prst="rect">
            <a:avLst/>
          </a:prstGeom>
          <a:effectLst>
            <a:outerShdw blurRad="190500" dist="38100" dir="5400000" algn="t" rotWithShape="0">
              <a:prstClr val="black">
                <a:alpha val="67000"/>
              </a:prstClr>
            </a:outerShdw>
          </a:effectLst>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3D10DBCA-3673-4EF8-9C1B-8ED8AFB699A1}"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VIDEO-MEDIA OPTION">
    <p:bg>
      <p:bgPr>
        <a:solidFill>
          <a:schemeClr val="bg1"/>
        </a:solidFill>
        <a:effectLst/>
      </p:bgPr>
    </p:bg>
    <p:spTree>
      <p:nvGrpSpPr>
        <p:cNvPr id="1" name=""/>
        <p:cNvGrpSpPr/>
        <p:nvPr/>
      </p:nvGrpSpPr>
      <p:grpSpPr>
        <a:xfrm>
          <a:off x="0" y="0"/>
          <a:ext cx="0" cy="0"/>
          <a:chOff x="0" y="0"/>
          <a:chExt cx="0" cy="0"/>
        </a:xfrm>
      </p:grpSpPr>
      <p:sp>
        <p:nvSpPr>
          <p:cNvPr id="3" name="Media Placeholder 2"/>
          <p:cNvSpPr>
            <a:spLocks noGrp="1"/>
          </p:cNvSpPr>
          <p:nvPr>
            <p:ph type="media" sz="quarter" idx="12" hasCustomPrompt="1"/>
          </p:nvPr>
        </p:nvSpPr>
        <p:spPr>
          <a:xfrm>
            <a:off x="628650" y="1169098"/>
            <a:ext cx="5495206" cy="3091054"/>
          </a:xfrm>
          <a:prstGeom prst="rect">
            <a:avLst/>
          </a:prstGeom>
        </p:spPr>
        <p:txBody>
          <a:bodyPr lIns="45720" tIns="22860" rIns="45720" bIns="22860"/>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2100" b="0" i="0" u="none" strike="noStrike" kern="1200" cap="none" spc="0" normalizeH="0" baseline="0" noProof="0" dirty="0">
                <a:ln>
                  <a:noFill/>
                </a:ln>
                <a:solidFill>
                  <a:schemeClr val="tx1"/>
                </a:solidFill>
                <a:effectLst/>
                <a:uLnTx/>
                <a:uFillTx/>
                <a:latin typeface="+mn-lt"/>
                <a:ea typeface="+mn-ea"/>
                <a:cs typeface="+mn-cs"/>
              </a:rPr>
              <a:t>Click icon to add media</a:t>
            </a:r>
            <a:endParaRPr kumimoji="0" lang="uk-UA" sz="2100" b="0" i="0" u="none" strike="noStrike" kern="1200" cap="none" spc="0" normalizeH="0" baseline="0" noProof="0">
              <a:ln>
                <a:noFill/>
              </a:ln>
              <a:solidFill>
                <a:schemeClr val="tx1"/>
              </a:solidFill>
              <a:effectLst/>
              <a:uLnTx/>
              <a:uFillTx/>
              <a:latin typeface="+mn-lt"/>
              <a:ea typeface="+mn-ea"/>
              <a:cs typeface="+mn-cs"/>
            </a:endParaRPr>
          </a:p>
        </p:txBody>
      </p:sp>
      <p:sp>
        <p:nvSpPr>
          <p:cNvPr id="10"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1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ORTFOLIO 3">
    <p:bg>
      <p:bgPr>
        <a:solidFill>
          <a:schemeClr val="bg1"/>
        </a:solidFill>
        <a:effectLst/>
      </p:bgPr>
    </p:bg>
    <p:spTree>
      <p:nvGrpSpPr>
        <p:cNvPr id="1" name=""/>
        <p:cNvGrpSpPr/>
        <p:nvPr/>
      </p:nvGrpSpPr>
      <p:grpSpPr>
        <a:xfrm>
          <a:off x="0" y="0"/>
          <a:ext cx="0" cy="0"/>
          <a:chOff x="0" y="0"/>
          <a:chExt cx="0" cy="0"/>
        </a:xfrm>
      </p:grpSpPr>
      <p:sp>
        <p:nvSpPr>
          <p:cNvPr id="5" name="Picture Placeholder 3"/>
          <p:cNvSpPr>
            <a:spLocks noGrp="1"/>
          </p:cNvSpPr>
          <p:nvPr>
            <p:ph type="pic" sz="quarter" idx="12"/>
          </p:nvPr>
        </p:nvSpPr>
        <p:spPr>
          <a:xfrm>
            <a:off x="1143000" y="10058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3"/>
          <p:cNvSpPr>
            <a:spLocks noGrp="1"/>
          </p:cNvSpPr>
          <p:nvPr>
            <p:ph type="pic" sz="quarter" idx="14"/>
          </p:nvPr>
        </p:nvSpPr>
        <p:spPr>
          <a:xfrm>
            <a:off x="4572000" y="10058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6" name="Picture Placeholder 3"/>
          <p:cNvSpPr>
            <a:spLocks noGrp="1"/>
          </p:cNvSpPr>
          <p:nvPr>
            <p:ph type="pic" sz="quarter" idx="17"/>
          </p:nvPr>
        </p:nvSpPr>
        <p:spPr>
          <a:xfrm>
            <a:off x="2857500" y="27203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8" name="Picture Placeholder 3"/>
          <p:cNvSpPr>
            <a:spLocks noGrp="1"/>
          </p:cNvSpPr>
          <p:nvPr>
            <p:ph type="pic" sz="quarter" idx="19"/>
          </p:nvPr>
        </p:nvSpPr>
        <p:spPr>
          <a:xfrm>
            <a:off x="6286500" y="27203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2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sp>
        <p:nvSpPr>
          <p:cNvPr id="5"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1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标题和内容">
    <p:bg>
      <p:bgPr>
        <a:solidFill>
          <a:schemeClr val="bg1"/>
        </a:solidFill>
        <a:effectLst/>
      </p:bgPr>
    </p:bg>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_标题和内容">
    <p:bg>
      <p:bgPr>
        <a:solidFill>
          <a:schemeClr val="bg1"/>
        </a:solidFill>
        <a:effectLst/>
      </p:bgPr>
    </p:bg>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t>2025/4/10</a:t>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OWXASE 1">
    <p:bg>
      <p:bgPr>
        <a:solidFill>
          <a:schemeClr val="bg1"/>
        </a:solidFill>
        <a:effectLst/>
      </p:bgPr>
    </p:bg>
    <p:spTree>
      <p:nvGrpSpPr>
        <p:cNvPr id="1" name=""/>
        <p:cNvGrpSpPr/>
        <p:nvPr/>
      </p:nvGrpSpPr>
      <p:grpSpPr>
        <a:xfrm>
          <a:off x="0" y="0"/>
          <a:ext cx="0" cy="0"/>
          <a:chOff x="0" y="0"/>
          <a:chExt cx="0" cy="0"/>
        </a:xfrm>
      </p:grpSpPr>
      <p:sp>
        <p:nvSpPr>
          <p:cNvPr id="5" name="Picture Placeholder 3"/>
          <p:cNvSpPr>
            <a:spLocks noGrp="1"/>
          </p:cNvSpPr>
          <p:nvPr>
            <p:ph type="pic" sz="quarter" idx="12"/>
          </p:nvPr>
        </p:nvSpPr>
        <p:spPr>
          <a:xfrm>
            <a:off x="1828800" y="100584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3"/>
          <p:cNvSpPr>
            <a:spLocks noGrp="1"/>
          </p:cNvSpPr>
          <p:nvPr>
            <p:ph type="pic" sz="quarter" idx="14"/>
          </p:nvPr>
        </p:nvSpPr>
        <p:spPr>
          <a:xfrm>
            <a:off x="5486400" y="100584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3"/>
          <p:cNvSpPr>
            <a:spLocks noGrp="1"/>
          </p:cNvSpPr>
          <p:nvPr>
            <p:ph type="pic" sz="quarter" idx="16"/>
          </p:nvPr>
        </p:nvSpPr>
        <p:spPr>
          <a:xfrm>
            <a:off x="0" y="237744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3"/>
          <p:cNvSpPr>
            <a:spLocks noGrp="1"/>
          </p:cNvSpPr>
          <p:nvPr>
            <p:ph type="pic" sz="quarter" idx="18"/>
          </p:nvPr>
        </p:nvSpPr>
        <p:spPr>
          <a:xfrm>
            <a:off x="3657600" y="237744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3"/>
          <p:cNvSpPr>
            <a:spLocks noGrp="1"/>
          </p:cNvSpPr>
          <p:nvPr>
            <p:ph type="pic" sz="quarter" idx="20"/>
          </p:nvPr>
        </p:nvSpPr>
        <p:spPr>
          <a:xfrm>
            <a:off x="7315200" y="237744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2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OWXASE 2">
    <p:bg>
      <p:bgPr>
        <a:solidFill>
          <a:schemeClr val="bg1"/>
        </a:solidFill>
        <a:effectLst/>
      </p:bgPr>
    </p:bg>
    <p:spTree>
      <p:nvGrpSpPr>
        <p:cNvPr id="1" name=""/>
        <p:cNvGrpSpPr/>
        <p:nvPr/>
      </p:nvGrpSpPr>
      <p:grpSpPr>
        <a:xfrm>
          <a:off x="0" y="0"/>
          <a:ext cx="0" cy="0"/>
          <a:chOff x="0" y="0"/>
          <a:chExt cx="0" cy="0"/>
        </a:xfrm>
      </p:grpSpPr>
      <p:sp>
        <p:nvSpPr>
          <p:cNvPr id="2" name="矩形 7"/>
          <p:cNvSpPr/>
          <p:nvPr/>
        </p:nvSpPr>
        <p:spPr>
          <a:xfrm>
            <a:off x="0" y="571500"/>
            <a:ext cx="9137650" cy="34925"/>
          </a:xfrm>
          <a:prstGeom prst="rect">
            <a:avLst/>
          </a:prstGeom>
          <a:solidFill>
            <a:schemeClr val="accent5"/>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11" tIns="45705" rIns="91411" bIns="45705"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5" name="Picture Placeholder 3"/>
          <p:cNvSpPr>
            <a:spLocks noGrp="1"/>
          </p:cNvSpPr>
          <p:nvPr>
            <p:ph type="pic" sz="quarter" idx="12"/>
          </p:nvPr>
        </p:nvSpPr>
        <p:spPr>
          <a:xfrm>
            <a:off x="0" y="10058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3"/>
          <p:cNvSpPr>
            <a:spLocks noGrp="1"/>
          </p:cNvSpPr>
          <p:nvPr>
            <p:ph type="pic" sz="quarter" idx="13"/>
          </p:nvPr>
        </p:nvSpPr>
        <p:spPr>
          <a:xfrm>
            <a:off x="1828800" y="10058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3"/>
          <p:cNvSpPr>
            <a:spLocks noGrp="1"/>
          </p:cNvSpPr>
          <p:nvPr>
            <p:ph type="pic" sz="quarter" idx="14"/>
          </p:nvPr>
        </p:nvSpPr>
        <p:spPr>
          <a:xfrm>
            <a:off x="3657600" y="10058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3"/>
          <p:cNvSpPr>
            <a:spLocks noGrp="1"/>
          </p:cNvSpPr>
          <p:nvPr>
            <p:ph type="pic" sz="quarter" idx="15"/>
          </p:nvPr>
        </p:nvSpPr>
        <p:spPr>
          <a:xfrm>
            <a:off x="5486400" y="10058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3"/>
          <p:cNvSpPr>
            <a:spLocks noGrp="1"/>
          </p:cNvSpPr>
          <p:nvPr>
            <p:ph type="pic" sz="quarter" idx="16"/>
          </p:nvPr>
        </p:nvSpPr>
        <p:spPr>
          <a:xfrm>
            <a:off x="7315200" y="10058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Picture Placeholder 3"/>
          <p:cNvSpPr>
            <a:spLocks noGrp="1"/>
          </p:cNvSpPr>
          <p:nvPr>
            <p:ph type="pic" sz="quarter" idx="17"/>
          </p:nvPr>
        </p:nvSpPr>
        <p:spPr>
          <a:xfrm>
            <a:off x="0" y="23774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3"/>
          <p:cNvSpPr>
            <a:spLocks noGrp="1"/>
          </p:cNvSpPr>
          <p:nvPr>
            <p:ph type="pic" sz="quarter" idx="18"/>
          </p:nvPr>
        </p:nvSpPr>
        <p:spPr>
          <a:xfrm>
            <a:off x="1828800" y="23774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3"/>
          <p:cNvSpPr>
            <a:spLocks noGrp="1"/>
          </p:cNvSpPr>
          <p:nvPr>
            <p:ph type="pic" sz="quarter" idx="19"/>
          </p:nvPr>
        </p:nvSpPr>
        <p:spPr>
          <a:xfrm>
            <a:off x="3657600" y="23774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3"/>
          <p:cNvSpPr>
            <a:spLocks noGrp="1"/>
          </p:cNvSpPr>
          <p:nvPr>
            <p:ph type="pic" sz="quarter" idx="20"/>
          </p:nvPr>
        </p:nvSpPr>
        <p:spPr>
          <a:xfrm>
            <a:off x="5486400" y="23774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6" name="Picture Placeholder 3"/>
          <p:cNvSpPr>
            <a:spLocks noGrp="1"/>
          </p:cNvSpPr>
          <p:nvPr>
            <p:ph type="pic" sz="quarter" idx="21"/>
          </p:nvPr>
        </p:nvSpPr>
        <p:spPr>
          <a:xfrm>
            <a:off x="7315200" y="2377440"/>
            <a:ext cx="1828800" cy="13716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9"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3" name="灯片编号占位符 2"/>
          <p:cNvSpPr>
            <a:spLocks noGrp="1"/>
          </p:cNvSpPr>
          <p:nvPr>
            <p:ph type="sldNum" sz="quarter" idx="2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OWXASE 3">
    <p:bg>
      <p:bgPr>
        <a:solidFill>
          <a:schemeClr val="bg1"/>
        </a:solidFill>
        <a:effectLst/>
      </p:bgPr>
    </p:bg>
    <p:spTree>
      <p:nvGrpSpPr>
        <p:cNvPr id="1" name=""/>
        <p:cNvGrpSpPr/>
        <p:nvPr/>
      </p:nvGrpSpPr>
      <p:grpSpPr>
        <a:xfrm>
          <a:off x="0" y="0"/>
          <a:ext cx="0" cy="0"/>
          <a:chOff x="0" y="0"/>
          <a:chExt cx="0" cy="0"/>
        </a:xfrm>
      </p:grpSpPr>
      <p:sp>
        <p:nvSpPr>
          <p:cNvPr id="6" name="Picture Placeholder 3"/>
          <p:cNvSpPr>
            <a:spLocks noGrp="1"/>
          </p:cNvSpPr>
          <p:nvPr>
            <p:ph type="pic" sz="quarter" idx="12"/>
          </p:nvPr>
        </p:nvSpPr>
        <p:spPr>
          <a:xfrm>
            <a:off x="1828800" y="15049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Picture Placeholder 3"/>
          <p:cNvSpPr>
            <a:spLocks noGrp="1"/>
          </p:cNvSpPr>
          <p:nvPr>
            <p:ph type="pic" sz="quarter" idx="14"/>
          </p:nvPr>
        </p:nvSpPr>
        <p:spPr>
          <a:xfrm>
            <a:off x="5486400" y="15049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3"/>
          <p:cNvSpPr>
            <a:spLocks noGrp="1"/>
          </p:cNvSpPr>
          <p:nvPr>
            <p:ph type="pic" sz="quarter" idx="16"/>
          </p:nvPr>
        </p:nvSpPr>
        <p:spPr>
          <a:xfrm>
            <a:off x="0" y="28765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Picture Placeholder 3"/>
          <p:cNvSpPr>
            <a:spLocks noGrp="1"/>
          </p:cNvSpPr>
          <p:nvPr>
            <p:ph type="pic" sz="quarter" idx="18"/>
          </p:nvPr>
        </p:nvSpPr>
        <p:spPr>
          <a:xfrm>
            <a:off x="3657600" y="28765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3"/>
          <p:cNvSpPr>
            <a:spLocks noGrp="1"/>
          </p:cNvSpPr>
          <p:nvPr>
            <p:ph type="pic" sz="quarter" idx="20"/>
          </p:nvPr>
        </p:nvSpPr>
        <p:spPr>
          <a:xfrm>
            <a:off x="7315200" y="28765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6"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2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OWXASE 4">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0" y="14287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6" name="Picture Placeholder 3"/>
          <p:cNvSpPr>
            <a:spLocks noGrp="1"/>
          </p:cNvSpPr>
          <p:nvPr>
            <p:ph type="pic" sz="quarter" idx="12"/>
          </p:nvPr>
        </p:nvSpPr>
        <p:spPr>
          <a:xfrm>
            <a:off x="1828800" y="14287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7" name="Picture Placeholder 3"/>
          <p:cNvSpPr>
            <a:spLocks noGrp="1"/>
          </p:cNvSpPr>
          <p:nvPr>
            <p:ph type="pic" sz="quarter" idx="13"/>
          </p:nvPr>
        </p:nvSpPr>
        <p:spPr>
          <a:xfrm>
            <a:off x="3657600" y="14287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8" name="Picture Placeholder 3"/>
          <p:cNvSpPr>
            <a:spLocks noGrp="1"/>
          </p:cNvSpPr>
          <p:nvPr>
            <p:ph type="pic" sz="quarter" idx="14"/>
          </p:nvPr>
        </p:nvSpPr>
        <p:spPr>
          <a:xfrm>
            <a:off x="5486400" y="14287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3"/>
          <p:cNvSpPr>
            <a:spLocks noGrp="1"/>
          </p:cNvSpPr>
          <p:nvPr>
            <p:ph type="pic" sz="quarter" idx="15"/>
          </p:nvPr>
        </p:nvSpPr>
        <p:spPr>
          <a:xfrm>
            <a:off x="7315200" y="14287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0" name="Picture Placeholder 3"/>
          <p:cNvSpPr>
            <a:spLocks noGrp="1"/>
          </p:cNvSpPr>
          <p:nvPr>
            <p:ph type="pic" sz="quarter" idx="16"/>
          </p:nvPr>
        </p:nvSpPr>
        <p:spPr>
          <a:xfrm>
            <a:off x="0" y="2800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3"/>
          <p:cNvSpPr>
            <a:spLocks noGrp="1"/>
          </p:cNvSpPr>
          <p:nvPr>
            <p:ph type="pic" sz="quarter" idx="17"/>
          </p:nvPr>
        </p:nvSpPr>
        <p:spPr>
          <a:xfrm>
            <a:off x="1828800" y="2800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Picture Placeholder 3"/>
          <p:cNvSpPr>
            <a:spLocks noGrp="1"/>
          </p:cNvSpPr>
          <p:nvPr>
            <p:ph type="pic" sz="quarter" idx="18"/>
          </p:nvPr>
        </p:nvSpPr>
        <p:spPr>
          <a:xfrm>
            <a:off x="3657600" y="2800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3"/>
          <p:cNvSpPr>
            <a:spLocks noGrp="1"/>
          </p:cNvSpPr>
          <p:nvPr>
            <p:ph type="pic" sz="quarter" idx="19"/>
          </p:nvPr>
        </p:nvSpPr>
        <p:spPr>
          <a:xfrm>
            <a:off x="5486400" y="2800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3"/>
          <p:cNvSpPr>
            <a:spLocks noGrp="1"/>
          </p:cNvSpPr>
          <p:nvPr>
            <p:ph type="pic" sz="quarter" idx="20"/>
          </p:nvPr>
        </p:nvSpPr>
        <p:spPr>
          <a:xfrm>
            <a:off x="7315200" y="2800350"/>
            <a:ext cx="1828800" cy="13716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7"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2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HOWXASE 5">
    <p:bg>
      <p:bgPr>
        <a:solidFill>
          <a:schemeClr val="bg1"/>
        </a:solidFill>
        <a:effectLst/>
      </p:bgPr>
    </p:bg>
    <p:spTree>
      <p:nvGrpSpPr>
        <p:cNvPr id="1" name=""/>
        <p:cNvGrpSpPr/>
        <p:nvPr/>
      </p:nvGrpSpPr>
      <p:grpSpPr>
        <a:xfrm>
          <a:off x="0" y="0"/>
          <a:ext cx="0" cy="0"/>
          <a:chOff x="0" y="0"/>
          <a:chExt cx="0" cy="0"/>
        </a:xfrm>
      </p:grpSpPr>
      <p:sp>
        <p:nvSpPr>
          <p:cNvPr id="5" name="Picture Placeholder 3"/>
          <p:cNvSpPr>
            <a:spLocks noGrp="1"/>
          </p:cNvSpPr>
          <p:nvPr>
            <p:ph type="pic" sz="quarter" idx="12"/>
          </p:nvPr>
        </p:nvSpPr>
        <p:spPr>
          <a:xfrm>
            <a:off x="1143000" y="10058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Picture Placeholder 3"/>
          <p:cNvSpPr>
            <a:spLocks noGrp="1"/>
          </p:cNvSpPr>
          <p:nvPr>
            <p:ph type="pic" sz="quarter" idx="13"/>
          </p:nvPr>
        </p:nvSpPr>
        <p:spPr>
          <a:xfrm>
            <a:off x="2857500" y="10058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Picture Placeholder 3"/>
          <p:cNvSpPr>
            <a:spLocks noGrp="1"/>
          </p:cNvSpPr>
          <p:nvPr>
            <p:ph type="pic" sz="quarter" idx="14"/>
          </p:nvPr>
        </p:nvSpPr>
        <p:spPr>
          <a:xfrm>
            <a:off x="4572000" y="10058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3"/>
          <p:cNvSpPr>
            <a:spLocks noGrp="1"/>
          </p:cNvSpPr>
          <p:nvPr>
            <p:ph type="pic" sz="quarter" idx="15"/>
          </p:nvPr>
        </p:nvSpPr>
        <p:spPr>
          <a:xfrm>
            <a:off x="6286500" y="10058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5" name="Picture Placeholder 3"/>
          <p:cNvSpPr>
            <a:spLocks noGrp="1"/>
          </p:cNvSpPr>
          <p:nvPr>
            <p:ph type="pic" sz="quarter" idx="16"/>
          </p:nvPr>
        </p:nvSpPr>
        <p:spPr>
          <a:xfrm>
            <a:off x="1143000" y="27203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6" name="Picture Placeholder 3"/>
          <p:cNvSpPr>
            <a:spLocks noGrp="1"/>
          </p:cNvSpPr>
          <p:nvPr>
            <p:ph type="pic" sz="quarter" idx="17"/>
          </p:nvPr>
        </p:nvSpPr>
        <p:spPr>
          <a:xfrm>
            <a:off x="2857500" y="27203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7" name="Picture Placeholder 3"/>
          <p:cNvSpPr>
            <a:spLocks noGrp="1"/>
          </p:cNvSpPr>
          <p:nvPr>
            <p:ph type="pic" sz="quarter" idx="18"/>
          </p:nvPr>
        </p:nvSpPr>
        <p:spPr>
          <a:xfrm>
            <a:off x="4572000" y="27203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8" name="Picture Placeholder 3"/>
          <p:cNvSpPr>
            <a:spLocks noGrp="1"/>
          </p:cNvSpPr>
          <p:nvPr>
            <p:ph type="pic" sz="quarter" idx="19"/>
          </p:nvPr>
        </p:nvSpPr>
        <p:spPr>
          <a:xfrm>
            <a:off x="6286500" y="2720340"/>
            <a:ext cx="1714500" cy="1714500"/>
          </a:xfrm>
          <a:prstGeom prst="rect">
            <a:avLst/>
          </a:prstGeom>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21"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2" name="灯片编号占位符 1"/>
          <p:cNvSpPr>
            <a:spLocks noGrp="1"/>
          </p:cNvSpPr>
          <p:nvPr>
            <p:ph type="sldNum" sz="quarter" idx="2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HOWECASE 6">
    <p:bg>
      <p:bgPr>
        <a:solidFill>
          <a:schemeClr val="bg1"/>
        </a:solidFill>
        <a:effectLst/>
      </p:bgPr>
    </p:bg>
    <p:spTree>
      <p:nvGrpSpPr>
        <p:cNvPr id="1" name=""/>
        <p:cNvGrpSpPr/>
        <p:nvPr/>
      </p:nvGrpSpPr>
      <p:grpSpPr>
        <a:xfrm>
          <a:off x="0" y="0"/>
          <a:ext cx="0" cy="0"/>
          <a:chOff x="0" y="0"/>
          <a:chExt cx="0" cy="0"/>
        </a:xfrm>
      </p:grpSpPr>
      <p:sp>
        <p:nvSpPr>
          <p:cNvPr id="5" name="Picture Placeholder 3"/>
          <p:cNvSpPr>
            <a:spLocks noGrp="1"/>
          </p:cNvSpPr>
          <p:nvPr>
            <p:ph type="pic" sz="quarter" idx="12"/>
          </p:nvPr>
        </p:nvSpPr>
        <p:spPr>
          <a:xfrm>
            <a:off x="1143000" y="1005840"/>
            <a:ext cx="1714500" cy="34290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2" name="Picture Placeholder 3"/>
          <p:cNvSpPr>
            <a:spLocks noGrp="1"/>
          </p:cNvSpPr>
          <p:nvPr>
            <p:ph type="pic" sz="quarter" idx="13"/>
          </p:nvPr>
        </p:nvSpPr>
        <p:spPr>
          <a:xfrm>
            <a:off x="2857500" y="1005840"/>
            <a:ext cx="3429000" cy="17145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4" name="Picture Placeholder 3"/>
          <p:cNvSpPr>
            <a:spLocks noGrp="1"/>
          </p:cNvSpPr>
          <p:nvPr>
            <p:ph type="pic" sz="quarter" idx="15"/>
          </p:nvPr>
        </p:nvSpPr>
        <p:spPr>
          <a:xfrm>
            <a:off x="6286500" y="1005840"/>
            <a:ext cx="1714500" cy="17145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6" name="Picture Placeholder 3"/>
          <p:cNvSpPr>
            <a:spLocks noGrp="1"/>
          </p:cNvSpPr>
          <p:nvPr>
            <p:ph type="pic" sz="quarter" idx="17"/>
          </p:nvPr>
        </p:nvSpPr>
        <p:spPr>
          <a:xfrm>
            <a:off x="2857500" y="2720340"/>
            <a:ext cx="1714500" cy="17145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7" name="Picture Placeholder 3"/>
          <p:cNvSpPr>
            <a:spLocks noGrp="1"/>
          </p:cNvSpPr>
          <p:nvPr>
            <p:ph type="pic" sz="quarter" idx="18"/>
          </p:nvPr>
        </p:nvSpPr>
        <p:spPr>
          <a:xfrm>
            <a:off x="4572000" y="2720340"/>
            <a:ext cx="3429000" cy="1714500"/>
          </a:xfrm>
          <a:prstGeom prst="rect">
            <a:avLst/>
          </a:prstGeom>
          <a:ln w="38100">
            <a:solidFill>
              <a:schemeClr val="bg1"/>
            </a:solidFill>
          </a:ln>
        </p:spPr>
        <p:txBody>
          <a:bodyPr lIns="45720" tIns="22860" rIns="45720" bIns="22860"/>
          <a:lstStyle>
            <a:lvl1pPr>
              <a:defRPr sz="1000"/>
            </a:lvl1pPr>
          </a:lstStyle>
          <a:p>
            <a:pPr marL="171450" marR="0" lvl="0" indent="-171450" algn="l" defTabSz="685800" rtl="0" eaLnBrk="0" fontAlgn="base" latinLnBrk="0" hangingPunct="0">
              <a:lnSpc>
                <a:spcPct val="90000"/>
              </a:lnSpc>
              <a:spcBef>
                <a:spcPts val="750"/>
              </a:spcBef>
              <a:spcAft>
                <a:spcPct val="0"/>
              </a:spcAft>
              <a:buClrTx/>
              <a:buSzTx/>
              <a:buFont typeface="Arial" panose="020B0604020202020204" pitchFamily="34" charset="0"/>
              <a:buChar char="•"/>
              <a:defRPr/>
            </a:pPr>
            <a:r>
              <a:rPr kumimoji="0" lang="en-US" sz="1000" b="0" i="0" u="none" strike="noStrike" kern="1200" cap="none" spc="0" normalizeH="0" baseline="0" noProof="0" dirty="0">
                <a:ln>
                  <a:noFill/>
                </a:ln>
                <a:solidFill>
                  <a:schemeClr val="tx1"/>
                </a:solidFill>
                <a:effectLst/>
                <a:uLnTx/>
                <a:uFillTx/>
                <a:latin typeface="+mn-lt"/>
                <a:ea typeface="+mn-ea"/>
                <a:cs typeface="+mn-cs"/>
              </a:rPr>
              <a:t>Click icon to add picture</a:t>
            </a:r>
            <a:endParaRPr kumimoji="0" lang="uk-UA" sz="1000" b="0" i="0" u="none" strike="noStrike" kern="1200" cap="none" spc="0" normalizeH="0" baseline="0" noProof="0">
              <a:ln>
                <a:noFill/>
              </a:ln>
              <a:solidFill>
                <a:schemeClr val="tx1"/>
              </a:solidFill>
              <a:effectLst/>
              <a:uLnTx/>
              <a:uFillTx/>
              <a:latin typeface="+mn-lt"/>
              <a:ea typeface="+mn-ea"/>
              <a:cs typeface="+mn-cs"/>
            </a:endParaRPr>
          </a:p>
        </p:txBody>
      </p:sp>
      <p:sp>
        <p:nvSpPr>
          <p:cNvPr id="13" name="Title 3"/>
          <p:cNvSpPr>
            <a:spLocks noGrp="1"/>
          </p:cNvSpPr>
          <p:nvPr>
            <p:ph type="title"/>
          </p:nvPr>
        </p:nvSpPr>
        <p:spPr>
          <a:xfrm>
            <a:off x="628650" y="172388"/>
            <a:ext cx="7886700" cy="397896"/>
          </a:xfrm>
          <a:prstGeom prst="rect">
            <a:avLst/>
          </a:prstGeom>
        </p:spPr>
        <p:txBody>
          <a:bodyPr lIns="45720" tIns="22860" rIns="45720" bIns="22860"/>
          <a:lstStyle>
            <a:lvl1pPr algn="l">
              <a:defRPr sz="3200" b="1">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uk-UA" dirty="0"/>
          </a:p>
        </p:txBody>
      </p:sp>
      <p:sp>
        <p:nvSpPr>
          <p:cNvPr id="8" name="Slide Number Placeholder 4"/>
          <p:cNvSpPr>
            <a:spLocks noGrp="1"/>
          </p:cNvSpPr>
          <p:nvPr>
            <p:ph type="sldNum" sz="quarter" idx="4"/>
          </p:nvPr>
        </p:nvSpPr>
        <p:spPr>
          <a:xfrm>
            <a:off x="8497888" y="236538"/>
            <a:ext cx="417513" cy="354013"/>
          </a:xfrm>
          <a:prstGeom prst="rect">
            <a:avLst/>
          </a:prstGeom>
        </p:spPr>
        <p:txBody>
          <a:bodyPr/>
          <a:lstStyle>
            <a:lvl1pPr algn="ctr">
              <a:defRPr sz="13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44715464-C0BC-44A4-AC1F-E69EBD8CBED4}"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8" name="Slide Number Placeholder 4"/>
          <p:cNvSpPr>
            <a:spLocks noGrp="1"/>
          </p:cNvSpPr>
          <p:nvPr>
            <p:ph type="sldNum" sz="quarter" idx="4"/>
          </p:nvPr>
        </p:nvSpPr>
        <p:spPr>
          <a:xfrm>
            <a:off x="8497888" y="247650"/>
            <a:ext cx="417513" cy="352425"/>
          </a:xfrm>
          <a:prstGeom prst="rect">
            <a:avLst/>
          </a:prstGeom>
        </p:spPr>
        <p:txBody>
          <a:bodyPr/>
          <a:lstStyle>
            <a:lvl1pPr algn="ctr" eaLnBrk="1" fontAlgn="auto" hangingPunct="1">
              <a:spcBef>
                <a:spcPts val="0"/>
              </a:spcBef>
              <a:spcAft>
                <a:spcPts val="0"/>
              </a:spcAft>
              <a:defRPr sz="1350">
                <a:solidFill>
                  <a:schemeClr val="bg1"/>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1AB550C3-1BEE-4D71-B606-A3B53CDA51FF}" type="slidenum">
              <a:rPr kumimoji="0" lang="en-US" sz="1350" b="0" i="0" u="none" strike="noStrike" kern="1200" cap="none" spc="0" normalizeH="0" baseline="0" noProof="0">
                <a:ln>
                  <a:noFill/>
                </a:ln>
                <a:solidFill>
                  <a:schemeClr val="bg1"/>
                </a:solidFill>
                <a:effectLst/>
                <a:uLnTx/>
                <a:uFillTx/>
                <a:latin typeface="+mn-lt"/>
                <a:ea typeface="+mn-ea"/>
                <a:cs typeface="+mn-cs"/>
              </a:rPr>
              <a:t>‹#›</a:t>
            </a:fld>
            <a:endParaRPr kumimoji="0" lang="en-US" sz="1350" b="0" i="0" u="none" strike="noStrike" kern="1200" cap="none" spc="0" normalizeH="0" baseline="0" noProof="0" dirty="0">
              <a:ln>
                <a:noFill/>
              </a:ln>
              <a:solidFill>
                <a:schemeClr val="bg1"/>
              </a:solidFill>
              <a:effectLst/>
              <a:uLnTx/>
              <a:uFillTx/>
              <a:latin typeface="+mn-lt"/>
              <a:ea typeface="+mn-ea"/>
              <a:cs typeface="+mn-cs"/>
            </a:endParaRPr>
          </a:p>
        </p:txBody>
      </p:sp>
      <p:cxnSp>
        <p:nvCxnSpPr>
          <p:cNvPr id="12" name="直接连接符 6"/>
          <p:cNvCxnSpPr/>
          <p:nvPr/>
        </p:nvCxnSpPr>
        <p:spPr>
          <a:xfrm flipV="1">
            <a:off x="304800" y="603250"/>
            <a:ext cx="8321675" cy="0"/>
          </a:xfrm>
          <a:prstGeom prst="line">
            <a:avLst/>
          </a:prstGeom>
          <a:ln w="9525">
            <a:solidFill>
              <a:schemeClr val="accent5"/>
            </a:solidFill>
            <a:prstDash val="sysDot"/>
          </a:ln>
        </p:spPr>
        <p:style>
          <a:lnRef idx="1">
            <a:schemeClr val="accent1"/>
          </a:lnRef>
          <a:fillRef idx="0">
            <a:schemeClr val="accent1"/>
          </a:fillRef>
          <a:effectRef idx="0">
            <a:schemeClr val="accent1"/>
          </a:effectRef>
          <a:fontRef idx="minor">
            <a:schemeClr val="tx1"/>
          </a:fontRef>
        </p:style>
      </p:cxnSp>
      <p:sp>
        <p:nvSpPr>
          <p:cNvPr id="30" name="Freeform 5"/>
          <p:cNvSpPr/>
          <p:nvPr/>
        </p:nvSpPr>
        <p:spPr bwMode="auto">
          <a:xfrm rot="5400000">
            <a:off x="8587581" y="384969"/>
            <a:ext cx="406400" cy="36036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accent5"/>
          </a:solidFill>
          <a:ln w="12700">
            <a:solidFill>
              <a:schemeClr val="accent5"/>
            </a:solidFill>
          </a:ln>
          <a:effectLst>
            <a:outerShdw blurRad="165100" dist="76200" dir="2700000" algn="tl" rotWithShape="0">
              <a:prstClr val="black">
                <a:alpha val="30000"/>
              </a:prstClr>
            </a:outerShdw>
          </a:effectLst>
        </p:spPr>
        <p:txBody>
          <a:bodyPr lIns="68580" tIns="34290" rIns="68580" bIns="34290"/>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sp>
        <p:nvSpPr>
          <p:cNvPr id="31" name="Slide Number Placeholder 5"/>
          <p:cNvSpPr txBox="1"/>
          <p:nvPr/>
        </p:nvSpPr>
        <p:spPr>
          <a:xfrm>
            <a:off x="8613775" y="460375"/>
            <a:ext cx="360363" cy="228600"/>
          </a:xfrm>
          <a:prstGeom prst="rect">
            <a:avLst/>
          </a:prstGeom>
        </p:spPr>
        <p:txBody>
          <a:bodyPr lIns="68580" tIns="34290" rIns="68580" bIns="34290"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fld id="{85804FD0-EB64-40B0-9BC5-0881BBA2915C}" type="slidenum">
              <a:rPr kumimoji="0" lang="en-US" altLang="zh-CN" sz="1200" b="0" i="0" u="none" strike="noStrike" kern="1200" cap="none" spc="0" normalizeH="0" baseline="0" noProof="0" smtClean="0">
                <a:ln>
                  <a:noFill/>
                </a:ln>
                <a:solidFill>
                  <a:schemeClr val="bg1"/>
                </a:solidFill>
                <a:effectLst/>
                <a:uLnTx/>
                <a:uFillTx/>
                <a:latin typeface="Impact" panose="020B0806030902050204" pitchFamily="34" charset="0"/>
                <a:ea typeface="微软雅黑" panose="020B0503020204020204" pitchFamily="34" charset="-122"/>
                <a:cs typeface="+mn-cs"/>
              </a:rPr>
              <a:t>‹#›</a:t>
            </a:fld>
            <a:endParaRPr kumimoji="0" lang="en-US" altLang="zh-CN" sz="1200" b="0" i="0" u="none" strike="noStrike" kern="1200" cap="none" spc="0" normalizeH="0" baseline="0" noProof="0">
              <a:ln>
                <a:noFill/>
              </a:ln>
              <a:solidFill>
                <a:schemeClr val="bg1"/>
              </a:solidFill>
              <a:effectLst/>
              <a:uLnTx/>
              <a:uFillTx/>
              <a:latin typeface="Impact" panose="020B0806030902050204" pitchFamily="34" charset="0"/>
              <a:ea typeface="微软雅黑" panose="020B0503020204020204" pitchFamily="34" charset="-122"/>
              <a:cs typeface="+mn-cs"/>
            </a:endParaRPr>
          </a:p>
        </p:txBody>
      </p:sp>
      <p:sp>
        <p:nvSpPr>
          <p:cNvPr id="6" name="圆角矩形 5"/>
          <p:cNvSpPr/>
          <p:nvPr/>
        </p:nvSpPr>
        <p:spPr>
          <a:xfrm rot="16200000" flipV="1">
            <a:off x="152400" y="390525"/>
            <a:ext cx="609600" cy="228600"/>
          </a:xfrm>
          <a:prstGeom prst="roundRect">
            <a:avLst>
              <a:gd name="adj" fmla="val 30000"/>
            </a:avLst>
          </a:prstGeom>
          <a:solidFill>
            <a:srgbClr val="1D4999"/>
          </a:solidFill>
          <a:ln w="3175">
            <a:noFill/>
          </a:ln>
          <a:effectLst>
            <a:outerShdw blurRad="3429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Oval 76"/>
          <p:cNvSpPr/>
          <p:nvPr/>
        </p:nvSpPr>
        <p:spPr>
          <a:xfrm>
            <a:off x="228600" y="276645"/>
            <a:ext cx="457200" cy="457200"/>
          </a:xfrm>
          <a:prstGeom prst="ellipse">
            <a:avLst/>
          </a:prstGeom>
          <a:solidFill>
            <a:srgbClr val="EEF0F0"/>
          </a:solidFill>
          <a:ln w="28575">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Lst>
  <p:hf sldNum="0" hdr="0" ftr="0" dt="0"/>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2pPr>
      <a:lvl3pPr algn="l" defTabSz="685800" rtl="0" eaLnBrk="0" fontAlgn="base" hangingPunct="0">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3pPr>
      <a:lvl4pPr algn="l" defTabSz="685800" rtl="0" eaLnBrk="0" fontAlgn="base" hangingPunct="0">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4pPr>
      <a:lvl5pPr algn="l" defTabSz="685800" rtl="0" eaLnBrk="0" fontAlgn="base" hangingPunct="0">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5pPr>
      <a:lvl6pPr marL="457200" algn="l" defTabSz="685800" rtl="0" fontAlgn="base">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6pPr>
      <a:lvl7pPr marL="914400" algn="l" defTabSz="685800" rtl="0" fontAlgn="base">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7pPr>
      <a:lvl8pPr marL="1371600" algn="l" defTabSz="685800" rtl="0" fontAlgn="base">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8pPr>
      <a:lvl9pPr marL="1828800" algn="l" defTabSz="685800" rtl="0" fontAlgn="base">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1.xml"/><Relationship Id="rId1" Type="http://schemas.openxmlformats.org/officeDocument/2006/relationships/tags" Target="../tags/tag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0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22.xml"/><Relationship Id="rId4" Type="http://schemas.openxmlformats.org/officeDocument/2006/relationships/image" Target="../media/image4.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05.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32.xml"/></Relationships>
</file>

<file path=ppt/slides/_rels/slide106.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32.xml"/></Relationships>
</file>

<file path=ppt/slides/_rels/slide107.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32.xml"/></Relationships>
</file>

<file path=ppt/slides/_rels/slide10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32.xml"/></Relationships>
</file>

<file path=ppt/slides/_rels/slide109.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10.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customXml" Target="../ink/ink1.xml"/><Relationship Id="rId1" Type="http://schemas.openxmlformats.org/officeDocument/2006/relationships/slideLayout" Target="../slideLayouts/slideLayout31.xml"/><Relationship Id="rId4" Type="http://schemas.openxmlformats.org/officeDocument/2006/relationships/customXml" Target="../ink/ink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3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31.xml"/><Relationship Id="rId1" Type="http://schemas.openxmlformats.org/officeDocument/2006/relationships/tags" Target="../tags/tag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1.xml"/><Relationship Id="rId1" Type="http://schemas.openxmlformats.org/officeDocument/2006/relationships/tags" Target="../tags/tag5.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5.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25.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3.xml"/><Relationship Id="rId1" Type="http://schemas.openxmlformats.org/officeDocument/2006/relationships/slideLayout" Target="../slideLayouts/slideLayout25.xml"/><Relationship Id="rId5" Type="http://schemas.openxmlformats.org/officeDocument/2006/relationships/image" Target="../media/image38.png"/><Relationship Id="rId4" Type="http://schemas.openxmlformats.org/officeDocument/2006/relationships/image" Target="../media/image37.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1.xml"/><Relationship Id="rId1" Type="http://schemas.openxmlformats.org/officeDocument/2006/relationships/tags" Target="../tags/tag6.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1.xml"/></Relationships>
</file>

<file path=ppt/slides/_rels/slide4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25.xml"/><Relationship Id="rId4" Type="http://schemas.openxmlformats.org/officeDocument/2006/relationships/image" Target="../media/image45.png"/></Relationships>
</file>

<file path=ppt/slides/_rels/slide4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31.xml"/><Relationship Id="rId1" Type="http://schemas.openxmlformats.org/officeDocument/2006/relationships/tags" Target="../tags/tag7.xml"/></Relationships>
</file>

<file path=ppt/slides/_rels/slide4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 Id="rId5" Type="http://schemas.openxmlformats.org/officeDocument/2006/relationships/image" Target="../media/image52.png"/><Relationship Id="rId4"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56.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5" Type="http://schemas.openxmlformats.org/officeDocument/2006/relationships/slideLayout" Target="../slideLayouts/slideLayout1.xml"/><Relationship Id="rId4" Type="http://schemas.openxmlformats.org/officeDocument/2006/relationships/tags" Target="../tags/tag17.xml"/></Relationships>
</file>

<file path=ppt/slides/_rels/slide57.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4"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1.xml"/><Relationship Id="rId4" Type="http://schemas.openxmlformats.org/officeDocument/2006/relationships/image" Target="../media/image9.png"/></Relationships>
</file>

<file path=ppt/slides/_rels/slide6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3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1.xml"/></Relationships>
</file>

<file path=ppt/slides/_rels/slide66.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oleObject" Target="../embeddings/oleObject1.bin"/><Relationship Id="rId1" Type="http://schemas.openxmlformats.org/officeDocument/2006/relationships/slideLayout" Target="../slideLayouts/slideLayout3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3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1.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diagramData" Target="../diagrams/data3.xml"/><Relationship Id="rId2" Type="http://schemas.openxmlformats.org/officeDocument/2006/relationships/diagramData" Target="../diagrams/data1.xml"/><Relationship Id="rId16" Type="http://schemas.microsoft.com/office/2007/relationships/diagramDrawing" Target="../diagrams/drawing3.xml"/><Relationship Id="rId1" Type="http://schemas.openxmlformats.org/officeDocument/2006/relationships/slideLayout" Target="../slideLayouts/slideLayout31.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3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2.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31.xml"/></Relationships>
</file>

<file path=ppt/slides/_rels/slide83.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31.xml"/></Relationships>
</file>

<file path=ppt/slides/_rels/slide8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31.xml"/><Relationship Id="rId5" Type="http://schemas.openxmlformats.org/officeDocument/2006/relationships/image" Target="../media/image62.png"/><Relationship Id="rId4" Type="http://schemas.openxmlformats.org/officeDocument/2006/relationships/image" Target="../media/image61.png"/></Relationships>
</file>

<file path=ppt/slides/_rels/slide8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31.xml"/><Relationship Id="rId1" Type="http://schemas.openxmlformats.org/officeDocument/2006/relationships/tags" Target="../tags/tag2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1.xml"/></Relationships>
</file>

<file path=ppt/slides/_rels/slide91.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31.xml"/></Relationships>
</file>

<file path=ppt/slides/_rels/slide9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3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342900" y="284163"/>
            <a:ext cx="8458200" cy="4484688"/>
          </a:xfrm>
          <a:prstGeom prst="rect">
            <a:avLst/>
          </a:prstGeom>
          <a:solidFill>
            <a:schemeClr val="bg1"/>
          </a:solidFill>
          <a:ln w="9525">
            <a:solidFill>
              <a:srgbClr val="1D49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4" name="圆角矩形 23"/>
          <p:cNvSpPr/>
          <p:nvPr/>
        </p:nvSpPr>
        <p:spPr>
          <a:xfrm>
            <a:off x="2819400" y="-2114550"/>
            <a:ext cx="3581400" cy="4994275"/>
          </a:xfrm>
          <a:prstGeom prst="roundRect">
            <a:avLst>
              <a:gd name="adj" fmla="val 50000"/>
            </a:avLst>
          </a:prstGeom>
          <a:solidFill>
            <a:schemeClr val="bg1"/>
          </a:solidFill>
          <a:ln w="3175">
            <a:solidFill>
              <a:srgbClr val="1D4999">
                <a:alpha val="10000"/>
              </a:srgbClr>
            </a:solidFill>
            <a:prstDash val="solid"/>
          </a:ln>
          <a:effectLst>
            <a:outerShdw blurRad="3429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圆角矩形 22"/>
          <p:cNvSpPr/>
          <p:nvPr/>
        </p:nvSpPr>
        <p:spPr>
          <a:xfrm>
            <a:off x="3170238" y="-2003425"/>
            <a:ext cx="2879725" cy="4573588"/>
          </a:xfrm>
          <a:prstGeom prst="roundRect">
            <a:avLst>
              <a:gd name="adj" fmla="val 50000"/>
            </a:avLst>
          </a:prstGeom>
          <a:solidFill>
            <a:schemeClr val="bg1"/>
          </a:solidFill>
          <a:ln w="19050" cmpd="sng">
            <a:solidFill>
              <a:srgbClr val="1D4999">
                <a:alpha val="64000"/>
              </a:srgbClr>
            </a:solidFill>
            <a:prstDash val="solid"/>
          </a:ln>
          <a:effectLst>
            <a:outerShdw blurRad="3429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圆角矩形 21"/>
          <p:cNvSpPr/>
          <p:nvPr/>
        </p:nvSpPr>
        <p:spPr>
          <a:xfrm>
            <a:off x="3505200" y="-1462087"/>
            <a:ext cx="2209800" cy="3690938"/>
          </a:xfrm>
          <a:prstGeom prst="roundRect">
            <a:avLst>
              <a:gd name="adj" fmla="val 50000"/>
            </a:avLst>
          </a:prstGeom>
          <a:solidFill>
            <a:srgbClr val="1D4999"/>
          </a:solidFill>
          <a:ln w="3175">
            <a:noFill/>
          </a:ln>
          <a:effectLst>
            <a:outerShdw blurRad="3429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圆角矩形 14"/>
          <p:cNvSpPr/>
          <p:nvPr/>
        </p:nvSpPr>
        <p:spPr>
          <a:xfrm>
            <a:off x="3733800" y="4324350"/>
            <a:ext cx="1752600" cy="371475"/>
          </a:xfrm>
          <a:prstGeom prst="roundRect">
            <a:avLst>
              <a:gd name="adj" fmla="val 50000"/>
            </a:avLst>
          </a:prstGeom>
          <a:solidFill>
            <a:srgbClr val="1D4999"/>
          </a:solidFill>
          <a:ln w="3175">
            <a:noFill/>
          </a:ln>
          <a:effectLst>
            <a:outerShdw blurRad="3429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lt1"/>
                </a:solidFill>
                <a:effectLst/>
                <a:uLnTx/>
                <a:uFillTx/>
                <a:latin typeface="宋体" panose="02010600030101010101" pitchFamily="2" charset="-122"/>
                <a:ea typeface="宋体" panose="02010600030101010101" pitchFamily="2" charset="-122"/>
                <a:cs typeface="+mn-cs"/>
              </a:rPr>
              <a:t>刘  洋</a:t>
            </a:r>
          </a:p>
        </p:txBody>
      </p:sp>
      <p:sp>
        <p:nvSpPr>
          <p:cNvPr id="10" name="Shape 45"/>
          <p:cNvSpPr/>
          <p:nvPr/>
        </p:nvSpPr>
        <p:spPr>
          <a:xfrm>
            <a:off x="609600" y="2878138"/>
            <a:ext cx="7850188" cy="684212"/>
          </a:xfrm>
          <a:prstGeom prst="rect">
            <a:avLst/>
          </a:prstGeom>
          <a:noFill/>
          <a:ln w="12700">
            <a:noFill/>
          </a:ln>
        </p:spPr>
        <p:txBody>
          <a:bodyPr lIns="34290" tIns="34290" rIns="34290" bIns="34290">
            <a:spAutoFit/>
          </a:bodyPr>
          <a:lstStyle/>
          <a:p>
            <a:pPr algn="ctr" eaLnBrk="1" hangingPunct="1"/>
            <a:r>
              <a:rPr lang="zh-CN" altLang="en-US" sz="4000" b="1" dirty="0">
                <a:solidFill>
                  <a:srgbClr val="181717"/>
                </a:solidFill>
                <a:latin typeface="Impact" panose="020B0806030902050204" pitchFamily="34" charset="0"/>
                <a:ea typeface="Heiti SC Light"/>
                <a:sym typeface="Impact" panose="020B0806030902050204" pitchFamily="34" charset="0"/>
              </a:rPr>
              <a:t>操作系统原理</a:t>
            </a:r>
            <a:endParaRPr lang="zh-CN" altLang="en-US" sz="2800" b="1" dirty="0">
              <a:solidFill>
                <a:srgbClr val="181717"/>
              </a:solidFill>
              <a:latin typeface="微软雅黑" panose="020B0503020204020204" pitchFamily="34" charset="-122"/>
              <a:ea typeface="Heiti SC Light"/>
              <a:sym typeface="Impact" panose="020B0806030902050204" pitchFamily="34" charset="0"/>
            </a:endParaRPr>
          </a:p>
        </p:txBody>
      </p:sp>
      <p:sp>
        <p:nvSpPr>
          <p:cNvPr id="16" name="TextBox 15"/>
          <p:cNvSpPr txBox="1"/>
          <p:nvPr/>
        </p:nvSpPr>
        <p:spPr>
          <a:xfrm>
            <a:off x="2890838" y="3741738"/>
            <a:ext cx="3159125" cy="429895"/>
          </a:xfrm>
          <a:prstGeom prst="rect">
            <a:avLst/>
          </a:prstGeom>
          <a:noFill/>
        </p:spPr>
        <p:txBody>
          <a:bodyPr>
            <a:spAutoFit/>
          </a:bodyPr>
          <a:lstStyle/>
          <a:p>
            <a:pPr marR="0" algn="ctr" defTabSz="914400" eaLnBrk="1" fontAlgn="auto" hangingPunct="1">
              <a:spcBef>
                <a:spcPts val="0"/>
              </a:spcBef>
              <a:spcAft>
                <a:spcPts val="0"/>
              </a:spcAft>
              <a:buClrTx/>
              <a:buSzTx/>
              <a:buFontTx/>
              <a:buNone/>
              <a:defRPr/>
            </a:pPr>
            <a:r>
              <a:rPr kumimoji="0" lang="zh-CN" altLang="en-US" sz="2200" kern="1200" cap="none" spc="0" normalizeH="0" baseline="0" noProof="0" dirty="0">
                <a:solidFill>
                  <a:schemeClr val="bg2">
                    <a:lumMod val="10000"/>
                  </a:schemeClr>
                </a:solidFill>
                <a:latin typeface="华文楷体" pitchFamily="2" charset="-122"/>
                <a:ea typeface="华文楷体" pitchFamily="2" charset="-122"/>
                <a:cs typeface="+mn-cs"/>
              </a:rPr>
              <a:t>第</a:t>
            </a:r>
            <a:r>
              <a:rPr kumimoji="0" lang="en-US" altLang="zh-CN" sz="2200" kern="1200" cap="none" spc="0" normalizeH="0" baseline="0" noProof="0" dirty="0">
                <a:solidFill>
                  <a:schemeClr val="bg2">
                    <a:lumMod val="10000"/>
                  </a:schemeClr>
                </a:solidFill>
                <a:latin typeface="华文楷体" pitchFamily="2" charset="-122"/>
                <a:ea typeface="华文楷体" pitchFamily="2" charset="-122"/>
                <a:cs typeface="+mn-cs"/>
              </a:rPr>
              <a:t>4</a:t>
            </a:r>
            <a:r>
              <a:rPr kumimoji="0" lang="zh-CN" altLang="en-US" sz="2200" kern="1200" cap="none" spc="0" normalizeH="0" baseline="0" noProof="0" dirty="0">
                <a:solidFill>
                  <a:schemeClr val="bg2">
                    <a:lumMod val="10000"/>
                  </a:schemeClr>
                </a:solidFill>
                <a:latin typeface="华文楷体" pitchFamily="2" charset="-122"/>
                <a:ea typeface="华文楷体" pitchFamily="2" charset="-122"/>
                <a:cs typeface="+mn-cs"/>
              </a:rPr>
              <a:t>章</a:t>
            </a:r>
            <a:r>
              <a:rPr kumimoji="0" lang="en-US" altLang="zh-CN" sz="2200" kern="1200" cap="none" spc="0" normalizeH="0" baseline="0" noProof="0" dirty="0">
                <a:solidFill>
                  <a:schemeClr val="bg2">
                    <a:lumMod val="10000"/>
                  </a:schemeClr>
                </a:solidFill>
                <a:latin typeface="华文楷体" pitchFamily="2" charset="-122"/>
                <a:ea typeface="华文楷体" pitchFamily="2" charset="-122"/>
                <a:cs typeface="+mn-cs"/>
              </a:rPr>
              <a:t> </a:t>
            </a:r>
            <a:r>
              <a:rPr kumimoji="0" lang="zh-CN" altLang="en-US" sz="2200" kern="1200" cap="none" spc="0" normalizeH="0" baseline="0" noProof="0" dirty="0">
                <a:solidFill>
                  <a:schemeClr val="bg2">
                    <a:lumMod val="10000"/>
                  </a:schemeClr>
                </a:solidFill>
                <a:latin typeface="华文楷体" pitchFamily="2" charset="-122"/>
                <a:ea typeface="华文楷体" pitchFamily="2" charset="-122"/>
                <a:cs typeface="+mn-cs"/>
              </a:rPr>
              <a:t>进程的同步</a:t>
            </a:r>
            <a:endParaRPr kumimoji="0" lang="en-US" sz="2200" kern="1200" cap="none" spc="0" normalizeH="0" baseline="0" noProof="0" dirty="0">
              <a:solidFill>
                <a:schemeClr val="bg2">
                  <a:lumMod val="10000"/>
                </a:schemeClr>
              </a:solidFill>
              <a:latin typeface="华文楷体" pitchFamily="2" charset="-122"/>
              <a:ea typeface="华文楷体" pitchFamily="2" charset="-122"/>
              <a:cs typeface="+mn-cs"/>
            </a:endParaRPr>
          </a:p>
        </p:txBody>
      </p:sp>
      <p:pic>
        <p:nvPicPr>
          <p:cNvPr id="2" name="图片 1"/>
          <p:cNvPicPr>
            <a:picLocks noChangeAspect="1"/>
          </p:cNvPicPr>
          <p:nvPr/>
        </p:nvPicPr>
        <p:blipFill>
          <a:blip r:embed="rId3" cstate="print">
            <a:duotone>
              <a:schemeClr val="accent5">
                <a:shade val="45000"/>
                <a:satMod val="135000"/>
              </a:schemeClr>
              <a:prstClr val="white"/>
            </a:duotone>
          </a:blip>
          <a:stretch>
            <a:fillRect/>
          </a:stretch>
        </p:blipFill>
        <p:spPr>
          <a:xfrm>
            <a:off x="3505200" y="324621"/>
            <a:ext cx="2209800" cy="1141730"/>
          </a:xfrm>
          <a:prstGeom prst="rect">
            <a:avLst/>
          </a:prstGeom>
        </p:spPr>
      </p:pic>
      <p:grpSp>
        <p:nvGrpSpPr>
          <p:cNvPr id="39946" name="组合 7"/>
          <p:cNvGrpSpPr/>
          <p:nvPr/>
        </p:nvGrpSpPr>
        <p:grpSpPr>
          <a:xfrm>
            <a:off x="0" y="1466850"/>
            <a:ext cx="9144000" cy="1524000"/>
            <a:chOff x="0" y="1719107"/>
            <a:chExt cx="9144000" cy="1524000"/>
          </a:xfrm>
        </p:grpSpPr>
        <p:pic>
          <p:nvPicPr>
            <p:cNvPr id="39951" name="图片 5"/>
            <p:cNvPicPr>
              <a:picLocks noChangeAspect="1"/>
            </p:cNvPicPr>
            <p:nvPr/>
          </p:nvPicPr>
          <p:blipFill>
            <a:blip r:embed="rId4"/>
            <a:srcRect l="41667" t="47412" r="4167" b="22955"/>
            <a:stretch>
              <a:fillRect/>
            </a:stretch>
          </p:blipFill>
          <p:spPr>
            <a:xfrm>
              <a:off x="4191000" y="1719107"/>
              <a:ext cx="4953000" cy="1524000"/>
            </a:xfrm>
            <a:prstGeom prst="rect">
              <a:avLst/>
            </a:prstGeom>
            <a:noFill/>
            <a:ln w="9525">
              <a:noFill/>
            </a:ln>
          </p:spPr>
        </p:pic>
        <p:pic>
          <p:nvPicPr>
            <p:cNvPr id="39952" name="图片 20"/>
            <p:cNvPicPr>
              <a:picLocks noChangeAspect="1"/>
            </p:cNvPicPr>
            <p:nvPr/>
          </p:nvPicPr>
          <p:blipFill>
            <a:blip r:embed="rId4"/>
            <a:srcRect l="41667" t="47412" r="4167" b="22955"/>
            <a:stretch>
              <a:fillRect/>
            </a:stretch>
          </p:blipFill>
          <p:spPr>
            <a:xfrm flipH="1">
              <a:off x="0" y="1719107"/>
              <a:ext cx="4953000" cy="1524000"/>
            </a:xfrm>
            <a:prstGeom prst="rect">
              <a:avLst/>
            </a:prstGeom>
            <a:noFill/>
            <a:ln w="9525">
              <a:noFill/>
            </a:ln>
          </p:spPr>
        </p:pic>
      </p:grpSp>
      <p:sp>
        <p:nvSpPr>
          <p:cNvPr id="31" name="任意多边形 30"/>
          <p:cNvSpPr/>
          <p:nvPr/>
        </p:nvSpPr>
        <p:spPr>
          <a:xfrm>
            <a:off x="0" y="0"/>
            <a:ext cx="685800" cy="685800"/>
          </a:xfrm>
          <a:custGeom>
            <a:avLst/>
            <a:gdLst>
              <a:gd name="connsiteX0" fmla="*/ 0 w 685800"/>
              <a:gd name="connsiteY0" fmla="*/ 0 h 686548"/>
              <a:gd name="connsiteX1" fmla="*/ 681884 w 685800"/>
              <a:gd name="connsiteY1" fmla="*/ 0 h 686548"/>
              <a:gd name="connsiteX2" fmla="*/ 685800 w 685800"/>
              <a:gd name="connsiteY2" fmla="*/ 38848 h 686548"/>
              <a:gd name="connsiteX3" fmla="*/ 38100 w 685800"/>
              <a:gd name="connsiteY3" fmla="*/ 686548 h 686548"/>
              <a:gd name="connsiteX4" fmla="*/ 0 w 685800"/>
              <a:gd name="connsiteY4" fmla="*/ 682707 h 686548"/>
              <a:gd name="connsiteX5" fmla="*/ 0 w 685800"/>
              <a:gd name="connsiteY5" fmla="*/ 0 h 68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800" h="686548">
                <a:moveTo>
                  <a:pt x="0" y="0"/>
                </a:moveTo>
                <a:lnTo>
                  <a:pt x="681884" y="0"/>
                </a:lnTo>
                <a:lnTo>
                  <a:pt x="685800" y="38848"/>
                </a:lnTo>
                <a:cubicBezTo>
                  <a:pt x="685800" y="396563"/>
                  <a:pt x="395815" y="686548"/>
                  <a:pt x="38100" y="686548"/>
                </a:cubicBezTo>
                <a:lnTo>
                  <a:pt x="0" y="682707"/>
                </a:ln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2" name="任意多边形 31"/>
          <p:cNvSpPr/>
          <p:nvPr/>
        </p:nvSpPr>
        <p:spPr>
          <a:xfrm flipH="1">
            <a:off x="8458200" y="0"/>
            <a:ext cx="685800" cy="685800"/>
          </a:xfrm>
          <a:custGeom>
            <a:avLst/>
            <a:gdLst>
              <a:gd name="connsiteX0" fmla="*/ 0 w 685800"/>
              <a:gd name="connsiteY0" fmla="*/ 0 h 686548"/>
              <a:gd name="connsiteX1" fmla="*/ 681884 w 685800"/>
              <a:gd name="connsiteY1" fmla="*/ 0 h 686548"/>
              <a:gd name="connsiteX2" fmla="*/ 685800 w 685800"/>
              <a:gd name="connsiteY2" fmla="*/ 38848 h 686548"/>
              <a:gd name="connsiteX3" fmla="*/ 38100 w 685800"/>
              <a:gd name="connsiteY3" fmla="*/ 686548 h 686548"/>
              <a:gd name="connsiteX4" fmla="*/ 0 w 685800"/>
              <a:gd name="connsiteY4" fmla="*/ 682707 h 686548"/>
              <a:gd name="connsiteX5" fmla="*/ 0 w 685800"/>
              <a:gd name="connsiteY5" fmla="*/ 0 h 68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800" h="686548">
                <a:moveTo>
                  <a:pt x="0" y="0"/>
                </a:moveTo>
                <a:lnTo>
                  <a:pt x="681884" y="0"/>
                </a:lnTo>
                <a:lnTo>
                  <a:pt x="685800" y="38848"/>
                </a:lnTo>
                <a:cubicBezTo>
                  <a:pt x="685800" y="396563"/>
                  <a:pt x="395815" y="686548"/>
                  <a:pt x="38100" y="686548"/>
                </a:cubicBezTo>
                <a:lnTo>
                  <a:pt x="0" y="682707"/>
                </a:ln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35" name="组合 34"/>
          <p:cNvGrpSpPr/>
          <p:nvPr/>
        </p:nvGrpSpPr>
        <p:grpSpPr>
          <a:xfrm flipV="1">
            <a:off x="0" y="4394961"/>
            <a:ext cx="9144000" cy="746540"/>
            <a:chOff x="0" y="3415537"/>
            <a:chExt cx="9144000" cy="686548"/>
          </a:xfrm>
          <a:solidFill>
            <a:schemeClr val="bg1">
              <a:lumMod val="95000"/>
            </a:schemeClr>
          </a:solidFill>
        </p:grpSpPr>
        <p:sp>
          <p:nvSpPr>
            <p:cNvPr id="33" name="任意多边形 32"/>
            <p:cNvSpPr/>
            <p:nvPr/>
          </p:nvSpPr>
          <p:spPr>
            <a:xfrm>
              <a:off x="0" y="3415537"/>
              <a:ext cx="685800" cy="686548"/>
            </a:xfrm>
            <a:custGeom>
              <a:avLst/>
              <a:gdLst>
                <a:gd name="connsiteX0" fmla="*/ 0 w 685800"/>
                <a:gd name="connsiteY0" fmla="*/ 0 h 686548"/>
                <a:gd name="connsiteX1" fmla="*/ 681884 w 685800"/>
                <a:gd name="connsiteY1" fmla="*/ 0 h 686548"/>
                <a:gd name="connsiteX2" fmla="*/ 685800 w 685800"/>
                <a:gd name="connsiteY2" fmla="*/ 38848 h 686548"/>
                <a:gd name="connsiteX3" fmla="*/ 38100 w 685800"/>
                <a:gd name="connsiteY3" fmla="*/ 686548 h 686548"/>
                <a:gd name="connsiteX4" fmla="*/ 0 w 685800"/>
                <a:gd name="connsiteY4" fmla="*/ 682707 h 686548"/>
                <a:gd name="connsiteX5" fmla="*/ 0 w 685800"/>
                <a:gd name="connsiteY5" fmla="*/ 0 h 68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800" h="686548">
                  <a:moveTo>
                    <a:pt x="0" y="0"/>
                  </a:moveTo>
                  <a:lnTo>
                    <a:pt x="681884" y="0"/>
                  </a:lnTo>
                  <a:lnTo>
                    <a:pt x="685800" y="38848"/>
                  </a:lnTo>
                  <a:cubicBezTo>
                    <a:pt x="685800" y="396563"/>
                    <a:pt x="395815" y="686548"/>
                    <a:pt x="38100" y="686548"/>
                  </a:cubicBezTo>
                  <a:lnTo>
                    <a:pt x="0" y="68270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4" name="任意多边形 33"/>
            <p:cNvSpPr/>
            <p:nvPr/>
          </p:nvSpPr>
          <p:spPr>
            <a:xfrm flipH="1">
              <a:off x="8458200" y="3415537"/>
              <a:ext cx="685800" cy="686548"/>
            </a:xfrm>
            <a:custGeom>
              <a:avLst/>
              <a:gdLst>
                <a:gd name="connsiteX0" fmla="*/ 0 w 685800"/>
                <a:gd name="connsiteY0" fmla="*/ 0 h 686548"/>
                <a:gd name="connsiteX1" fmla="*/ 681884 w 685800"/>
                <a:gd name="connsiteY1" fmla="*/ 0 h 686548"/>
                <a:gd name="connsiteX2" fmla="*/ 685800 w 685800"/>
                <a:gd name="connsiteY2" fmla="*/ 38848 h 686548"/>
                <a:gd name="connsiteX3" fmla="*/ 38100 w 685800"/>
                <a:gd name="connsiteY3" fmla="*/ 686548 h 686548"/>
                <a:gd name="connsiteX4" fmla="*/ 0 w 685800"/>
                <a:gd name="connsiteY4" fmla="*/ 682707 h 686548"/>
                <a:gd name="connsiteX5" fmla="*/ 0 w 685800"/>
                <a:gd name="connsiteY5" fmla="*/ 0 h 68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800" h="686548">
                  <a:moveTo>
                    <a:pt x="0" y="0"/>
                  </a:moveTo>
                  <a:lnTo>
                    <a:pt x="681884" y="0"/>
                  </a:lnTo>
                  <a:lnTo>
                    <a:pt x="685800" y="38848"/>
                  </a:lnTo>
                  <a:cubicBezTo>
                    <a:pt x="685800" y="396563"/>
                    <a:pt x="395815" y="686548"/>
                    <a:pt x="38100" y="686548"/>
                  </a:cubicBezTo>
                  <a:lnTo>
                    <a:pt x="0" y="68270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 name="椭圆 4"/>
          <p:cNvSpPr/>
          <p:nvPr/>
        </p:nvSpPr>
        <p:spPr>
          <a:xfrm>
            <a:off x="3644900" y="119063"/>
            <a:ext cx="1930400" cy="1963738"/>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6" presetClass="entr" presetSubtype="0" fill="hold" grpId="0" nodeType="afterEffect">
                                  <p:stCondLst>
                                    <p:cond delay="0"/>
                                  </p:stCondLst>
                                  <p:iterate type="lt">
                                    <p:tmPct val="10000"/>
                                  </p:iterate>
                                  <p:childTnLst>
                                    <p:set>
                                      <p:cBhvr>
                                        <p:cTn id="12" dur="1" fill="hold">
                                          <p:stCondLst>
                                            <p:cond delay="0"/>
                                          </p:stCondLst>
                                        </p:cTn>
                                        <p:tgtEl>
                                          <p:spTgt spid="16"/>
                                        </p:tgtEl>
                                        <p:attrNameLst>
                                          <p:attrName>style.visibility</p:attrName>
                                        </p:attrNameLst>
                                      </p:cBhvr>
                                      <p:to>
                                        <p:strVal val="visible"/>
                                      </p:to>
                                    </p:set>
                                    <p:anim by="(-#ppt_w*2)" calcmode="lin" valueType="num">
                                      <p:cBhvr rctx="PPT">
                                        <p:cTn id="13" dur="500" autoRev="1" fill="hold">
                                          <p:stCondLst>
                                            <p:cond delay="0"/>
                                          </p:stCondLst>
                                        </p:cTn>
                                        <p:tgtEl>
                                          <p:spTgt spid="16"/>
                                        </p:tgtEl>
                                        <p:attrNameLst>
                                          <p:attrName>ppt_w</p:attrName>
                                        </p:attrNameLst>
                                      </p:cBhvr>
                                    </p:anim>
                                    <p:anim by="(#ppt_w*0.50)" calcmode="lin" valueType="num">
                                      <p:cBhvr>
                                        <p:cTn id="14" dur="500" decel="50000" autoRev="1" fill="hold">
                                          <p:stCondLst>
                                            <p:cond delay="0"/>
                                          </p:stCondLst>
                                        </p:cTn>
                                        <p:tgtEl>
                                          <p:spTgt spid="16"/>
                                        </p:tgtEl>
                                        <p:attrNameLst>
                                          <p:attrName>ppt_x</p:attrName>
                                        </p:attrNameLst>
                                      </p:cBhvr>
                                    </p:anim>
                                    <p:anim from="(-#ppt_h/2)" to="(#ppt_y)" calcmode="lin" valueType="num">
                                      <p:cBhvr>
                                        <p:cTn id="15" dur="1000" fill="hold">
                                          <p:stCondLst>
                                            <p:cond delay="0"/>
                                          </p:stCondLst>
                                        </p:cTn>
                                        <p:tgtEl>
                                          <p:spTgt spid="16"/>
                                        </p:tgtEl>
                                        <p:attrNameLst>
                                          <p:attrName>ppt_y</p:attrName>
                                        </p:attrNameLst>
                                      </p:cBhvr>
                                    </p:anim>
                                    <p:animRot by="21600000">
                                      <p:cBhvr>
                                        <p:cTn id="16" dur="1000" fill="hold">
                                          <p:stCondLst>
                                            <p:cond delay="0"/>
                                          </p:stCondLst>
                                        </p:cTn>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共享变量</a:t>
            </a:r>
          </a:p>
        </p:txBody>
      </p:sp>
      <p:grpSp>
        <p:nvGrpSpPr>
          <p:cNvPr id="6" name="21090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280188" y="1072166"/>
            <a:ext cx="8615894" cy="3361385"/>
            <a:chOff x="631161" y="1571223"/>
            <a:chExt cx="11487858" cy="4481847"/>
          </a:xfrm>
        </p:grpSpPr>
        <p:cxnSp>
          <p:nvCxnSpPr>
            <p:cNvPr id="7" name="直接连接符 6"/>
            <p:cNvCxnSpPr/>
            <p:nvPr/>
          </p:nvCxnSpPr>
          <p:spPr>
            <a:xfrm flipV="1">
              <a:off x="6099535" y="2407919"/>
              <a:ext cx="0" cy="761309"/>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595108" y="3664801"/>
              <a:ext cx="724059"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6449958" y="2339556"/>
              <a:ext cx="912050" cy="974822"/>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flipV="1">
              <a:off x="4764529" y="2318437"/>
              <a:ext cx="984583" cy="99594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4854098" y="3664801"/>
              <a:ext cx="749865"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4796612" y="4015224"/>
              <a:ext cx="952500" cy="95682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H="1">
              <a:off x="6092466" y="4160374"/>
              <a:ext cx="7069" cy="700846"/>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6449958" y="4015224"/>
              <a:ext cx="951085" cy="95108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îśḷîde"/>
            <p:cNvSpPr/>
            <p:nvPr/>
          </p:nvSpPr>
          <p:spPr bwMode="auto">
            <a:xfrm>
              <a:off x="5661932" y="4251476"/>
              <a:ext cx="873791" cy="664534"/>
            </a:xfrm>
            <a:custGeom>
              <a:avLst/>
              <a:gdLst>
                <a:gd name="T0" fmla="*/ 647 w 647"/>
                <a:gd name="T1" fmla="*/ 413 h 492"/>
                <a:gd name="T2" fmla="*/ 647 w 647"/>
                <a:gd name="T3" fmla="*/ 413 h 492"/>
                <a:gd name="T4" fmla="*/ 0 w 647"/>
                <a:gd name="T5" fmla="*/ 415 h 492"/>
                <a:gd name="T6" fmla="*/ 153 w 647"/>
                <a:gd name="T7" fmla="*/ 1 h 492"/>
                <a:gd name="T8" fmla="*/ 492 w 647"/>
                <a:gd name="T9" fmla="*/ 0 h 492"/>
                <a:gd name="T10" fmla="*/ 492 w 647"/>
                <a:gd name="T11" fmla="*/ 0 h 492"/>
                <a:gd name="T12" fmla="*/ 647 w 647"/>
                <a:gd name="T13" fmla="*/ 413 h 492"/>
              </a:gdLst>
              <a:ahLst/>
              <a:cxnLst>
                <a:cxn ang="0">
                  <a:pos x="T0" y="T1"/>
                </a:cxn>
                <a:cxn ang="0">
                  <a:pos x="T2" y="T3"/>
                </a:cxn>
                <a:cxn ang="0">
                  <a:pos x="T4" y="T5"/>
                </a:cxn>
                <a:cxn ang="0">
                  <a:pos x="T6" y="T7"/>
                </a:cxn>
                <a:cxn ang="0">
                  <a:pos x="T8" y="T9"/>
                </a:cxn>
                <a:cxn ang="0">
                  <a:pos x="T10" y="T11"/>
                </a:cxn>
                <a:cxn ang="0">
                  <a:pos x="T12" y="T13"/>
                </a:cxn>
              </a:cxnLst>
              <a:rect l="0" t="0" r="r" b="b"/>
              <a:pathLst>
                <a:path w="647" h="492">
                  <a:moveTo>
                    <a:pt x="647" y="413"/>
                  </a:moveTo>
                  <a:cubicBezTo>
                    <a:pt x="647" y="413"/>
                    <a:pt x="647" y="413"/>
                    <a:pt x="647" y="413"/>
                  </a:cubicBezTo>
                  <a:cubicBezTo>
                    <a:pt x="439" y="491"/>
                    <a:pt x="209" y="492"/>
                    <a:pt x="0" y="415"/>
                  </a:cubicBezTo>
                  <a:cubicBezTo>
                    <a:pt x="153" y="1"/>
                    <a:pt x="153" y="1"/>
                    <a:pt x="153" y="1"/>
                  </a:cubicBezTo>
                  <a:cubicBezTo>
                    <a:pt x="263" y="41"/>
                    <a:pt x="383" y="41"/>
                    <a:pt x="492" y="0"/>
                  </a:cubicBezTo>
                  <a:cubicBezTo>
                    <a:pt x="492" y="0"/>
                    <a:pt x="492" y="0"/>
                    <a:pt x="492" y="0"/>
                  </a:cubicBezTo>
                  <a:cubicBezTo>
                    <a:pt x="647" y="413"/>
                    <a:pt x="647" y="413"/>
                    <a:pt x="647" y="413"/>
                  </a:cubicBezTo>
                </a:path>
              </a:pathLst>
            </a:custGeom>
            <a:solidFill>
              <a:schemeClr val="bg1">
                <a:lumMod val="95000"/>
              </a:schemeClr>
            </a:solidFill>
            <a:ln>
              <a:noFill/>
            </a:ln>
          </p:spPr>
          <p:txBody>
            <a:bodyPr vert="horz" wrap="square" lIns="68580" tIns="34290" rIns="68580" bIns="34290" numCol="1" anchor="t" anchorCtr="0" compatLnSpc="1">
              <a:normAutofit/>
            </a:bodyPr>
            <a:lstStyle/>
            <a:p>
              <a:endParaRPr lang="en-US" sz="100"/>
            </a:p>
          </p:txBody>
        </p:sp>
        <p:sp>
          <p:nvSpPr>
            <p:cNvPr id="16" name="îṣľiďe"/>
            <p:cNvSpPr/>
            <p:nvPr/>
          </p:nvSpPr>
          <p:spPr bwMode="auto">
            <a:xfrm>
              <a:off x="6507445" y="4046460"/>
              <a:ext cx="1303618" cy="1303617"/>
            </a:xfrm>
            <a:custGeom>
              <a:avLst/>
              <a:gdLst>
                <a:gd name="T0" fmla="*/ 277 w 966"/>
                <a:gd name="T1" fmla="*/ 966 h 966"/>
                <a:gd name="T2" fmla="*/ 0 w 966"/>
                <a:gd name="T3" fmla="*/ 362 h 966"/>
                <a:gd name="T4" fmla="*/ 360 w 966"/>
                <a:gd name="T5" fmla="*/ 0 h 966"/>
                <a:gd name="T6" fmla="*/ 966 w 966"/>
                <a:gd name="T7" fmla="*/ 275 h 966"/>
                <a:gd name="T8" fmla="*/ 277 w 966"/>
                <a:gd name="T9" fmla="*/ 966 h 966"/>
              </a:gdLst>
              <a:ahLst/>
              <a:cxnLst>
                <a:cxn ang="0">
                  <a:pos x="T0" y="T1"/>
                </a:cxn>
                <a:cxn ang="0">
                  <a:pos x="T2" y="T3"/>
                </a:cxn>
                <a:cxn ang="0">
                  <a:pos x="T4" y="T5"/>
                </a:cxn>
                <a:cxn ang="0">
                  <a:pos x="T6" y="T7"/>
                </a:cxn>
                <a:cxn ang="0">
                  <a:pos x="T8" y="T9"/>
                </a:cxn>
              </a:cxnLst>
              <a:rect l="0" t="0" r="r" b="b"/>
              <a:pathLst>
                <a:path w="966" h="966">
                  <a:moveTo>
                    <a:pt x="277" y="966"/>
                  </a:moveTo>
                  <a:cubicBezTo>
                    <a:pt x="0" y="362"/>
                    <a:pt x="0" y="362"/>
                    <a:pt x="0" y="362"/>
                  </a:cubicBezTo>
                  <a:cubicBezTo>
                    <a:pt x="160" y="289"/>
                    <a:pt x="287" y="160"/>
                    <a:pt x="360" y="0"/>
                  </a:cubicBezTo>
                  <a:cubicBezTo>
                    <a:pt x="966" y="275"/>
                    <a:pt x="966" y="275"/>
                    <a:pt x="966" y="275"/>
                  </a:cubicBezTo>
                  <a:cubicBezTo>
                    <a:pt x="827" y="581"/>
                    <a:pt x="582" y="826"/>
                    <a:pt x="277" y="966"/>
                  </a:cubicBezTo>
                </a:path>
              </a:pathLst>
            </a:custGeom>
            <a:solidFill>
              <a:schemeClr val="bg1">
                <a:lumMod val="65000"/>
              </a:schemeClr>
            </a:solidFill>
            <a:ln>
              <a:noFill/>
            </a:ln>
          </p:spPr>
          <p:txBody>
            <a:bodyPr vert="horz" wrap="square" lIns="68580" tIns="34290" rIns="68580" bIns="34290" numCol="1" anchor="t" anchorCtr="0" compatLnSpc="1">
              <a:normAutofit/>
            </a:bodyPr>
            <a:lstStyle/>
            <a:p>
              <a:endParaRPr lang="en-US" sz="100"/>
            </a:p>
          </p:txBody>
        </p:sp>
        <p:sp>
          <p:nvSpPr>
            <p:cNvPr id="17" name="ïṡľîḋe"/>
            <p:cNvSpPr/>
            <p:nvPr/>
          </p:nvSpPr>
          <p:spPr bwMode="auto">
            <a:xfrm>
              <a:off x="4386593" y="4052116"/>
              <a:ext cx="1302204" cy="1302204"/>
            </a:xfrm>
            <a:custGeom>
              <a:avLst/>
              <a:gdLst>
                <a:gd name="T0" fmla="*/ 691 w 966"/>
                <a:gd name="T1" fmla="*/ 965 h 965"/>
                <a:gd name="T2" fmla="*/ 0 w 966"/>
                <a:gd name="T3" fmla="*/ 277 h 965"/>
                <a:gd name="T4" fmla="*/ 604 w 966"/>
                <a:gd name="T5" fmla="*/ 0 h 965"/>
                <a:gd name="T6" fmla="*/ 966 w 966"/>
                <a:gd name="T7" fmla="*/ 360 h 965"/>
                <a:gd name="T8" fmla="*/ 691 w 966"/>
                <a:gd name="T9" fmla="*/ 965 h 965"/>
              </a:gdLst>
              <a:ahLst/>
              <a:cxnLst>
                <a:cxn ang="0">
                  <a:pos x="T0" y="T1"/>
                </a:cxn>
                <a:cxn ang="0">
                  <a:pos x="T2" y="T3"/>
                </a:cxn>
                <a:cxn ang="0">
                  <a:pos x="T4" y="T5"/>
                </a:cxn>
                <a:cxn ang="0">
                  <a:pos x="T6" y="T7"/>
                </a:cxn>
                <a:cxn ang="0">
                  <a:pos x="T8" y="T9"/>
                </a:cxn>
              </a:cxnLst>
              <a:rect l="0" t="0" r="r" b="b"/>
              <a:pathLst>
                <a:path w="966" h="965">
                  <a:moveTo>
                    <a:pt x="691" y="965"/>
                  </a:moveTo>
                  <a:cubicBezTo>
                    <a:pt x="385" y="826"/>
                    <a:pt x="140" y="582"/>
                    <a:pt x="0" y="277"/>
                  </a:cubicBezTo>
                  <a:cubicBezTo>
                    <a:pt x="604" y="0"/>
                    <a:pt x="604" y="0"/>
                    <a:pt x="604" y="0"/>
                  </a:cubicBezTo>
                  <a:cubicBezTo>
                    <a:pt x="677" y="159"/>
                    <a:pt x="805" y="287"/>
                    <a:pt x="966" y="360"/>
                  </a:cubicBezTo>
                  <a:cubicBezTo>
                    <a:pt x="691" y="965"/>
                    <a:pt x="691" y="965"/>
                    <a:pt x="691" y="965"/>
                  </a:cubicBezTo>
                </a:path>
              </a:pathLst>
            </a:custGeom>
            <a:solidFill>
              <a:schemeClr val="accent1"/>
            </a:solidFill>
            <a:ln>
              <a:noFill/>
            </a:ln>
          </p:spPr>
          <p:txBody>
            <a:bodyPr vert="horz" wrap="square" lIns="68580" tIns="34290" rIns="68580" bIns="34290" numCol="1" anchor="t" anchorCtr="0" compatLnSpc="1">
              <a:normAutofit/>
            </a:bodyPr>
            <a:lstStyle/>
            <a:p>
              <a:endParaRPr lang="en-US" sz="100"/>
            </a:p>
          </p:txBody>
        </p:sp>
        <p:sp>
          <p:nvSpPr>
            <p:cNvPr id="18" name="ïšľiḓé"/>
            <p:cNvSpPr/>
            <p:nvPr/>
          </p:nvSpPr>
          <p:spPr bwMode="auto">
            <a:xfrm>
              <a:off x="6708220" y="3198119"/>
              <a:ext cx="664534" cy="875206"/>
            </a:xfrm>
            <a:custGeom>
              <a:avLst/>
              <a:gdLst>
                <a:gd name="T0" fmla="*/ 415 w 493"/>
                <a:gd name="T1" fmla="*/ 649 h 649"/>
                <a:gd name="T2" fmla="*/ 2 w 493"/>
                <a:gd name="T3" fmla="*/ 495 h 649"/>
                <a:gd name="T4" fmla="*/ 1 w 493"/>
                <a:gd name="T5" fmla="*/ 156 h 649"/>
                <a:gd name="T6" fmla="*/ 0 w 493"/>
                <a:gd name="T7" fmla="*/ 155 h 649"/>
                <a:gd name="T8" fmla="*/ 413 w 493"/>
                <a:gd name="T9" fmla="*/ 0 h 649"/>
                <a:gd name="T10" fmla="*/ 414 w 493"/>
                <a:gd name="T11" fmla="*/ 1 h 649"/>
                <a:gd name="T12" fmla="*/ 415 w 493"/>
                <a:gd name="T13" fmla="*/ 649 h 649"/>
              </a:gdLst>
              <a:ahLst/>
              <a:cxnLst>
                <a:cxn ang="0">
                  <a:pos x="T0" y="T1"/>
                </a:cxn>
                <a:cxn ang="0">
                  <a:pos x="T2" y="T3"/>
                </a:cxn>
                <a:cxn ang="0">
                  <a:pos x="T4" y="T5"/>
                </a:cxn>
                <a:cxn ang="0">
                  <a:pos x="T6" y="T7"/>
                </a:cxn>
                <a:cxn ang="0">
                  <a:pos x="T8" y="T9"/>
                </a:cxn>
                <a:cxn ang="0">
                  <a:pos x="T10" y="T11"/>
                </a:cxn>
                <a:cxn ang="0">
                  <a:pos x="T12" y="T13"/>
                </a:cxn>
              </a:cxnLst>
              <a:rect l="0" t="0" r="r" b="b"/>
              <a:pathLst>
                <a:path w="493" h="649">
                  <a:moveTo>
                    <a:pt x="415" y="649"/>
                  </a:moveTo>
                  <a:cubicBezTo>
                    <a:pt x="2" y="495"/>
                    <a:pt x="2" y="495"/>
                    <a:pt x="2" y="495"/>
                  </a:cubicBezTo>
                  <a:cubicBezTo>
                    <a:pt x="42" y="386"/>
                    <a:pt x="42" y="266"/>
                    <a:pt x="1" y="156"/>
                  </a:cubicBezTo>
                  <a:cubicBezTo>
                    <a:pt x="0" y="155"/>
                    <a:pt x="0" y="155"/>
                    <a:pt x="0" y="155"/>
                  </a:cubicBezTo>
                  <a:cubicBezTo>
                    <a:pt x="413" y="0"/>
                    <a:pt x="413" y="0"/>
                    <a:pt x="413" y="0"/>
                  </a:cubicBezTo>
                  <a:cubicBezTo>
                    <a:pt x="414" y="1"/>
                    <a:pt x="414" y="1"/>
                    <a:pt x="414" y="1"/>
                  </a:cubicBezTo>
                  <a:cubicBezTo>
                    <a:pt x="492" y="210"/>
                    <a:pt x="493" y="440"/>
                    <a:pt x="415" y="649"/>
                  </a:cubicBezTo>
                </a:path>
              </a:pathLst>
            </a:custGeom>
            <a:solidFill>
              <a:schemeClr val="bg1">
                <a:lumMod val="95000"/>
              </a:schemeClr>
            </a:solidFill>
            <a:ln>
              <a:noFill/>
            </a:ln>
          </p:spPr>
          <p:txBody>
            <a:bodyPr vert="horz" wrap="square" lIns="68580" tIns="34290" rIns="68580" bIns="34290" numCol="1" anchor="t" anchorCtr="0" compatLnSpc="1">
              <a:normAutofit/>
            </a:bodyPr>
            <a:lstStyle/>
            <a:p>
              <a:endParaRPr lang="en-US" sz="100"/>
            </a:p>
          </p:txBody>
        </p:sp>
        <p:sp>
          <p:nvSpPr>
            <p:cNvPr id="19" name="iṩḷide"/>
            <p:cNvSpPr/>
            <p:nvPr/>
          </p:nvSpPr>
          <p:spPr bwMode="auto">
            <a:xfrm>
              <a:off x="4820660" y="3206603"/>
              <a:ext cx="663120" cy="872378"/>
            </a:xfrm>
            <a:custGeom>
              <a:avLst/>
              <a:gdLst>
                <a:gd name="T0" fmla="*/ 492 w 492"/>
                <a:gd name="T1" fmla="*/ 492 h 647"/>
                <a:gd name="T2" fmla="*/ 79 w 492"/>
                <a:gd name="T3" fmla="*/ 647 h 647"/>
                <a:gd name="T4" fmla="*/ 78 w 492"/>
                <a:gd name="T5" fmla="*/ 646 h 647"/>
                <a:gd name="T6" fmla="*/ 77 w 492"/>
                <a:gd name="T7" fmla="*/ 0 h 647"/>
                <a:gd name="T8" fmla="*/ 491 w 492"/>
                <a:gd name="T9" fmla="*/ 153 h 647"/>
                <a:gd name="T10" fmla="*/ 491 w 492"/>
                <a:gd name="T11" fmla="*/ 491 h 647"/>
                <a:gd name="T12" fmla="*/ 492 w 492"/>
                <a:gd name="T13" fmla="*/ 492 h 647"/>
              </a:gdLst>
              <a:ahLst/>
              <a:cxnLst>
                <a:cxn ang="0">
                  <a:pos x="T0" y="T1"/>
                </a:cxn>
                <a:cxn ang="0">
                  <a:pos x="T2" y="T3"/>
                </a:cxn>
                <a:cxn ang="0">
                  <a:pos x="T4" y="T5"/>
                </a:cxn>
                <a:cxn ang="0">
                  <a:pos x="T6" y="T7"/>
                </a:cxn>
                <a:cxn ang="0">
                  <a:pos x="T8" y="T9"/>
                </a:cxn>
                <a:cxn ang="0">
                  <a:pos x="T10" y="T11"/>
                </a:cxn>
                <a:cxn ang="0">
                  <a:pos x="T12" y="T13"/>
                </a:cxn>
              </a:cxnLst>
              <a:rect l="0" t="0" r="r" b="b"/>
              <a:pathLst>
                <a:path w="492" h="647">
                  <a:moveTo>
                    <a:pt x="492" y="492"/>
                  </a:moveTo>
                  <a:cubicBezTo>
                    <a:pt x="79" y="647"/>
                    <a:pt x="79" y="647"/>
                    <a:pt x="79" y="647"/>
                  </a:cubicBezTo>
                  <a:cubicBezTo>
                    <a:pt x="78" y="646"/>
                    <a:pt x="78" y="646"/>
                    <a:pt x="78" y="646"/>
                  </a:cubicBezTo>
                  <a:cubicBezTo>
                    <a:pt x="0" y="438"/>
                    <a:pt x="0" y="208"/>
                    <a:pt x="77" y="0"/>
                  </a:cubicBezTo>
                  <a:cubicBezTo>
                    <a:pt x="491" y="153"/>
                    <a:pt x="491" y="153"/>
                    <a:pt x="491" y="153"/>
                  </a:cubicBezTo>
                  <a:cubicBezTo>
                    <a:pt x="450" y="262"/>
                    <a:pt x="451" y="382"/>
                    <a:pt x="491" y="491"/>
                  </a:cubicBezTo>
                  <a:cubicBezTo>
                    <a:pt x="492" y="492"/>
                    <a:pt x="492" y="492"/>
                    <a:pt x="492" y="492"/>
                  </a:cubicBezTo>
                </a:path>
              </a:pathLst>
            </a:custGeom>
            <a:solidFill>
              <a:schemeClr val="bg1">
                <a:lumMod val="95000"/>
              </a:schemeClr>
            </a:solidFill>
            <a:ln>
              <a:noFill/>
            </a:ln>
          </p:spPr>
          <p:txBody>
            <a:bodyPr vert="horz" wrap="square" lIns="68580" tIns="34290" rIns="68580" bIns="34290" numCol="1" anchor="t" anchorCtr="0" compatLnSpc="1">
              <a:normAutofit/>
            </a:bodyPr>
            <a:lstStyle/>
            <a:p>
              <a:endParaRPr lang="en-US" sz="100"/>
            </a:p>
          </p:txBody>
        </p:sp>
        <p:sp>
          <p:nvSpPr>
            <p:cNvPr id="21" name="iṩľïďé"/>
            <p:cNvSpPr/>
            <p:nvPr/>
          </p:nvSpPr>
          <p:spPr bwMode="auto">
            <a:xfrm>
              <a:off x="6503203" y="1922780"/>
              <a:ext cx="1302204" cy="1302204"/>
            </a:xfrm>
            <a:custGeom>
              <a:avLst/>
              <a:gdLst>
                <a:gd name="T0" fmla="*/ 362 w 966"/>
                <a:gd name="T1" fmla="*/ 965 h 965"/>
                <a:gd name="T2" fmla="*/ 0 w 966"/>
                <a:gd name="T3" fmla="*/ 606 h 965"/>
                <a:gd name="T4" fmla="*/ 274 w 966"/>
                <a:gd name="T5" fmla="*/ 0 h 965"/>
                <a:gd name="T6" fmla="*/ 966 w 966"/>
                <a:gd name="T7" fmla="*/ 687 h 965"/>
                <a:gd name="T8" fmla="*/ 362 w 966"/>
                <a:gd name="T9" fmla="*/ 965 h 965"/>
              </a:gdLst>
              <a:ahLst/>
              <a:cxnLst>
                <a:cxn ang="0">
                  <a:pos x="T0" y="T1"/>
                </a:cxn>
                <a:cxn ang="0">
                  <a:pos x="T2" y="T3"/>
                </a:cxn>
                <a:cxn ang="0">
                  <a:pos x="T4" y="T5"/>
                </a:cxn>
                <a:cxn ang="0">
                  <a:pos x="T6" y="T7"/>
                </a:cxn>
                <a:cxn ang="0">
                  <a:pos x="T8" y="T9"/>
                </a:cxn>
              </a:cxnLst>
              <a:rect l="0" t="0" r="r" b="b"/>
              <a:pathLst>
                <a:path w="966" h="965">
                  <a:moveTo>
                    <a:pt x="362" y="965"/>
                  </a:moveTo>
                  <a:cubicBezTo>
                    <a:pt x="289" y="806"/>
                    <a:pt x="160" y="678"/>
                    <a:pt x="0" y="606"/>
                  </a:cubicBezTo>
                  <a:cubicBezTo>
                    <a:pt x="274" y="0"/>
                    <a:pt x="274" y="0"/>
                    <a:pt x="274" y="0"/>
                  </a:cubicBezTo>
                  <a:cubicBezTo>
                    <a:pt x="580" y="138"/>
                    <a:pt x="826" y="383"/>
                    <a:pt x="966" y="687"/>
                  </a:cubicBezTo>
                  <a:cubicBezTo>
                    <a:pt x="362" y="965"/>
                    <a:pt x="362" y="965"/>
                    <a:pt x="362" y="965"/>
                  </a:cubicBezTo>
                </a:path>
              </a:pathLst>
            </a:custGeom>
            <a:solidFill>
              <a:schemeClr val="accent1"/>
            </a:solidFill>
            <a:ln>
              <a:noFill/>
            </a:ln>
          </p:spPr>
          <p:txBody>
            <a:bodyPr vert="horz" wrap="square" lIns="68580" tIns="34290" rIns="68580" bIns="34290" numCol="1" anchor="t" anchorCtr="0" compatLnSpc="1">
              <a:normAutofit/>
            </a:bodyPr>
            <a:lstStyle/>
            <a:p>
              <a:endParaRPr lang="en-US" sz="100"/>
            </a:p>
          </p:txBody>
        </p:sp>
        <p:sp>
          <p:nvSpPr>
            <p:cNvPr id="22" name="îṣ1îḓê"/>
            <p:cNvSpPr/>
            <p:nvPr/>
          </p:nvSpPr>
          <p:spPr bwMode="auto">
            <a:xfrm>
              <a:off x="4380937" y="1928436"/>
              <a:ext cx="1302204" cy="1303617"/>
            </a:xfrm>
            <a:custGeom>
              <a:avLst/>
              <a:gdLst>
                <a:gd name="T0" fmla="*/ 606 w 965"/>
                <a:gd name="T1" fmla="*/ 966 h 966"/>
                <a:gd name="T2" fmla="*/ 0 w 965"/>
                <a:gd name="T3" fmla="*/ 692 h 966"/>
                <a:gd name="T4" fmla="*/ 688 w 965"/>
                <a:gd name="T5" fmla="*/ 0 h 966"/>
                <a:gd name="T6" fmla="*/ 965 w 965"/>
                <a:gd name="T7" fmla="*/ 604 h 966"/>
                <a:gd name="T8" fmla="*/ 606 w 965"/>
                <a:gd name="T9" fmla="*/ 966 h 966"/>
              </a:gdLst>
              <a:ahLst/>
              <a:cxnLst>
                <a:cxn ang="0">
                  <a:pos x="T0" y="T1"/>
                </a:cxn>
                <a:cxn ang="0">
                  <a:pos x="T2" y="T3"/>
                </a:cxn>
                <a:cxn ang="0">
                  <a:pos x="T4" y="T5"/>
                </a:cxn>
                <a:cxn ang="0">
                  <a:pos x="T6" y="T7"/>
                </a:cxn>
                <a:cxn ang="0">
                  <a:pos x="T8" y="T9"/>
                </a:cxn>
              </a:cxnLst>
              <a:rect l="0" t="0" r="r" b="b"/>
              <a:pathLst>
                <a:path w="965" h="966">
                  <a:moveTo>
                    <a:pt x="606" y="966"/>
                  </a:moveTo>
                  <a:cubicBezTo>
                    <a:pt x="0" y="692"/>
                    <a:pt x="0" y="692"/>
                    <a:pt x="0" y="692"/>
                  </a:cubicBezTo>
                  <a:cubicBezTo>
                    <a:pt x="139" y="386"/>
                    <a:pt x="383" y="140"/>
                    <a:pt x="688" y="0"/>
                  </a:cubicBezTo>
                  <a:cubicBezTo>
                    <a:pt x="965" y="604"/>
                    <a:pt x="965" y="604"/>
                    <a:pt x="965" y="604"/>
                  </a:cubicBezTo>
                  <a:cubicBezTo>
                    <a:pt x="806" y="677"/>
                    <a:pt x="678" y="806"/>
                    <a:pt x="606" y="966"/>
                  </a:cubicBezTo>
                </a:path>
              </a:pathLst>
            </a:custGeom>
            <a:solidFill>
              <a:schemeClr val="bg1">
                <a:lumMod val="65000"/>
              </a:schemeClr>
            </a:solidFill>
            <a:ln>
              <a:noFill/>
            </a:ln>
          </p:spPr>
          <p:txBody>
            <a:bodyPr vert="horz" wrap="square" lIns="68580" tIns="34290" rIns="68580" bIns="34290" numCol="1" anchor="t" anchorCtr="0" compatLnSpc="1">
              <a:normAutofit/>
            </a:bodyPr>
            <a:lstStyle/>
            <a:p>
              <a:endParaRPr lang="en-US" sz="100"/>
            </a:p>
          </p:txBody>
        </p:sp>
        <p:sp>
          <p:nvSpPr>
            <p:cNvPr id="23" name="íṩḷïḍè"/>
            <p:cNvSpPr/>
            <p:nvPr/>
          </p:nvSpPr>
          <p:spPr bwMode="auto">
            <a:xfrm>
              <a:off x="5656277" y="2362503"/>
              <a:ext cx="872378" cy="664534"/>
            </a:xfrm>
            <a:custGeom>
              <a:avLst/>
              <a:gdLst>
                <a:gd name="T0" fmla="*/ 494 w 647"/>
                <a:gd name="T1" fmla="*/ 491 h 492"/>
                <a:gd name="T2" fmla="*/ 156 w 647"/>
                <a:gd name="T3" fmla="*/ 492 h 492"/>
                <a:gd name="T4" fmla="*/ 155 w 647"/>
                <a:gd name="T5" fmla="*/ 492 h 492"/>
                <a:gd name="T6" fmla="*/ 0 w 647"/>
                <a:gd name="T7" fmla="*/ 79 h 492"/>
                <a:gd name="T8" fmla="*/ 1 w 647"/>
                <a:gd name="T9" fmla="*/ 79 h 492"/>
                <a:gd name="T10" fmla="*/ 647 w 647"/>
                <a:gd name="T11" fmla="*/ 77 h 492"/>
                <a:gd name="T12" fmla="*/ 494 w 647"/>
                <a:gd name="T13" fmla="*/ 491 h 492"/>
              </a:gdLst>
              <a:ahLst/>
              <a:cxnLst>
                <a:cxn ang="0">
                  <a:pos x="T0" y="T1"/>
                </a:cxn>
                <a:cxn ang="0">
                  <a:pos x="T2" y="T3"/>
                </a:cxn>
                <a:cxn ang="0">
                  <a:pos x="T4" y="T5"/>
                </a:cxn>
                <a:cxn ang="0">
                  <a:pos x="T6" y="T7"/>
                </a:cxn>
                <a:cxn ang="0">
                  <a:pos x="T8" y="T9"/>
                </a:cxn>
                <a:cxn ang="0">
                  <a:pos x="T10" y="T11"/>
                </a:cxn>
                <a:cxn ang="0">
                  <a:pos x="T12" y="T13"/>
                </a:cxn>
              </a:cxnLst>
              <a:rect l="0" t="0" r="r" b="b"/>
              <a:pathLst>
                <a:path w="647" h="492">
                  <a:moveTo>
                    <a:pt x="494" y="491"/>
                  </a:moveTo>
                  <a:cubicBezTo>
                    <a:pt x="385" y="450"/>
                    <a:pt x="265" y="451"/>
                    <a:pt x="156" y="492"/>
                  </a:cubicBezTo>
                  <a:cubicBezTo>
                    <a:pt x="155" y="492"/>
                    <a:pt x="155" y="492"/>
                    <a:pt x="155" y="492"/>
                  </a:cubicBezTo>
                  <a:cubicBezTo>
                    <a:pt x="0" y="79"/>
                    <a:pt x="0" y="79"/>
                    <a:pt x="0" y="79"/>
                  </a:cubicBezTo>
                  <a:cubicBezTo>
                    <a:pt x="1" y="79"/>
                    <a:pt x="1" y="79"/>
                    <a:pt x="1" y="79"/>
                  </a:cubicBezTo>
                  <a:cubicBezTo>
                    <a:pt x="209" y="1"/>
                    <a:pt x="439" y="0"/>
                    <a:pt x="647" y="77"/>
                  </a:cubicBezTo>
                  <a:cubicBezTo>
                    <a:pt x="494" y="491"/>
                    <a:pt x="494" y="491"/>
                    <a:pt x="494" y="491"/>
                  </a:cubicBezTo>
                </a:path>
              </a:pathLst>
            </a:custGeom>
            <a:solidFill>
              <a:schemeClr val="bg1">
                <a:lumMod val="95000"/>
              </a:schemeClr>
            </a:solidFill>
            <a:ln>
              <a:noFill/>
            </a:ln>
          </p:spPr>
          <p:txBody>
            <a:bodyPr vert="horz" wrap="square" lIns="68580" tIns="34290" rIns="68580" bIns="34290" numCol="1" anchor="t" anchorCtr="0" compatLnSpc="1">
              <a:normAutofit/>
            </a:bodyPr>
            <a:lstStyle/>
            <a:p>
              <a:endParaRPr lang="en-US" sz="100"/>
            </a:p>
          </p:txBody>
        </p:sp>
        <p:sp>
          <p:nvSpPr>
            <p:cNvPr id="24" name="îṩ1íďè"/>
            <p:cNvSpPr/>
            <p:nvPr/>
          </p:nvSpPr>
          <p:spPr>
            <a:xfrm>
              <a:off x="5603962" y="3169228"/>
              <a:ext cx="991146" cy="9911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lnSpcReduction="10000"/>
            </a:bodyPr>
            <a:lstStyle/>
            <a:p>
              <a:pPr algn="ctr"/>
              <a:r>
                <a:rPr lang="en-US" sz="1500" b="1" i="1" dirty="0">
                  <a:solidFill>
                    <a:schemeClr val="tx1"/>
                  </a:solidFill>
                </a:rPr>
                <a:t>Text</a:t>
              </a:r>
            </a:p>
          </p:txBody>
        </p:sp>
        <p:sp>
          <p:nvSpPr>
            <p:cNvPr id="25" name="íśļiḑé"/>
            <p:cNvSpPr/>
            <p:nvPr/>
          </p:nvSpPr>
          <p:spPr bwMode="auto">
            <a:xfrm>
              <a:off x="4848405" y="2410352"/>
              <a:ext cx="367268" cy="339784"/>
            </a:xfrm>
            <a:custGeom>
              <a:avLst/>
              <a:gdLst/>
              <a:ahLst/>
              <a:cxnLst>
                <a:cxn ang="0">
                  <a:pos x="39" y="36"/>
                </a:cxn>
                <a:cxn ang="0">
                  <a:pos x="41" y="44"/>
                </a:cxn>
                <a:cxn ang="0">
                  <a:pos x="35" y="50"/>
                </a:cxn>
                <a:cxn ang="0">
                  <a:pos x="27" y="53"/>
                </a:cxn>
                <a:cxn ang="0">
                  <a:pos x="18" y="53"/>
                </a:cxn>
                <a:cxn ang="0">
                  <a:pos x="11" y="50"/>
                </a:cxn>
                <a:cxn ang="0">
                  <a:pos x="4" y="44"/>
                </a:cxn>
                <a:cxn ang="0">
                  <a:pos x="6" y="36"/>
                </a:cxn>
                <a:cxn ang="0">
                  <a:pos x="0" y="28"/>
                </a:cxn>
                <a:cxn ang="0">
                  <a:pos x="7" y="23"/>
                </a:cxn>
                <a:cxn ang="0">
                  <a:pos x="4" y="18"/>
                </a:cxn>
                <a:cxn ang="0">
                  <a:pos x="15" y="16"/>
                </a:cxn>
                <a:cxn ang="0">
                  <a:pos x="19" y="8"/>
                </a:cxn>
                <a:cxn ang="0">
                  <a:pos x="28" y="15"/>
                </a:cxn>
                <a:cxn ang="0">
                  <a:pos x="35" y="12"/>
                </a:cxn>
                <a:cxn ang="0">
                  <a:pos x="41" y="19"/>
                </a:cxn>
                <a:cxn ang="0">
                  <a:pos x="45" y="27"/>
                </a:cxn>
                <a:cxn ang="0">
                  <a:pos x="23" y="22"/>
                </a:cxn>
                <a:cxn ang="0">
                  <a:pos x="32" y="31"/>
                </a:cxn>
                <a:cxn ang="0">
                  <a:pos x="63" y="16"/>
                </a:cxn>
                <a:cxn ang="0">
                  <a:pos x="64" y="24"/>
                </a:cxn>
                <a:cxn ang="0">
                  <a:pos x="55" y="22"/>
                </a:cxn>
                <a:cxn ang="0">
                  <a:pos x="46" y="24"/>
                </a:cxn>
                <a:cxn ang="0">
                  <a:pos x="46" y="16"/>
                </a:cxn>
                <a:cxn ang="0">
                  <a:pos x="46" y="9"/>
                </a:cxn>
                <a:cxn ang="0">
                  <a:pos x="46" y="2"/>
                </a:cxn>
                <a:cxn ang="0">
                  <a:pos x="55" y="4"/>
                </a:cxn>
                <a:cxn ang="0">
                  <a:pos x="59" y="0"/>
                </a:cxn>
                <a:cxn ang="0">
                  <a:pos x="62" y="7"/>
                </a:cxn>
                <a:cxn ang="0">
                  <a:pos x="68" y="15"/>
                </a:cxn>
                <a:cxn ang="0">
                  <a:pos x="62" y="55"/>
                </a:cxn>
                <a:cxn ang="0">
                  <a:pos x="59" y="63"/>
                </a:cxn>
                <a:cxn ang="0">
                  <a:pos x="54" y="59"/>
                </a:cxn>
                <a:cxn ang="0">
                  <a:pos x="45" y="60"/>
                </a:cxn>
                <a:cxn ang="0">
                  <a:pos x="41" y="52"/>
                </a:cxn>
                <a:cxn ang="0">
                  <a:pos x="47" y="44"/>
                </a:cxn>
                <a:cxn ang="0">
                  <a:pos x="50" y="36"/>
                </a:cxn>
                <a:cxn ang="0">
                  <a:pos x="56" y="40"/>
                </a:cxn>
                <a:cxn ang="0">
                  <a:pos x="64" y="39"/>
                </a:cxn>
                <a:cxn ang="0">
                  <a:pos x="63" y="46"/>
                </a:cxn>
                <a:cxn ang="0">
                  <a:pos x="55" y="8"/>
                </a:cxn>
                <a:cxn ang="0">
                  <a:pos x="59" y="13"/>
                </a:cxn>
                <a:cxn ang="0">
                  <a:pos x="50" y="49"/>
                </a:cxn>
                <a:cxn ang="0">
                  <a:pos x="55" y="45"/>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w="9525">
              <a:noFill/>
              <a:round/>
            </a:ln>
          </p:spPr>
          <p:txBody>
            <a:bodyPr wrap="square" lIns="68580" tIns="34290" rIns="68580" bIns="34290" anchor="ctr">
              <a:normAutofit/>
            </a:bodyPr>
            <a:lstStyle/>
            <a:p>
              <a:pPr algn="ctr"/>
              <a:endParaRPr sz="100"/>
            </a:p>
          </p:txBody>
        </p:sp>
        <p:sp>
          <p:nvSpPr>
            <p:cNvPr id="26" name="íṡļíďé"/>
            <p:cNvSpPr/>
            <p:nvPr/>
          </p:nvSpPr>
          <p:spPr bwMode="auto">
            <a:xfrm>
              <a:off x="6981915" y="2425226"/>
              <a:ext cx="344780" cy="297312"/>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bg1"/>
            </a:solidFill>
            <a:ln w="9525">
              <a:noFill/>
              <a:round/>
            </a:ln>
          </p:spPr>
          <p:txBody>
            <a:bodyPr wrap="square" lIns="68580" tIns="34290" rIns="68580" bIns="34290" anchor="ctr">
              <a:normAutofit/>
            </a:bodyPr>
            <a:lstStyle/>
            <a:p>
              <a:pPr algn="ctr"/>
              <a:endParaRPr sz="100"/>
            </a:p>
          </p:txBody>
        </p:sp>
        <p:sp>
          <p:nvSpPr>
            <p:cNvPr id="27" name="îSľîďé"/>
            <p:cNvSpPr/>
            <p:nvPr/>
          </p:nvSpPr>
          <p:spPr bwMode="auto">
            <a:xfrm>
              <a:off x="4842970" y="4558830"/>
              <a:ext cx="389450" cy="288776"/>
            </a:xfrm>
            <a:custGeom>
              <a:avLst/>
              <a:gdLst/>
              <a:ahLst/>
              <a:cxnLst>
                <a:cxn ang="0">
                  <a:pos x="55" y="50"/>
                </a:cxn>
                <a:cxn ang="0">
                  <a:pos x="16" y="50"/>
                </a:cxn>
                <a:cxn ang="0">
                  <a:pos x="0" y="34"/>
                </a:cxn>
                <a:cxn ang="0">
                  <a:pos x="9" y="20"/>
                </a:cxn>
                <a:cxn ang="0">
                  <a:pos x="9" y="18"/>
                </a:cxn>
                <a:cxn ang="0">
                  <a:pos x="27" y="0"/>
                </a:cxn>
                <a:cxn ang="0">
                  <a:pos x="44" y="11"/>
                </a:cxn>
                <a:cxn ang="0">
                  <a:pos x="50" y="9"/>
                </a:cxn>
                <a:cxn ang="0">
                  <a:pos x="59" y="18"/>
                </a:cxn>
                <a:cxn ang="0">
                  <a:pos x="58" y="23"/>
                </a:cxn>
                <a:cxn ang="0">
                  <a:pos x="68" y="36"/>
                </a:cxn>
                <a:cxn ang="0">
                  <a:pos x="55" y="50"/>
                </a:cxn>
                <a:cxn ang="0">
                  <a:pos x="45" y="25"/>
                </a:cxn>
                <a:cxn ang="0">
                  <a:pos x="33" y="13"/>
                </a:cxn>
                <a:cxn ang="0">
                  <a:pos x="32" y="12"/>
                </a:cxn>
                <a:cxn ang="0">
                  <a:pos x="31" y="13"/>
                </a:cxn>
                <a:cxn ang="0">
                  <a:pos x="18" y="25"/>
                </a:cxn>
                <a:cxn ang="0">
                  <a:pos x="18" y="26"/>
                </a:cxn>
                <a:cxn ang="0">
                  <a:pos x="19" y="27"/>
                </a:cxn>
                <a:cxn ang="0">
                  <a:pos x="27" y="27"/>
                </a:cxn>
                <a:cxn ang="0">
                  <a:pos x="27" y="40"/>
                </a:cxn>
                <a:cxn ang="0">
                  <a:pos x="28" y="41"/>
                </a:cxn>
                <a:cxn ang="0">
                  <a:pos x="35" y="41"/>
                </a:cxn>
                <a:cxn ang="0">
                  <a:pos x="36" y="40"/>
                </a:cxn>
                <a:cxn ang="0">
                  <a:pos x="36" y="27"/>
                </a:cxn>
                <a:cxn ang="0">
                  <a:pos x="44" y="27"/>
                </a:cxn>
                <a:cxn ang="0">
                  <a:pos x="45" y="26"/>
                </a:cxn>
                <a:cxn ang="0">
                  <a:pos x="45" y="2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bg1"/>
            </a:solidFill>
            <a:ln w="9525">
              <a:noFill/>
              <a:round/>
            </a:ln>
          </p:spPr>
          <p:txBody>
            <a:bodyPr wrap="square" lIns="68580" tIns="34290" rIns="68580" bIns="34290" anchor="ctr">
              <a:normAutofit/>
            </a:bodyPr>
            <a:lstStyle/>
            <a:p>
              <a:pPr algn="ctr"/>
              <a:endParaRPr sz="100"/>
            </a:p>
          </p:txBody>
        </p:sp>
        <p:sp>
          <p:nvSpPr>
            <p:cNvPr id="28" name="iślîḓe"/>
            <p:cNvSpPr/>
            <p:nvPr/>
          </p:nvSpPr>
          <p:spPr bwMode="auto">
            <a:xfrm>
              <a:off x="6975620" y="4538370"/>
              <a:ext cx="367268" cy="319796"/>
            </a:xfrm>
            <a:custGeom>
              <a:avLst/>
              <a:gdLst/>
              <a:ahLst/>
              <a:cxnLst>
                <a:cxn ang="0">
                  <a:pos x="68" y="18"/>
                </a:cxn>
                <a:cxn ang="0">
                  <a:pos x="68" y="50"/>
                </a:cxn>
                <a:cxn ang="0">
                  <a:pos x="59" y="59"/>
                </a:cxn>
                <a:cxn ang="0">
                  <a:pos x="9" y="59"/>
                </a:cxn>
                <a:cxn ang="0">
                  <a:pos x="0" y="50"/>
                </a:cxn>
                <a:cxn ang="0">
                  <a:pos x="0" y="18"/>
                </a:cxn>
                <a:cxn ang="0">
                  <a:pos x="9" y="9"/>
                </a:cxn>
                <a:cxn ang="0">
                  <a:pos x="17" y="9"/>
                </a:cxn>
                <a:cxn ang="0">
                  <a:pos x="19" y="4"/>
                </a:cxn>
                <a:cxn ang="0">
                  <a:pos x="25" y="0"/>
                </a:cxn>
                <a:cxn ang="0">
                  <a:pos x="43" y="0"/>
                </a:cxn>
                <a:cxn ang="0">
                  <a:pos x="49" y="4"/>
                </a:cxn>
                <a:cxn ang="0">
                  <a:pos x="51" y="9"/>
                </a:cxn>
                <a:cxn ang="0">
                  <a:pos x="59" y="9"/>
                </a:cxn>
                <a:cxn ang="0">
                  <a:pos x="68" y="18"/>
                </a:cxn>
                <a:cxn ang="0">
                  <a:pos x="50" y="34"/>
                </a:cxn>
                <a:cxn ang="0">
                  <a:pos x="34" y="18"/>
                </a:cxn>
                <a:cxn ang="0">
                  <a:pos x="18" y="34"/>
                </a:cxn>
                <a:cxn ang="0">
                  <a:pos x="34" y="50"/>
                </a:cxn>
                <a:cxn ang="0">
                  <a:pos x="50" y="34"/>
                </a:cxn>
                <a:cxn ang="0">
                  <a:pos x="44" y="34"/>
                </a:cxn>
                <a:cxn ang="0">
                  <a:pos x="34" y="44"/>
                </a:cxn>
                <a:cxn ang="0">
                  <a:pos x="24" y="34"/>
                </a:cxn>
                <a:cxn ang="0">
                  <a:pos x="34" y="24"/>
                </a:cxn>
                <a:cxn ang="0">
                  <a:pos x="44" y="34"/>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bg1"/>
            </a:solidFill>
            <a:ln w="9525">
              <a:noFill/>
              <a:round/>
            </a:ln>
          </p:spPr>
          <p:txBody>
            <a:bodyPr wrap="square" lIns="68580" tIns="34290" rIns="68580" bIns="34290" anchor="ctr">
              <a:normAutofit/>
            </a:bodyPr>
            <a:lstStyle/>
            <a:p>
              <a:pPr algn="ctr"/>
              <a:endParaRPr sz="100"/>
            </a:p>
          </p:txBody>
        </p:sp>
        <p:sp>
          <p:nvSpPr>
            <p:cNvPr id="29" name="iṧļiḑé"/>
            <p:cNvSpPr/>
            <p:nvPr/>
          </p:nvSpPr>
          <p:spPr>
            <a:xfrm>
              <a:off x="631161" y="1857065"/>
              <a:ext cx="3707838" cy="1340509"/>
            </a:xfrm>
            <a:prstGeom prst="rect">
              <a:avLst/>
            </a:prstGeom>
          </p:spPr>
          <p:txBody>
            <a:bodyPr wrap="square" lIns="68580" tIns="34290" rIns="68580" bIns="34290" anchor="ctr">
              <a:normAutofit/>
            </a:bodyPr>
            <a:lstStyle/>
            <a:p>
              <a:pPr algn="r">
                <a:lnSpc>
                  <a:spcPct val="120000"/>
                </a:lnSpc>
              </a:pPr>
              <a:r>
                <a:rPr lang="zh-CN" altLang="en-US" sz="1800" b="1" dirty="0">
                  <a:solidFill>
                    <a:schemeClr val="tx1">
                      <a:lumMod val="65000"/>
                      <a:lumOff val="35000"/>
                    </a:schemeClr>
                  </a:solidFill>
                </a:rPr>
                <a:t>缓冲池</a:t>
              </a:r>
              <a:r>
                <a:rPr lang="en-US" altLang="zh-CN" sz="1800" b="1" dirty="0">
                  <a:solidFill>
                    <a:schemeClr val="tx1">
                      <a:lumMod val="65000"/>
                      <a:lumOff val="35000"/>
                    </a:schemeClr>
                  </a:solidFill>
                </a:rPr>
                <a:t>buffer</a:t>
              </a:r>
              <a:r>
                <a:rPr lang="zh-CN" altLang="en-US" sz="1800" b="1" dirty="0">
                  <a:solidFill>
                    <a:schemeClr val="tx1">
                      <a:lumMod val="65000"/>
                      <a:lumOff val="35000"/>
                    </a:schemeClr>
                  </a:solidFill>
                </a:rPr>
                <a:t>：</a:t>
              </a:r>
              <a:endParaRPr lang="en-US" altLang="zh-CN" sz="1800" b="1" dirty="0">
                <a:solidFill>
                  <a:schemeClr val="tx1">
                    <a:lumMod val="65000"/>
                    <a:lumOff val="35000"/>
                  </a:schemeClr>
                </a:solidFill>
              </a:endParaRPr>
            </a:p>
            <a:p>
              <a:pPr algn="r">
                <a:lnSpc>
                  <a:spcPct val="120000"/>
                </a:lnSpc>
              </a:pPr>
              <a:r>
                <a:rPr lang="zh-CN" altLang="en-US" sz="1650" b="1" dirty="0">
                  <a:solidFill>
                    <a:schemeClr val="tx1">
                      <a:lumMod val="65000"/>
                      <a:lumOff val="35000"/>
                    </a:schemeClr>
                  </a:solidFill>
                </a:rPr>
                <a:t>用数组来表示具有</a:t>
              </a:r>
              <a:r>
                <a:rPr lang="en-US" altLang="zh-CN" sz="1650" b="1" dirty="0">
                  <a:solidFill>
                    <a:schemeClr val="tx1">
                      <a:lumMod val="65000"/>
                      <a:lumOff val="35000"/>
                    </a:schemeClr>
                  </a:solidFill>
                </a:rPr>
                <a:t>n</a:t>
              </a:r>
              <a:r>
                <a:rPr lang="zh-CN" altLang="en-US" sz="1650" b="1" dirty="0">
                  <a:solidFill>
                    <a:schemeClr val="tx1">
                      <a:lumMod val="65000"/>
                      <a:lumOff val="35000"/>
                    </a:schemeClr>
                  </a:solidFill>
                </a:rPr>
                <a:t>个缓冲区的缓冲池</a:t>
              </a:r>
            </a:p>
          </p:txBody>
        </p:sp>
        <p:sp>
          <p:nvSpPr>
            <p:cNvPr id="30" name="ísļiḋè"/>
            <p:cNvSpPr/>
            <p:nvPr/>
          </p:nvSpPr>
          <p:spPr>
            <a:xfrm>
              <a:off x="675582" y="3673320"/>
              <a:ext cx="3711012" cy="2379750"/>
            </a:xfrm>
            <a:prstGeom prst="rect">
              <a:avLst/>
            </a:prstGeom>
          </p:spPr>
          <p:txBody>
            <a:bodyPr wrap="square" lIns="68580" tIns="34290" rIns="68580" bIns="34290" anchor="ctr">
              <a:normAutofit fontScale="92500" lnSpcReduction="10000"/>
            </a:bodyPr>
            <a:lstStyle/>
            <a:p>
              <a:pPr algn="r">
                <a:lnSpc>
                  <a:spcPct val="140000"/>
                </a:lnSpc>
              </a:pPr>
              <a:r>
                <a:rPr lang="zh-CN" altLang="en-US" sz="1800" b="1" dirty="0">
                  <a:solidFill>
                    <a:schemeClr val="tx1">
                      <a:lumMod val="65000"/>
                      <a:lumOff val="35000"/>
                    </a:schemeClr>
                  </a:solidFill>
                </a:rPr>
                <a:t>输入指针</a:t>
              </a:r>
              <a:r>
                <a:rPr lang="en-US" altLang="zh-CN" sz="1800" b="1" dirty="0">
                  <a:solidFill>
                    <a:schemeClr val="tx1">
                      <a:lumMod val="65000"/>
                      <a:lumOff val="35000"/>
                    </a:schemeClr>
                  </a:solidFill>
                </a:rPr>
                <a:t>in</a:t>
              </a:r>
              <a:r>
                <a:rPr lang="zh-CN" altLang="en-US" sz="1800" b="1" dirty="0">
                  <a:solidFill>
                    <a:schemeClr val="tx1">
                      <a:lumMod val="65000"/>
                      <a:lumOff val="35000"/>
                    </a:schemeClr>
                  </a:solidFill>
                </a:rPr>
                <a:t>：</a:t>
              </a:r>
              <a:endParaRPr lang="en-US" altLang="zh-CN" sz="1800" b="1" dirty="0">
                <a:solidFill>
                  <a:schemeClr val="tx1">
                    <a:lumMod val="65000"/>
                    <a:lumOff val="35000"/>
                  </a:schemeClr>
                </a:solidFill>
              </a:endParaRPr>
            </a:p>
            <a:p>
              <a:pPr algn="r">
                <a:lnSpc>
                  <a:spcPct val="140000"/>
                </a:lnSpc>
              </a:pPr>
              <a:r>
                <a:rPr lang="zh-CN" altLang="en-US" sz="1800" b="1" dirty="0">
                  <a:solidFill>
                    <a:schemeClr val="tx1">
                      <a:lumMod val="65000"/>
                      <a:lumOff val="35000"/>
                    </a:schemeClr>
                  </a:solidFill>
                </a:rPr>
                <a:t>指示下一个可投放产品的缓冲区，每当</a:t>
              </a:r>
              <a:r>
                <a:rPr lang="zh-CN" altLang="en-US" sz="1800" b="1" dirty="0">
                  <a:solidFill>
                    <a:srgbClr val="FF0000"/>
                  </a:solidFill>
                </a:rPr>
                <a:t>生产者进程</a:t>
              </a:r>
              <a:r>
                <a:rPr lang="zh-CN" altLang="en-US" sz="1800" b="1" dirty="0">
                  <a:solidFill>
                    <a:schemeClr val="tx1">
                      <a:lumMod val="65000"/>
                      <a:lumOff val="35000"/>
                    </a:schemeClr>
                  </a:solidFill>
                </a:rPr>
                <a:t>生产并投放一个产品后，输入指针加</a:t>
              </a:r>
              <a:r>
                <a:rPr lang="en-US" altLang="zh-CN" sz="1800" b="1" dirty="0">
                  <a:solidFill>
                    <a:schemeClr val="tx1">
                      <a:lumMod val="65000"/>
                      <a:lumOff val="35000"/>
                    </a:schemeClr>
                  </a:solidFill>
                </a:rPr>
                <a:t>1</a:t>
              </a:r>
              <a:r>
                <a:rPr lang="zh-CN" altLang="en-US" sz="1800" b="1" dirty="0">
                  <a:solidFill>
                    <a:schemeClr val="tx1">
                      <a:lumMod val="65000"/>
                      <a:lumOff val="35000"/>
                    </a:schemeClr>
                  </a:solidFill>
                </a:rPr>
                <a:t>，初值为</a:t>
              </a:r>
              <a:r>
                <a:rPr lang="en-US" altLang="zh-CN" sz="1800" b="1" dirty="0">
                  <a:solidFill>
                    <a:schemeClr val="tx1">
                      <a:lumMod val="65000"/>
                      <a:lumOff val="35000"/>
                    </a:schemeClr>
                  </a:solidFill>
                </a:rPr>
                <a:t>0</a:t>
              </a:r>
            </a:p>
          </p:txBody>
        </p:sp>
        <p:cxnSp>
          <p:nvCxnSpPr>
            <p:cNvPr id="31" name="直接连接符 30"/>
            <p:cNvCxnSpPr/>
            <p:nvPr/>
          </p:nvCxnSpPr>
          <p:spPr>
            <a:xfrm>
              <a:off x="673100" y="3636429"/>
              <a:ext cx="4000500"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2" name="iŝļíḍe"/>
            <p:cNvSpPr/>
            <p:nvPr/>
          </p:nvSpPr>
          <p:spPr>
            <a:xfrm>
              <a:off x="7918519" y="1571223"/>
              <a:ext cx="4200500" cy="1918952"/>
            </a:xfrm>
            <a:prstGeom prst="rect">
              <a:avLst/>
            </a:prstGeom>
          </p:spPr>
          <p:txBody>
            <a:bodyPr wrap="square" lIns="68580" tIns="34290" rIns="68580" bIns="34290" anchor="ctr">
              <a:noAutofit/>
            </a:bodyPr>
            <a:lstStyle/>
            <a:p>
              <a:pPr>
                <a:lnSpc>
                  <a:spcPct val="120000"/>
                </a:lnSpc>
              </a:pPr>
              <a:r>
                <a:rPr lang="zh-CN" altLang="en-US" sz="1800" b="1" dirty="0">
                  <a:solidFill>
                    <a:schemeClr val="tx1">
                      <a:lumMod val="65000"/>
                      <a:lumOff val="35000"/>
                    </a:schemeClr>
                  </a:solidFill>
                </a:rPr>
                <a:t>输出指针</a:t>
              </a:r>
              <a:r>
                <a:rPr lang="en-US" altLang="zh-CN" sz="1800" b="1" dirty="0">
                  <a:solidFill>
                    <a:schemeClr val="tx1">
                      <a:lumMod val="65000"/>
                      <a:lumOff val="35000"/>
                    </a:schemeClr>
                  </a:solidFill>
                </a:rPr>
                <a:t>out</a:t>
              </a:r>
              <a:r>
                <a:rPr lang="zh-CN" altLang="en-US" sz="1800" b="1" dirty="0">
                  <a:solidFill>
                    <a:schemeClr val="tx1">
                      <a:lumMod val="65000"/>
                      <a:lumOff val="35000"/>
                    </a:schemeClr>
                  </a:solidFill>
                </a:rPr>
                <a:t>：</a:t>
              </a:r>
              <a:endParaRPr lang="en-US" altLang="zh-CN" sz="1800" b="1" dirty="0">
                <a:solidFill>
                  <a:schemeClr val="tx1">
                    <a:lumMod val="65000"/>
                    <a:lumOff val="35000"/>
                  </a:schemeClr>
                </a:solidFill>
              </a:endParaRPr>
            </a:p>
            <a:p>
              <a:pPr>
                <a:lnSpc>
                  <a:spcPct val="120000"/>
                </a:lnSpc>
              </a:pPr>
              <a:r>
                <a:rPr lang="zh-CN" altLang="en-US" sz="1650" b="1" dirty="0">
                  <a:solidFill>
                    <a:schemeClr val="tx1">
                      <a:lumMod val="65000"/>
                      <a:lumOff val="35000"/>
                    </a:schemeClr>
                  </a:solidFill>
                </a:rPr>
                <a:t>指示下一个可获取产品的缓冲区，每当</a:t>
              </a:r>
              <a:r>
                <a:rPr lang="zh-CN" altLang="en-US" sz="1650" b="1" dirty="0">
                  <a:solidFill>
                    <a:srgbClr val="FF0000"/>
                  </a:solidFill>
                </a:rPr>
                <a:t>消费者进程</a:t>
              </a:r>
              <a:r>
                <a:rPr lang="zh-CN" altLang="en-US" sz="1650" b="1" dirty="0">
                  <a:solidFill>
                    <a:schemeClr val="tx1">
                      <a:lumMod val="65000"/>
                      <a:lumOff val="35000"/>
                    </a:schemeClr>
                  </a:solidFill>
                </a:rPr>
                <a:t>取走一个产品后，输出指针加</a:t>
              </a:r>
              <a:r>
                <a:rPr lang="en-US" altLang="zh-CN" sz="1650" b="1" dirty="0">
                  <a:solidFill>
                    <a:schemeClr val="tx1">
                      <a:lumMod val="65000"/>
                      <a:lumOff val="35000"/>
                    </a:schemeClr>
                  </a:solidFill>
                </a:rPr>
                <a:t>1</a:t>
              </a:r>
              <a:r>
                <a:rPr lang="zh-CN" altLang="en-US" sz="1650" b="1" dirty="0">
                  <a:solidFill>
                    <a:schemeClr val="tx1">
                      <a:lumMod val="65000"/>
                      <a:lumOff val="35000"/>
                    </a:schemeClr>
                  </a:solidFill>
                </a:rPr>
                <a:t>，初值为</a:t>
              </a:r>
              <a:r>
                <a:rPr lang="en-US" altLang="zh-CN" sz="1650" b="1" dirty="0">
                  <a:solidFill>
                    <a:schemeClr val="tx1">
                      <a:lumMod val="65000"/>
                      <a:lumOff val="35000"/>
                    </a:schemeClr>
                  </a:solidFill>
                </a:rPr>
                <a:t>0</a:t>
              </a:r>
            </a:p>
          </p:txBody>
        </p:sp>
        <p:sp>
          <p:nvSpPr>
            <p:cNvPr id="33" name="ïṥľïḑé"/>
            <p:cNvSpPr/>
            <p:nvPr/>
          </p:nvSpPr>
          <p:spPr>
            <a:xfrm>
              <a:off x="7924175" y="4243005"/>
              <a:ext cx="3718326" cy="1340509"/>
            </a:xfrm>
            <a:prstGeom prst="rect">
              <a:avLst/>
            </a:prstGeom>
          </p:spPr>
          <p:txBody>
            <a:bodyPr wrap="square" lIns="68580" tIns="34290" rIns="68580" bIns="34290" anchor="ctr">
              <a:noAutofit/>
            </a:bodyPr>
            <a:lstStyle/>
            <a:p>
              <a:pPr>
                <a:lnSpc>
                  <a:spcPct val="120000"/>
                </a:lnSpc>
              </a:pPr>
              <a:r>
                <a:rPr lang="zh-CN" altLang="en-US" sz="1800" b="1" dirty="0">
                  <a:solidFill>
                    <a:schemeClr val="tx1">
                      <a:lumMod val="65000"/>
                      <a:lumOff val="35000"/>
                    </a:schemeClr>
                  </a:solidFill>
                </a:rPr>
                <a:t>整型变量</a:t>
              </a:r>
              <a:r>
                <a:rPr lang="en-US" altLang="zh-CN" sz="1800" b="1" dirty="0">
                  <a:solidFill>
                    <a:schemeClr val="tx1">
                      <a:lumMod val="65000"/>
                      <a:lumOff val="35000"/>
                    </a:schemeClr>
                  </a:solidFill>
                </a:rPr>
                <a:t>count</a:t>
              </a:r>
              <a:r>
                <a:rPr lang="zh-CN" altLang="en-US" sz="1800" b="1" dirty="0">
                  <a:solidFill>
                    <a:schemeClr val="tx1">
                      <a:lumMod val="65000"/>
                      <a:lumOff val="35000"/>
                    </a:schemeClr>
                  </a:solidFill>
                </a:rPr>
                <a:t>：</a:t>
              </a:r>
              <a:endParaRPr lang="en-US" altLang="zh-CN" sz="1800" b="1" dirty="0">
                <a:solidFill>
                  <a:schemeClr val="tx1">
                    <a:lumMod val="65000"/>
                    <a:lumOff val="35000"/>
                  </a:schemeClr>
                </a:solidFill>
              </a:endParaRPr>
            </a:p>
            <a:p>
              <a:pPr>
                <a:lnSpc>
                  <a:spcPct val="120000"/>
                </a:lnSpc>
              </a:pPr>
              <a:r>
                <a:rPr lang="zh-CN" altLang="en-US" sz="1800" b="1" dirty="0">
                  <a:solidFill>
                    <a:schemeClr val="tx1">
                      <a:lumMod val="65000"/>
                      <a:lumOff val="35000"/>
                    </a:schemeClr>
                  </a:solidFill>
                </a:rPr>
                <a:t>初值为</a:t>
              </a:r>
              <a:r>
                <a:rPr lang="en-US" altLang="zh-CN" sz="1800" b="1" dirty="0">
                  <a:solidFill>
                    <a:schemeClr val="tx1">
                      <a:lumMod val="65000"/>
                      <a:lumOff val="35000"/>
                    </a:schemeClr>
                  </a:solidFill>
                </a:rPr>
                <a:t>0</a:t>
              </a:r>
              <a:r>
                <a:rPr lang="zh-CN" altLang="en-US" sz="1800" b="1" dirty="0">
                  <a:solidFill>
                    <a:schemeClr val="tx1">
                      <a:lumMod val="65000"/>
                      <a:lumOff val="35000"/>
                    </a:schemeClr>
                  </a:solidFill>
                </a:rPr>
                <a:t>，表示缓冲区中的产品个数</a:t>
              </a:r>
            </a:p>
          </p:txBody>
        </p:sp>
        <p:cxnSp>
          <p:nvCxnSpPr>
            <p:cNvPr id="34" name="直接连接符 33"/>
            <p:cNvCxnSpPr/>
            <p:nvPr/>
          </p:nvCxnSpPr>
          <p:spPr>
            <a:xfrm>
              <a:off x="7556500" y="3636429"/>
              <a:ext cx="3962400"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进程同步与互斥练习题</a:t>
            </a:r>
            <a:endParaRPr lang="en-US" altLang="zh-CN" sz="2100" b="1" dirty="0">
              <a:solidFill>
                <a:srgbClr val="7F7F7F"/>
              </a:solidFill>
            </a:endParaRPr>
          </a:p>
        </p:txBody>
      </p:sp>
      <p:sp>
        <p:nvSpPr>
          <p:cNvPr id="3" name="文本框 2"/>
          <p:cNvSpPr txBox="1"/>
          <p:nvPr/>
        </p:nvSpPr>
        <p:spPr>
          <a:xfrm>
            <a:off x="838200" y="624619"/>
            <a:ext cx="7456170" cy="954107"/>
          </a:xfrm>
          <a:prstGeom prst="rect">
            <a:avLst/>
          </a:prstGeom>
          <a:noFill/>
        </p:spPr>
        <p:txBody>
          <a:bodyPr wrap="square" rtlCol="0" anchor="t">
            <a:spAutoFit/>
          </a:bodyPr>
          <a:lstStyle/>
          <a:p>
            <a:r>
              <a:rPr lang="zh-CN" altLang="en-US" sz="1400" dirty="0">
                <a:solidFill>
                  <a:srgbClr val="FF0000"/>
                </a:solidFill>
                <a:sym typeface="+mn-ea"/>
              </a:rPr>
              <a:t>练习题</a:t>
            </a:r>
            <a:r>
              <a:rPr lang="en-US" altLang="zh-CN" sz="1400" dirty="0">
                <a:solidFill>
                  <a:srgbClr val="FF0000"/>
                </a:solidFill>
                <a:sym typeface="+mn-ea"/>
              </a:rPr>
              <a:t>2.</a:t>
            </a:r>
            <a:r>
              <a:rPr lang="zh-CN" altLang="en-US" sz="1400" dirty="0"/>
              <a:t>有3个进程P1、P2、P3协作解决文件打印问题。P1将文件记录从磁盘读入内存的缓冲区1，每执行一次读一个记录；P2将缓冲区1中的内容复制到缓冲区2中，每执行一次复制一个记录；P3将缓冲区2中的内容打印出来，每执行一次打印一个记录。缓冲区的大小与记录大小一样。请用信号量来保证文件的正确打印。</a:t>
            </a:r>
          </a:p>
        </p:txBody>
      </p:sp>
      <p:sp>
        <p:nvSpPr>
          <p:cNvPr id="4" name="文本框 3">
            <a:extLst>
              <a:ext uri="{FF2B5EF4-FFF2-40B4-BE49-F238E27FC236}">
                <a16:creationId xmlns:a16="http://schemas.microsoft.com/office/drawing/2014/main" id="{EDF43D6E-7A65-A61F-6A5E-A5850DB63B96}"/>
              </a:ext>
            </a:extLst>
          </p:cNvPr>
          <p:cNvSpPr txBox="1"/>
          <p:nvPr/>
        </p:nvSpPr>
        <p:spPr>
          <a:xfrm>
            <a:off x="635833" y="3283121"/>
            <a:ext cx="1685077" cy="830997"/>
          </a:xfrm>
          <a:prstGeom prst="rect">
            <a:avLst/>
          </a:prstGeom>
          <a:noFill/>
          <a:ln w="12700">
            <a:solidFill>
              <a:schemeClr val="tx1"/>
            </a:solidFill>
          </a:ln>
        </p:spPr>
        <p:txBody>
          <a:bodyPr wrap="none" rtlCol="0">
            <a:spAutoFit/>
          </a:bodyPr>
          <a:lstStyle/>
          <a:p>
            <a:pPr algn="l"/>
            <a:r>
              <a:rPr lang="en-US" altLang="zh-CN" sz="1200" dirty="0"/>
              <a:t>P1</a:t>
            </a:r>
          </a:p>
          <a:p>
            <a:pPr algn="l"/>
            <a:r>
              <a:rPr lang="en-US" altLang="zh-CN" sz="1200" dirty="0"/>
              <a:t>while true{</a:t>
            </a:r>
          </a:p>
          <a:p>
            <a:r>
              <a:rPr lang="zh-CN" altLang="en-US" sz="1200" dirty="0"/>
              <a:t>    从磁盘读入缓冲区</a:t>
            </a:r>
            <a:r>
              <a:rPr lang="en-US" altLang="zh-CN" sz="1200" dirty="0"/>
              <a:t>1</a:t>
            </a:r>
          </a:p>
          <a:p>
            <a:pPr algn="l"/>
            <a:r>
              <a:rPr lang="en-US" altLang="zh-CN" sz="1200" dirty="0"/>
              <a:t>}</a:t>
            </a:r>
            <a:endParaRPr lang="zh-CN" altLang="en-US" sz="1200" dirty="0"/>
          </a:p>
        </p:txBody>
      </p:sp>
      <p:sp>
        <p:nvSpPr>
          <p:cNvPr id="5" name="文本框 4">
            <a:extLst>
              <a:ext uri="{FF2B5EF4-FFF2-40B4-BE49-F238E27FC236}">
                <a16:creationId xmlns:a16="http://schemas.microsoft.com/office/drawing/2014/main" id="{5C8F404C-59DC-2816-AF2D-EEA9140F1D8F}"/>
              </a:ext>
            </a:extLst>
          </p:cNvPr>
          <p:cNvSpPr txBox="1"/>
          <p:nvPr/>
        </p:nvSpPr>
        <p:spPr>
          <a:xfrm>
            <a:off x="3200400" y="2419350"/>
            <a:ext cx="2345514" cy="1200329"/>
          </a:xfrm>
          <a:prstGeom prst="rect">
            <a:avLst/>
          </a:prstGeom>
          <a:noFill/>
          <a:ln w="12700">
            <a:solidFill>
              <a:schemeClr val="tx1"/>
            </a:solidFill>
          </a:ln>
        </p:spPr>
        <p:txBody>
          <a:bodyPr wrap="none" rtlCol="0">
            <a:spAutoFit/>
          </a:bodyPr>
          <a:lstStyle/>
          <a:p>
            <a:pPr algn="l"/>
            <a:r>
              <a:rPr lang="en-US" altLang="zh-CN" sz="1200" dirty="0"/>
              <a:t>P2</a:t>
            </a:r>
          </a:p>
          <a:p>
            <a:pPr algn="l"/>
            <a:r>
              <a:rPr lang="en-US" altLang="zh-CN" sz="1200" dirty="0"/>
              <a:t>while 1{</a:t>
            </a:r>
          </a:p>
          <a:p>
            <a:pPr algn="l"/>
            <a:r>
              <a:rPr lang="en-US" altLang="zh-CN" sz="1200" dirty="0"/>
              <a:t>    </a:t>
            </a:r>
          </a:p>
          <a:p>
            <a:r>
              <a:rPr lang="zh-CN" altLang="en-US" sz="1200" dirty="0"/>
              <a:t>   取出缓冲区</a:t>
            </a:r>
            <a:r>
              <a:rPr lang="en-US" altLang="zh-CN" sz="1200" dirty="0"/>
              <a:t>1</a:t>
            </a:r>
            <a:r>
              <a:rPr lang="zh-CN" altLang="en-US" sz="1200" dirty="0"/>
              <a:t>数据存入缓冲区</a:t>
            </a:r>
            <a:r>
              <a:rPr lang="en-US" altLang="zh-CN" sz="1200" dirty="0"/>
              <a:t>2</a:t>
            </a:r>
          </a:p>
          <a:p>
            <a:r>
              <a:rPr lang="en-US" altLang="zh-CN" sz="1200" dirty="0"/>
              <a:t>   </a:t>
            </a:r>
            <a:r>
              <a:rPr lang="zh-CN" altLang="en-US" sz="1200" dirty="0"/>
              <a:t>在</a:t>
            </a:r>
            <a:r>
              <a:rPr lang="en-US" altLang="zh-CN" sz="1200" dirty="0"/>
              <a:t>B2</a:t>
            </a:r>
            <a:r>
              <a:rPr lang="zh-CN" altLang="en-US" sz="1200" dirty="0"/>
              <a:t>中加工信息</a:t>
            </a:r>
            <a:endParaRPr lang="en-US" altLang="zh-CN" sz="1200" dirty="0"/>
          </a:p>
          <a:p>
            <a:pPr algn="l"/>
            <a:r>
              <a:rPr lang="en-US" altLang="zh-CN" sz="1200" dirty="0"/>
              <a:t>}</a:t>
            </a:r>
            <a:endParaRPr lang="zh-CN" altLang="en-US" sz="1200" dirty="0"/>
          </a:p>
        </p:txBody>
      </p:sp>
      <p:sp>
        <p:nvSpPr>
          <p:cNvPr id="6" name="文本框 5">
            <a:extLst>
              <a:ext uri="{FF2B5EF4-FFF2-40B4-BE49-F238E27FC236}">
                <a16:creationId xmlns:a16="http://schemas.microsoft.com/office/drawing/2014/main" id="{11FDF9C0-46C2-84E7-41D7-877A24423663}"/>
              </a:ext>
            </a:extLst>
          </p:cNvPr>
          <p:cNvSpPr txBox="1"/>
          <p:nvPr/>
        </p:nvSpPr>
        <p:spPr>
          <a:xfrm>
            <a:off x="6324600" y="2343150"/>
            <a:ext cx="2146742" cy="1200329"/>
          </a:xfrm>
          <a:prstGeom prst="rect">
            <a:avLst/>
          </a:prstGeom>
          <a:noFill/>
          <a:ln w="12700">
            <a:solidFill>
              <a:schemeClr val="tx1"/>
            </a:solidFill>
          </a:ln>
        </p:spPr>
        <p:txBody>
          <a:bodyPr wrap="none" rtlCol="0">
            <a:spAutoFit/>
          </a:bodyPr>
          <a:lstStyle/>
          <a:p>
            <a:pPr algn="l"/>
            <a:r>
              <a:rPr lang="en-US" altLang="zh-CN" sz="1200" dirty="0"/>
              <a:t>P3</a:t>
            </a:r>
          </a:p>
          <a:p>
            <a:pPr algn="l"/>
            <a:r>
              <a:rPr lang="en-US" altLang="zh-CN" sz="1200" dirty="0"/>
              <a:t>while 1{</a:t>
            </a:r>
          </a:p>
          <a:p>
            <a:pPr algn="l"/>
            <a:r>
              <a:rPr lang="en-US" altLang="zh-CN" sz="1200" dirty="0"/>
              <a:t>     </a:t>
            </a:r>
          </a:p>
          <a:p>
            <a:pPr algn="l"/>
            <a:r>
              <a:rPr lang="en-US" altLang="zh-CN" sz="1200" dirty="0"/>
              <a:t>    </a:t>
            </a:r>
            <a:r>
              <a:rPr lang="zh-CN" altLang="en-US" sz="1200" dirty="0"/>
              <a:t>取出缓冲区</a:t>
            </a:r>
            <a:r>
              <a:rPr lang="en-US" altLang="zh-CN" sz="1200" dirty="0"/>
              <a:t>2</a:t>
            </a:r>
            <a:r>
              <a:rPr lang="zh-CN" altLang="en-US" sz="1200" dirty="0"/>
              <a:t>数据进行打印</a:t>
            </a:r>
            <a:endParaRPr lang="en-US" altLang="zh-CN" sz="1200" dirty="0"/>
          </a:p>
          <a:p>
            <a:pPr algn="l"/>
            <a:r>
              <a:rPr lang="en-US" altLang="zh-CN" sz="1200" dirty="0"/>
              <a:t>     </a:t>
            </a:r>
          </a:p>
          <a:p>
            <a:pPr algn="l"/>
            <a:r>
              <a:rPr lang="en-US" altLang="zh-CN" sz="1200" dirty="0"/>
              <a:t>}</a:t>
            </a:r>
            <a:endParaRPr lang="zh-CN" altLang="en-US" sz="1200" dirty="0"/>
          </a:p>
        </p:txBody>
      </p:sp>
      <p:sp>
        <p:nvSpPr>
          <p:cNvPr id="7" name="文本框 6">
            <a:extLst>
              <a:ext uri="{FF2B5EF4-FFF2-40B4-BE49-F238E27FC236}">
                <a16:creationId xmlns:a16="http://schemas.microsoft.com/office/drawing/2014/main" id="{29BC2E5C-46B8-8BD9-D233-981A2D7E4DB4}"/>
              </a:ext>
            </a:extLst>
          </p:cNvPr>
          <p:cNvSpPr txBox="1"/>
          <p:nvPr/>
        </p:nvSpPr>
        <p:spPr>
          <a:xfrm>
            <a:off x="914400" y="1761917"/>
            <a:ext cx="1049711" cy="276999"/>
          </a:xfrm>
          <a:prstGeom prst="rect">
            <a:avLst/>
          </a:prstGeom>
          <a:solidFill>
            <a:schemeClr val="bg1"/>
          </a:solidFill>
          <a:ln w="12700">
            <a:solidFill>
              <a:schemeClr val="tx1"/>
            </a:solidFill>
          </a:ln>
        </p:spPr>
        <p:txBody>
          <a:bodyPr wrap="none" rtlCol="0">
            <a:spAutoFit/>
          </a:bodyPr>
          <a:lstStyle/>
          <a:p>
            <a:pPr algn="l"/>
            <a:r>
              <a:rPr lang="en-US" altLang="zh-CN" sz="1200" dirty="0"/>
              <a:t>semaphore </a:t>
            </a:r>
          </a:p>
        </p:txBody>
      </p:sp>
    </p:spTree>
    <p:extLst>
      <p:ext uri="{BB962C8B-B14F-4D97-AF65-F5344CB8AC3E}">
        <p14:creationId xmlns:p14="http://schemas.microsoft.com/office/powerpoint/2010/main" val="213034233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进程同步与互斥练习题</a:t>
            </a:r>
            <a:endParaRPr lang="en-US" altLang="zh-CN" sz="2100" b="1" dirty="0">
              <a:solidFill>
                <a:srgbClr val="7F7F7F"/>
              </a:solidFill>
            </a:endParaRPr>
          </a:p>
        </p:txBody>
      </p:sp>
      <p:sp>
        <p:nvSpPr>
          <p:cNvPr id="3" name="文本框 2"/>
          <p:cNvSpPr txBox="1"/>
          <p:nvPr/>
        </p:nvSpPr>
        <p:spPr>
          <a:xfrm>
            <a:off x="838200" y="624619"/>
            <a:ext cx="7456170" cy="954107"/>
          </a:xfrm>
          <a:prstGeom prst="rect">
            <a:avLst/>
          </a:prstGeom>
          <a:noFill/>
        </p:spPr>
        <p:txBody>
          <a:bodyPr wrap="square" rtlCol="0" anchor="t">
            <a:spAutoFit/>
          </a:bodyPr>
          <a:lstStyle/>
          <a:p>
            <a:r>
              <a:rPr lang="zh-CN" altLang="en-US" sz="1400" dirty="0">
                <a:solidFill>
                  <a:srgbClr val="FF0000"/>
                </a:solidFill>
                <a:sym typeface="+mn-ea"/>
              </a:rPr>
              <a:t>练习题</a:t>
            </a:r>
            <a:r>
              <a:rPr lang="en-US" altLang="zh-CN" sz="1400" dirty="0">
                <a:solidFill>
                  <a:srgbClr val="FF0000"/>
                </a:solidFill>
                <a:sym typeface="+mn-ea"/>
              </a:rPr>
              <a:t>2.</a:t>
            </a:r>
            <a:r>
              <a:rPr lang="zh-CN" altLang="en-US" sz="1400" dirty="0"/>
              <a:t>有3个进程P1、P2、P3协作解决文件打印问题。P1将文件记录从磁盘读入内存的缓冲区1，每执行一次读一个记录；P2将缓冲区1中的内容复制到缓冲区2中，每执行一次复制一个记录；P3将缓冲区2中的内容打印出来，每执行一次打印一个记录。缓冲区的大小与记录大小一样。请用信号量来保证文件的正确打印。</a:t>
            </a:r>
          </a:p>
        </p:txBody>
      </p:sp>
      <p:sp>
        <p:nvSpPr>
          <p:cNvPr id="4" name="文本框 3">
            <a:extLst>
              <a:ext uri="{FF2B5EF4-FFF2-40B4-BE49-F238E27FC236}">
                <a16:creationId xmlns:a16="http://schemas.microsoft.com/office/drawing/2014/main" id="{EDF43D6E-7A65-A61F-6A5E-A5850DB63B96}"/>
              </a:ext>
            </a:extLst>
          </p:cNvPr>
          <p:cNvSpPr txBox="1"/>
          <p:nvPr/>
        </p:nvSpPr>
        <p:spPr>
          <a:xfrm>
            <a:off x="635833" y="3283121"/>
            <a:ext cx="1928733" cy="1200329"/>
          </a:xfrm>
          <a:prstGeom prst="rect">
            <a:avLst/>
          </a:prstGeom>
          <a:noFill/>
          <a:ln w="12700">
            <a:solidFill>
              <a:schemeClr val="tx1"/>
            </a:solidFill>
          </a:ln>
        </p:spPr>
        <p:txBody>
          <a:bodyPr wrap="none" rtlCol="0">
            <a:spAutoFit/>
          </a:bodyPr>
          <a:lstStyle/>
          <a:p>
            <a:pPr algn="l"/>
            <a:r>
              <a:rPr lang="en-US" altLang="zh-CN" sz="1200" dirty="0"/>
              <a:t>P1</a:t>
            </a:r>
          </a:p>
          <a:p>
            <a:pPr algn="l"/>
            <a:r>
              <a:rPr lang="en-US" altLang="zh-CN" sz="1200" dirty="0"/>
              <a:t>while true{</a:t>
            </a:r>
          </a:p>
          <a:p>
            <a:r>
              <a:rPr lang="en-US" altLang="zh-CN" sz="1200" dirty="0"/>
              <a:t>      P(B1_empty)</a:t>
            </a:r>
          </a:p>
          <a:p>
            <a:pPr algn="l"/>
            <a:r>
              <a:rPr lang="zh-CN" altLang="en-US" sz="1200" dirty="0"/>
              <a:t>      从磁带集读入缓冲区</a:t>
            </a:r>
            <a:r>
              <a:rPr lang="en-US" altLang="zh-CN" sz="1200" dirty="0"/>
              <a:t>1</a:t>
            </a:r>
          </a:p>
          <a:p>
            <a:r>
              <a:rPr lang="en-US" altLang="zh-CN" sz="1200" dirty="0"/>
              <a:t>      V(B1_full)</a:t>
            </a:r>
          </a:p>
          <a:p>
            <a:pPr algn="l"/>
            <a:r>
              <a:rPr lang="en-US" altLang="zh-CN" sz="1200" dirty="0"/>
              <a:t>}</a:t>
            </a:r>
            <a:endParaRPr lang="zh-CN" altLang="en-US" sz="1200" dirty="0"/>
          </a:p>
        </p:txBody>
      </p:sp>
      <p:sp>
        <p:nvSpPr>
          <p:cNvPr id="5" name="文本框 4">
            <a:extLst>
              <a:ext uri="{FF2B5EF4-FFF2-40B4-BE49-F238E27FC236}">
                <a16:creationId xmlns:a16="http://schemas.microsoft.com/office/drawing/2014/main" id="{5C8F404C-59DC-2816-AF2D-EEA9140F1D8F}"/>
              </a:ext>
            </a:extLst>
          </p:cNvPr>
          <p:cNvSpPr txBox="1"/>
          <p:nvPr/>
        </p:nvSpPr>
        <p:spPr>
          <a:xfrm>
            <a:off x="3200400" y="2419350"/>
            <a:ext cx="2345514" cy="1754326"/>
          </a:xfrm>
          <a:prstGeom prst="rect">
            <a:avLst/>
          </a:prstGeom>
          <a:noFill/>
          <a:ln w="12700">
            <a:solidFill>
              <a:schemeClr val="tx1"/>
            </a:solidFill>
          </a:ln>
        </p:spPr>
        <p:txBody>
          <a:bodyPr wrap="none" rtlCol="0">
            <a:spAutoFit/>
          </a:bodyPr>
          <a:lstStyle/>
          <a:p>
            <a:pPr algn="l"/>
            <a:r>
              <a:rPr lang="en-US" altLang="zh-CN" sz="1200" dirty="0"/>
              <a:t>P2</a:t>
            </a:r>
          </a:p>
          <a:p>
            <a:pPr algn="l"/>
            <a:r>
              <a:rPr lang="en-US" altLang="zh-CN" sz="1200" dirty="0"/>
              <a:t>while 1{</a:t>
            </a:r>
          </a:p>
          <a:p>
            <a:pPr algn="l"/>
            <a:r>
              <a:rPr lang="en-US" altLang="zh-CN" sz="1200" dirty="0"/>
              <a:t>   P(B2_empty)</a:t>
            </a:r>
          </a:p>
          <a:p>
            <a:pPr algn="l"/>
            <a:r>
              <a:rPr lang="en-US" altLang="zh-CN" sz="1200" dirty="0"/>
              <a:t>   P(B1_full)</a:t>
            </a:r>
          </a:p>
          <a:p>
            <a:r>
              <a:rPr lang="zh-CN" altLang="en-US" sz="1200" dirty="0"/>
              <a:t>   取出缓冲区</a:t>
            </a:r>
            <a:r>
              <a:rPr lang="en-US" altLang="zh-CN" sz="1200" dirty="0"/>
              <a:t>1</a:t>
            </a:r>
            <a:r>
              <a:rPr lang="zh-CN" altLang="en-US" sz="1200" dirty="0"/>
              <a:t>数据存入缓冲区</a:t>
            </a:r>
            <a:r>
              <a:rPr lang="en-US" altLang="zh-CN" sz="1200" dirty="0"/>
              <a:t>2</a:t>
            </a:r>
          </a:p>
          <a:p>
            <a:r>
              <a:rPr lang="en-US" altLang="zh-CN" sz="1200" dirty="0"/>
              <a:t>   </a:t>
            </a:r>
            <a:r>
              <a:rPr lang="zh-CN" altLang="en-US" sz="1200" dirty="0"/>
              <a:t>在</a:t>
            </a:r>
            <a:r>
              <a:rPr lang="en-US" altLang="zh-CN" sz="1200" dirty="0"/>
              <a:t>B2</a:t>
            </a:r>
            <a:r>
              <a:rPr lang="zh-CN" altLang="en-US" sz="1200" dirty="0"/>
              <a:t>中加工信息</a:t>
            </a:r>
            <a:endParaRPr lang="en-US" altLang="zh-CN" sz="1200" dirty="0"/>
          </a:p>
          <a:p>
            <a:pPr algn="l"/>
            <a:r>
              <a:rPr lang="en-US" altLang="zh-CN" sz="1200" dirty="0"/>
              <a:t>   V(B1_empty)</a:t>
            </a:r>
          </a:p>
          <a:p>
            <a:pPr algn="l"/>
            <a:r>
              <a:rPr lang="en-US" altLang="zh-CN" sz="1200" dirty="0"/>
              <a:t>   V(B2_full)</a:t>
            </a:r>
          </a:p>
          <a:p>
            <a:pPr algn="l"/>
            <a:r>
              <a:rPr lang="en-US" altLang="zh-CN" sz="1200" dirty="0"/>
              <a:t>}</a:t>
            </a:r>
            <a:endParaRPr lang="zh-CN" altLang="en-US" sz="1200" dirty="0"/>
          </a:p>
        </p:txBody>
      </p:sp>
      <p:sp>
        <p:nvSpPr>
          <p:cNvPr id="6" name="文本框 5">
            <a:extLst>
              <a:ext uri="{FF2B5EF4-FFF2-40B4-BE49-F238E27FC236}">
                <a16:creationId xmlns:a16="http://schemas.microsoft.com/office/drawing/2014/main" id="{11FDF9C0-46C2-84E7-41D7-877A24423663}"/>
              </a:ext>
            </a:extLst>
          </p:cNvPr>
          <p:cNvSpPr txBox="1"/>
          <p:nvPr/>
        </p:nvSpPr>
        <p:spPr>
          <a:xfrm>
            <a:off x="6324600" y="2343150"/>
            <a:ext cx="2146742" cy="1200329"/>
          </a:xfrm>
          <a:prstGeom prst="rect">
            <a:avLst/>
          </a:prstGeom>
          <a:noFill/>
          <a:ln w="12700">
            <a:solidFill>
              <a:schemeClr val="tx1"/>
            </a:solidFill>
          </a:ln>
        </p:spPr>
        <p:txBody>
          <a:bodyPr wrap="none" rtlCol="0">
            <a:spAutoFit/>
          </a:bodyPr>
          <a:lstStyle/>
          <a:p>
            <a:pPr algn="l"/>
            <a:r>
              <a:rPr lang="en-US" altLang="zh-CN" sz="1200" dirty="0"/>
              <a:t>P3</a:t>
            </a:r>
          </a:p>
          <a:p>
            <a:pPr algn="l"/>
            <a:r>
              <a:rPr lang="en-US" altLang="zh-CN" sz="1200" dirty="0"/>
              <a:t>while 1{</a:t>
            </a:r>
          </a:p>
          <a:p>
            <a:pPr algn="l"/>
            <a:r>
              <a:rPr lang="en-US" altLang="zh-CN" sz="1200" dirty="0"/>
              <a:t>    P(B2_full)</a:t>
            </a:r>
          </a:p>
          <a:p>
            <a:pPr algn="l"/>
            <a:r>
              <a:rPr lang="en-US" altLang="zh-CN" sz="1200" dirty="0"/>
              <a:t>    </a:t>
            </a:r>
            <a:r>
              <a:rPr lang="zh-CN" altLang="en-US" sz="1200" dirty="0"/>
              <a:t>取出缓冲区</a:t>
            </a:r>
            <a:r>
              <a:rPr lang="en-US" altLang="zh-CN" sz="1200" dirty="0"/>
              <a:t>2</a:t>
            </a:r>
            <a:r>
              <a:rPr lang="zh-CN" altLang="en-US" sz="1200" dirty="0"/>
              <a:t>数据进行打印</a:t>
            </a:r>
            <a:endParaRPr lang="en-US" altLang="zh-CN" sz="1200" dirty="0"/>
          </a:p>
          <a:p>
            <a:pPr algn="l"/>
            <a:r>
              <a:rPr lang="en-US" altLang="zh-CN" sz="1200" dirty="0"/>
              <a:t>    V(B2_empty)</a:t>
            </a:r>
          </a:p>
          <a:p>
            <a:pPr algn="l"/>
            <a:r>
              <a:rPr lang="en-US" altLang="zh-CN" sz="1200" dirty="0"/>
              <a:t>}</a:t>
            </a:r>
            <a:endParaRPr lang="zh-CN" altLang="en-US" sz="1200" dirty="0"/>
          </a:p>
        </p:txBody>
      </p:sp>
      <p:sp>
        <p:nvSpPr>
          <p:cNvPr id="7" name="文本框 6">
            <a:extLst>
              <a:ext uri="{FF2B5EF4-FFF2-40B4-BE49-F238E27FC236}">
                <a16:creationId xmlns:a16="http://schemas.microsoft.com/office/drawing/2014/main" id="{29BC2E5C-46B8-8BD9-D233-981A2D7E4DB4}"/>
              </a:ext>
            </a:extLst>
          </p:cNvPr>
          <p:cNvSpPr txBox="1"/>
          <p:nvPr/>
        </p:nvSpPr>
        <p:spPr>
          <a:xfrm>
            <a:off x="914400" y="1761917"/>
            <a:ext cx="1200970" cy="830997"/>
          </a:xfrm>
          <a:prstGeom prst="rect">
            <a:avLst/>
          </a:prstGeom>
          <a:solidFill>
            <a:schemeClr val="bg1"/>
          </a:solidFill>
          <a:ln w="12700">
            <a:solidFill>
              <a:schemeClr val="tx1"/>
            </a:solidFill>
          </a:ln>
        </p:spPr>
        <p:txBody>
          <a:bodyPr wrap="none" rtlCol="0">
            <a:spAutoFit/>
          </a:bodyPr>
          <a:lstStyle/>
          <a:p>
            <a:pPr algn="l"/>
            <a:r>
              <a:rPr lang="en-US" altLang="zh-CN" sz="1200" dirty="0"/>
              <a:t>B1_full = 0</a:t>
            </a:r>
          </a:p>
          <a:p>
            <a:pPr algn="l"/>
            <a:r>
              <a:rPr lang="en-US" altLang="zh-CN" sz="1200" dirty="0"/>
              <a:t>B1_empty = 1</a:t>
            </a:r>
          </a:p>
          <a:p>
            <a:pPr algn="l"/>
            <a:r>
              <a:rPr lang="en-US" altLang="zh-CN" sz="1200" dirty="0"/>
              <a:t>B2_full = 0</a:t>
            </a:r>
          </a:p>
          <a:p>
            <a:pPr algn="l"/>
            <a:r>
              <a:rPr lang="en-US" altLang="zh-CN" sz="1200" dirty="0"/>
              <a:t>B2_empty = 1</a:t>
            </a: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502444" y="4202195"/>
            <a:ext cx="8137922" cy="222203"/>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125"/>
              <a:t>Date</a:t>
            </a:r>
            <a:endParaRPr lang="zh-CN" altLang="en-US" sz="1125" dirty="0"/>
          </a:p>
        </p:txBody>
      </p:sp>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516380" cy="414020"/>
          </a:xfrm>
          <a:prstGeom prst="rect">
            <a:avLst/>
          </a:prstGeom>
        </p:spPr>
        <p:txBody>
          <a:bodyPr wrap="none">
            <a:spAutoFit/>
          </a:bodyPr>
          <a:lstStyle/>
          <a:p>
            <a:r>
              <a:rPr lang="zh-CN" altLang="en-US" sz="2100" b="1" dirty="0">
                <a:solidFill>
                  <a:schemeClr val="bg1"/>
                </a:solidFill>
              </a:rPr>
              <a:t>内容导航：</a:t>
            </a:r>
          </a:p>
        </p:txBody>
      </p:sp>
      <p:sp>
        <p:nvSpPr>
          <p:cNvPr id="3" name="矩形 2"/>
          <p:cNvSpPr/>
          <p:nvPr/>
        </p:nvSpPr>
        <p:spPr>
          <a:xfrm>
            <a:off x="6180941" y="1843657"/>
            <a:ext cx="2543175" cy="506730"/>
          </a:xfrm>
          <a:prstGeom prst="rect">
            <a:avLst/>
          </a:prstGeom>
        </p:spPr>
        <p:txBody>
          <a:bodyPr wrap="none">
            <a:spAutoFit/>
          </a:bodyPr>
          <a:lstStyle/>
          <a:p>
            <a:r>
              <a:rPr lang="zh-CN" altLang="en-US" sz="2700" dirty="0">
                <a:solidFill>
                  <a:srgbClr val="000000"/>
                </a:solidFill>
                <a:sym typeface="+mn-ea"/>
              </a:rPr>
              <a:t>第</a:t>
            </a:r>
            <a:r>
              <a:rPr lang="en-US" altLang="zh-CN" sz="2700" dirty="0">
                <a:solidFill>
                  <a:srgbClr val="000000"/>
                </a:solidFill>
                <a:sym typeface="+mn-ea"/>
              </a:rPr>
              <a:t>4</a:t>
            </a:r>
            <a:r>
              <a:rPr lang="zh-CN" altLang="en-US" sz="2700" dirty="0">
                <a:solidFill>
                  <a:srgbClr val="000000"/>
                </a:solidFill>
                <a:sym typeface="+mn-ea"/>
              </a:rPr>
              <a:t>章 进程同步</a:t>
            </a:r>
            <a:endParaRPr lang="zh-CN" altLang="en-US" sz="2700" dirty="0">
              <a:solidFill>
                <a:srgbClr val="000000"/>
              </a:solidFill>
            </a:endParaRPr>
          </a:p>
        </p:txBody>
      </p:sp>
      <p:cxnSp>
        <p:nvCxnSpPr>
          <p:cNvPr id="5" name="直接连接符 4"/>
          <p:cNvCxnSpPr/>
          <p:nvPr/>
        </p:nvCxnSpPr>
        <p:spPr>
          <a:xfrm>
            <a:off x="5669924" y="2392853"/>
            <a:ext cx="2990417"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144" y="4781282"/>
            <a:ext cx="9151145" cy="3622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6" name="任意多边形: 形状 25"/>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259561"/>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698416"/>
            <a:ext cx="395288" cy="395288"/>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190018"/>
            <a:ext cx="395288" cy="395288"/>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653873"/>
            <a:ext cx="395288" cy="395288"/>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123433"/>
            <a:ext cx="395288" cy="395288"/>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601718"/>
            <a:ext cx="395288" cy="395288"/>
          </a:xfrm>
          <a:prstGeom prst="rect">
            <a:avLst/>
          </a:prstGeom>
          <a:ln>
            <a:noFill/>
          </a:ln>
          <a:effectLst>
            <a:softEdge rad="0"/>
          </a:effectLst>
        </p:spPr>
      </p:pic>
      <p:sp>
        <p:nvSpPr>
          <p:cNvPr id="33" name="矩形 32"/>
          <p:cNvSpPr/>
          <p:nvPr/>
        </p:nvSpPr>
        <p:spPr>
          <a:xfrm>
            <a:off x="1273253" y="1301602"/>
            <a:ext cx="2616725" cy="368300"/>
          </a:xfrm>
          <a:prstGeom prst="rect">
            <a:avLst/>
          </a:prstGeom>
        </p:spPr>
        <p:txBody>
          <a:bodyPr wrap="square">
            <a:spAutoFit/>
          </a:bodyPr>
          <a:lstStyle/>
          <a:p>
            <a:r>
              <a:rPr lang="en-US" altLang="zh-CN" sz="1800" dirty="0">
                <a:latin typeface="+mj-ea"/>
                <a:ea typeface="+mj-ea"/>
              </a:rPr>
              <a:t>4.1 </a:t>
            </a:r>
            <a:r>
              <a:rPr lang="zh-CN" altLang="en-US" sz="1800" dirty="0">
                <a:latin typeface="+mj-ea"/>
                <a:ea typeface="+mj-ea"/>
              </a:rPr>
              <a:t>进程同步的概念</a:t>
            </a:r>
          </a:p>
        </p:txBody>
      </p:sp>
      <p:sp>
        <p:nvSpPr>
          <p:cNvPr id="34" name="矩形 33"/>
          <p:cNvSpPr/>
          <p:nvPr/>
        </p:nvSpPr>
        <p:spPr>
          <a:xfrm>
            <a:off x="1273253" y="1765945"/>
            <a:ext cx="2761613" cy="368300"/>
          </a:xfrm>
          <a:prstGeom prst="rect">
            <a:avLst/>
          </a:prstGeom>
        </p:spPr>
        <p:txBody>
          <a:bodyPr wrap="square">
            <a:spAutoFit/>
          </a:bodyPr>
          <a:lstStyle/>
          <a:p>
            <a:r>
              <a:rPr lang="en-US" altLang="zh-CN" sz="1800" dirty="0">
                <a:latin typeface="+mj-ea"/>
              </a:rPr>
              <a:t>4.2 </a:t>
            </a:r>
            <a:r>
              <a:rPr lang="zh-CN" altLang="en-US" sz="1800" dirty="0">
                <a:latin typeface="+mj-ea"/>
              </a:rPr>
              <a:t>软件同步机制</a:t>
            </a:r>
          </a:p>
        </p:txBody>
      </p:sp>
      <p:sp>
        <p:nvSpPr>
          <p:cNvPr id="35" name="矩形 34"/>
          <p:cNvSpPr/>
          <p:nvPr/>
        </p:nvSpPr>
        <p:spPr>
          <a:xfrm>
            <a:off x="1273253" y="2230289"/>
            <a:ext cx="2616725" cy="368300"/>
          </a:xfrm>
          <a:prstGeom prst="rect">
            <a:avLst/>
          </a:prstGeom>
        </p:spPr>
        <p:txBody>
          <a:bodyPr wrap="square">
            <a:spAutoFit/>
          </a:bodyPr>
          <a:lstStyle/>
          <a:p>
            <a:r>
              <a:rPr lang="en-US" altLang="zh-CN" sz="1800" dirty="0">
                <a:latin typeface="+mj-ea"/>
              </a:rPr>
              <a:t>4.3 </a:t>
            </a:r>
            <a:r>
              <a:rPr lang="zh-CN" altLang="en-US" sz="1800" dirty="0">
                <a:latin typeface="+mj-ea"/>
              </a:rPr>
              <a:t>硬件同步机制</a:t>
            </a:r>
          </a:p>
        </p:txBody>
      </p:sp>
      <p:sp>
        <p:nvSpPr>
          <p:cNvPr id="36" name="矩形 35"/>
          <p:cNvSpPr/>
          <p:nvPr/>
        </p:nvSpPr>
        <p:spPr>
          <a:xfrm>
            <a:off x="1273253" y="2694633"/>
            <a:ext cx="2616725" cy="368300"/>
          </a:xfrm>
          <a:prstGeom prst="rect">
            <a:avLst/>
          </a:prstGeom>
        </p:spPr>
        <p:txBody>
          <a:bodyPr wrap="square">
            <a:spAutoFit/>
          </a:bodyPr>
          <a:lstStyle/>
          <a:p>
            <a:r>
              <a:rPr lang="en-US" altLang="zh-CN" sz="1800" dirty="0">
                <a:latin typeface="+mj-ea"/>
              </a:rPr>
              <a:t>4.4 </a:t>
            </a:r>
            <a:r>
              <a:rPr lang="zh-CN" altLang="en-US" sz="1800" dirty="0">
                <a:latin typeface="+mj-ea"/>
              </a:rPr>
              <a:t>信号量机制</a:t>
            </a:r>
          </a:p>
        </p:txBody>
      </p:sp>
      <p:sp>
        <p:nvSpPr>
          <p:cNvPr id="37" name="矩形 36"/>
          <p:cNvSpPr/>
          <p:nvPr/>
        </p:nvSpPr>
        <p:spPr>
          <a:xfrm>
            <a:off x="1273253" y="3158977"/>
            <a:ext cx="2525359" cy="368300"/>
          </a:xfrm>
          <a:prstGeom prst="rect">
            <a:avLst/>
          </a:prstGeom>
        </p:spPr>
        <p:txBody>
          <a:bodyPr wrap="square">
            <a:spAutoFit/>
          </a:bodyPr>
          <a:lstStyle/>
          <a:p>
            <a:r>
              <a:rPr lang="en-US" altLang="zh-CN" sz="1800" dirty="0">
                <a:latin typeface="+mj-ea"/>
              </a:rPr>
              <a:t>4.5 </a:t>
            </a:r>
            <a:r>
              <a:rPr lang="zh-CN" altLang="en-US" sz="1800" dirty="0">
                <a:latin typeface="+mj-ea"/>
              </a:rPr>
              <a:t>管程机制</a:t>
            </a:r>
          </a:p>
        </p:txBody>
      </p:sp>
      <p:sp>
        <p:nvSpPr>
          <p:cNvPr id="38" name="矩形 37"/>
          <p:cNvSpPr/>
          <p:nvPr/>
        </p:nvSpPr>
        <p:spPr>
          <a:xfrm>
            <a:off x="1273252" y="3623321"/>
            <a:ext cx="2761613" cy="368300"/>
          </a:xfrm>
          <a:prstGeom prst="rect">
            <a:avLst/>
          </a:prstGeom>
        </p:spPr>
        <p:txBody>
          <a:bodyPr wrap="square">
            <a:spAutoFit/>
          </a:bodyPr>
          <a:lstStyle/>
          <a:p>
            <a:r>
              <a:rPr lang="en-US" altLang="zh-CN" sz="1800" dirty="0">
                <a:latin typeface="+mj-ea"/>
              </a:rPr>
              <a:t>4.6 </a:t>
            </a:r>
            <a:r>
              <a:rPr lang="zh-CN" altLang="en-US" sz="1800" dirty="0">
                <a:latin typeface="+mj-ea"/>
              </a:rPr>
              <a:t>经典进程的同步问题</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4056547"/>
            <a:ext cx="395288" cy="395288"/>
          </a:xfrm>
          <a:prstGeom prst="rect">
            <a:avLst/>
          </a:prstGeom>
          <a:ln>
            <a:noFill/>
          </a:ln>
          <a:effectLst>
            <a:softEdge rad="0"/>
          </a:effectLst>
        </p:spPr>
      </p:pic>
      <p:sp>
        <p:nvSpPr>
          <p:cNvPr id="24" name="矩形 23"/>
          <p:cNvSpPr/>
          <p:nvPr/>
        </p:nvSpPr>
        <p:spPr>
          <a:xfrm>
            <a:off x="1273252" y="4078150"/>
            <a:ext cx="2761613" cy="368300"/>
          </a:xfrm>
          <a:prstGeom prst="rect">
            <a:avLst/>
          </a:prstGeom>
        </p:spPr>
        <p:txBody>
          <a:bodyPr wrap="square">
            <a:spAutoFit/>
          </a:bodyPr>
          <a:lstStyle/>
          <a:p>
            <a:r>
              <a:rPr lang="en-US" altLang="zh-CN" sz="1800" b="1" dirty="0">
                <a:solidFill>
                  <a:srgbClr val="0000FF"/>
                </a:solidFill>
                <a:latin typeface="+mj-ea"/>
              </a:rPr>
              <a:t>4.7 Linux</a:t>
            </a:r>
            <a:r>
              <a:rPr lang="zh-CN" altLang="en-US" sz="1800" b="1" dirty="0">
                <a:solidFill>
                  <a:srgbClr val="0000FF"/>
                </a:solidFill>
                <a:latin typeface="+mj-ea"/>
              </a:rPr>
              <a:t>进程同步机制</a:t>
            </a: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第4章 知识导图"/>
          <p:cNvPicPr>
            <a:picLocks noChangeAspect="1"/>
          </p:cNvPicPr>
          <p:nvPr/>
        </p:nvPicPr>
        <p:blipFill>
          <a:blip r:embed="rId3"/>
          <a:stretch>
            <a:fillRect/>
          </a:stretch>
        </p:blipFill>
        <p:spPr>
          <a:xfrm>
            <a:off x="3018473" y="1077754"/>
            <a:ext cx="5982176" cy="3862388"/>
          </a:xfrm>
          <a:prstGeom prst="rect">
            <a:avLst/>
          </a:prstGeom>
        </p:spPr>
      </p:pic>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11" name="任意多边形: 形状 10"/>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sp>
        <p:nvSpPr>
          <p:cNvPr id="20" name="矩形 19"/>
          <p:cNvSpPr/>
          <p:nvPr/>
        </p:nvSpPr>
        <p:spPr>
          <a:xfrm>
            <a:off x="578644" y="193373"/>
            <a:ext cx="3281045" cy="414020"/>
          </a:xfrm>
          <a:prstGeom prst="rect">
            <a:avLst/>
          </a:prstGeom>
        </p:spPr>
        <p:txBody>
          <a:bodyPr wrap="none">
            <a:spAutoFit/>
          </a:bodyPr>
          <a:lstStyle/>
          <a:p>
            <a:r>
              <a:rPr lang="zh-CN" altLang="en-US" sz="2100" b="1" dirty="0">
                <a:solidFill>
                  <a:schemeClr val="bg1"/>
                </a:solidFill>
              </a:rPr>
              <a:t>学而时习之（第</a:t>
            </a:r>
            <a:r>
              <a:rPr lang="en-US" altLang="zh-CN" sz="2100" b="1" dirty="0">
                <a:solidFill>
                  <a:schemeClr val="bg1"/>
                </a:solidFill>
              </a:rPr>
              <a:t>4</a:t>
            </a:r>
            <a:r>
              <a:rPr lang="zh-CN" altLang="en-US" sz="2100" b="1" dirty="0">
                <a:solidFill>
                  <a:schemeClr val="bg1"/>
                </a:solidFill>
              </a:rPr>
              <a:t>章总结）</a:t>
            </a:r>
          </a:p>
        </p:txBody>
      </p:sp>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graphicFrame>
        <p:nvGraphicFramePr>
          <p:cNvPr id="8" name="表格 7"/>
          <p:cNvGraphicFramePr/>
          <p:nvPr>
            <p:custDataLst>
              <p:tags r:id="rId1"/>
            </p:custDataLst>
          </p:nvPr>
        </p:nvGraphicFramePr>
        <p:xfrm>
          <a:off x="241479" y="1225653"/>
          <a:ext cx="2694305" cy="3565525"/>
        </p:xfrm>
        <a:graphic>
          <a:graphicData uri="http://schemas.openxmlformats.org/drawingml/2006/table">
            <a:tbl>
              <a:tblPr firstRow="1" bandRow="1">
                <a:tableStyleId>{72833802-FEF1-4C79-8D5D-14CF1EAF98D9}</a:tableStyleId>
              </a:tblPr>
              <a:tblGrid>
                <a:gridCol w="798195">
                  <a:extLst>
                    <a:ext uri="{9D8B030D-6E8A-4147-A177-3AD203B41FA5}">
                      <a16:colId xmlns:a16="http://schemas.microsoft.com/office/drawing/2014/main" val="20000"/>
                    </a:ext>
                  </a:extLst>
                </a:gridCol>
                <a:gridCol w="1896110">
                  <a:extLst>
                    <a:ext uri="{9D8B030D-6E8A-4147-A177-3AD203B41FA5}">
                      <a16:colId xmlns:a16="http://schemas.microsoft.com/office/drawing/2014/main" val="20001"/>
                    </a:ext>
                  </a:extLst>
                </a:gridCol>
              </a:tblGrid>
              <a:tr h="359410">
                <a:tc>
                  <a:txBody>
                    <a:bodyPr/>
                    <a:lstStyle/>
                    <a:p>
                      <a:pPr indent="0" algn="ctr">
                        <a:lnSpc>
                          <a:spcPct val="100000"/>
                        </a:lnSpc>
                        <a:buNone/>
                      </a:pPr>
                      <a:r>
                        <a:rPr lang="en-US" sz="1500" b="0" kern="1200" dirty="0">
                          <a:solidFill>
                            <a:schemeClr val="tx1"/>
                          </a:solidFill>
                          <a:latin typeface="+mn-ea"/>
                          <a:ea typeface="+mn-ea"/>
                          <a:cs typeface="+mn-cs"/>
                        </a:rPr>
                        <a:t>第1章</a:t>
                      </a:r>
                      <a:endParaRPr lang="en-US" altLang="en-US" sz="1500" b="0" kern="1200" dirty="0">
                        <a:solidFill>
                          <a:schemeClr val="tx1"/>
                        </a:solidFill>
                        <a:latin typeface="+mn-ea"/>
                        <a:ea typeface="+mn-ea"/>
                        <a:cs typeface="+mn-cs"/>
                      </a:endParaRPr>
                    </a:p>
                  </a:txBody>
                  <a:tcPr marL="38576" marR="38576" marT="0" marB="0" anchor="ctr">
                    <a:solidFill>
                      <a:schemeClr val="bg1"/>
                    </a:solidFill>
                  </a:tcPr>
                </a:tc>
                <a:tc>
                  <a:txBody>
                    <a:bodyPr/>
                    <a:lstStyle/>
                    <a:p>
                      <a:pPr indent="0" algn="l">
                        <a:lnSpc>
                          <a:spcPct val="100000"/>
                        </a:lnSpc>
                        <a:buNone/>
                      </a:pPr>
                      <a:r>
                        <a:rPr lang="en-US" sz="1500" b="0" kern="1200" dirty="0" err="1">
                          <a:solidFill>
                            <a:schemeClr val="tx1"/>
                          </a:solidFill>
                          <a:latin typeface="+mn-ea"/>
                          <a:ea typeface="+mn-ea"/>
                          <a:cs typeface="+mn-cs"/>
                        </a:rPr>
                        <a:t>操作系统引论</a:t>
                      </a:r>
                      <a:endParaRPr lang="en-US" altLang="en-US" sz="1500" b="0" kern="1200" dirty="0">
                        <a:solidFill>
                          <a:schemeClr val="tx1"/>
                        </a:solidFill>
                        <a:latin typeface="+mn-ea"/>
                        <a:ea typeface="+mn-ea"/>
                        <a:cs typeface="+mn-cs"/>
                      </a:endParaRPr>
                    </a:p>
                  </a:txBody>
                  <a:tcPr marL="38576" marR="38576" marT="0" marB="0" anchor="ctr">
                    <a:solidFill>
                      <a:schemeClr val="bg1"/>
                    </a:solidFill>
                  </a:tcPr>
                </a:tc>
                <a:extLst>
                  <a:ext uri="{0D108BD9-81ED-4DB2-BD59-A6C34878D82A}">
                    <a16:rowId xmlns:a16="http://schemas.microsoft.com/office/drawing/2014/main" val="10000"/>
                  </a:ext>
                </a:extLst>
              </a:tr>
              <a:tr h="285115">
                <a:tc>
                  <a:txBody>
                    <a:bodyPr/>
                    <a:lstStyle/>
                    <a:p>
                      <a:pPr indent="0" algn="ctr">
                        <a:lnSpc>
                          <a:spcPct val="100000"/>
                        </a:lnSpc>
                        <a:buNone/>
                      </a:pPr>
                      <a:r>
                        <a:rPr lang="en-US" sz="1500" b="0" kern="1200" dirty="0">
                          <a:solidFill>
                            <a:schemeClr val="tx1"/>
                          </a:solidFill>
                          <a:latin typeface="+mn-ea"/>
                          <a:ea typeface="+mn-ea"/>
                          <a:cs typeface="+mn-cs"/>
                        </a:rPr>
                        <a:t>第2章</a:t>
                      </a:r>
                      <a:endParaRPr lang="en-US" altLang="en-US" sz="1500" b="0" kern="1200" dirty="0">
                        <a:solidFill>
                          <a:schemeClr val="tx1"/>
                        </a:solidFill>
                        <a:latin typeface="+mn-ea"/>
                        <a:ea typeface="+mn-ea"/>
                        <a:cs typeface="+mn-cs"/>
                      </a:endParaRPr>
                    </a:p>
                  </a:txBody>
                  <a:tcPr marL="38576" marR="38576" marT="0" marB="0" anchor="ctr">
                    <a:noFill/>
                  </a:tcPr>
                </a:tc>
                <a:tc>
                  <a:txBody>
                    <a:bodyPr/>
                    <a:lstStyle/>
                    <a:p>
                      <a:pPr indent="0" algn="l">
                        <a:lnSpc>
                          <a:spcPct val="100000"/>
                        </a:lnSpc>
                        <a:buNone/>
                      </a:pPr>
                      <a:r>
                        <a:rPr lang="en-US" sz="1500" b="0" kern="1200" dirty="0" err="1">
                          <a:solidFill>
                            <a:schemeClr val="tx1"/>
                          </a:solidFill>
                          <a:latin typeface="+mn-ea"/>
                          <a:ea typeface="+mn-ea"/>
                          <a:cs typeface="+mn-cs"/>
                        </a:rPr>
                        <a:t>进程的描述与控制</a:t>
                      </a:r>
                      <a:endParaRPr lang="en-US" altLang="en-US" sz="1500" b="0" kern="1200" dirty="0">
                        <a:solidFill>
                          <a:schemeClr val="tx1"/>
                        </a:solidFill>
                        <a:latin typeface="+mn-ea"/>
                        <a:ea typeface="+mn-ea"/>
                        <a:cs typeface="+mn-cs"/>
                      </a:endParaRPr>
                    </a:p>
                  </a:txBody>
                  <a:tcPr marL="38576" marR="38576" marT="0" marB="0" anchor="ctr">
                    <a:noFill/>
                  </a:tcPr>
                </a:tc>
                <a:extLst>
                  <a:ext uri="{0D108BD9-81ED-4DB2-BD59-A6C34878D82A}">
                    <a16:rowId xmlns:a16="http://schemas.microsoft.com/office/drawing/2014/main" val="10001"/>
                  </a:ext>
                </a:extLst>
              </a:tr>
              <a:tr h="284480">
                <a:tc>
                  <a:txBody>
                    <a:bodyPr/>
                    <a:lstStyle/>
                    <a:p>
                      <a:pPr indent="0" algn="ctr">
                        <a:lnSpc>
                          <a:spcPct val="100000"/>
                        </a:lnSpc>
                        <a:buNone/>
                      </a:pPr>
                      <a:r>
                        <a:rPr lang="en-US" sz="1500">
                          <a:latin typeface="+mn-ea"/>
                          <a:ea typeface="+mn-ea"/>
                        </a:rPr>
                        <a:t>第3章</a:t>
                      </a:r>
                      <a:endParaRPr lang="en-US" altLang="en-US" sz="15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500" dirty="0" err="1">
                          <a:latin typeface="+mn-ea"/>
                          <a:ea typeface="+mn-ea"/>
                        </a:rPr>
                        <a:t>处理机调度与死锁</a:t>
                      </a:r>
                      <a:endParaRPr lang="en-US" altLang="en-US" sz="1500" b="0" dirty="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2"/>
                  </a:ext>
                </a:extLst>
              </a:tr>
              <a:tr h="284480">
                <a:tc>
                  <a:txBody>
                    <a:bodyPr/>
                    <a:lstStyle/>
                    <a:p>
                      <a:pPr indent="0" algn="ctr">
                        <a:lnSpc>
                          <a:spcPct val="100000"/>
                        </a:lnSpc>
                        <a:buNone/>
                      </a:pPr>
                      <a:r>
                        <a:rPr lang="en-US" sz="1500" b="1" dirty="0">
                          <a:solidFill>
                            <a:schemeClr val="bg1"/>
                          </a:solidFill>
                          <a:latin typeface="+mn-ea"/>
                          <a:ea typeface="+mn-ea"/>
                        </a:rPr>
                        <a:t>第4章</a:t>
                      </a:r>
                      <a:endParaRPr lang="en-US" altLang="en-US" sz="1500" b="1" dirty="0">
                        <a:solidFill>
                          <a:schemeClr val="bg1"/>
                        </a:solidFill>
                        <a:latin typeface="+mn-ea"/>
                        <a:ea typeface="+mn-ea"/>
                        <a:cs typeface="华文楷体" pitchFamily="2" charset="-122"/>
                      </a:endParaRPr>
                    </a:p>
                  </a:txBody>
                  <a:tcPr marL="38576" marR="38576" marT="0" marB="0" anchor="ctr">
                    <a:solidFill>
                      <a:srgbClr val="FFC000"/>
                    </a:solidFill>
                  </a:tcPr>
                </a:tc>
                <a:tc>
                  <a:txBody>
                    <a:bodyPr/>
                    <a:lstStyle/>
                    <a:p>
                      <a:pPr indent="0" algn="l">
                        <a:lnSpc>
                          <a:spcPct val="100000"/>
                        </a:lnSpc>
                        <a:buNone/>
                      </a:pPr>
                      <a:r>
                        <a:rPr lang="en-US" sz="1500" b="1" dirty="0" err="1">
                          <a:solidFill>
                            <a:schemeClr val="bg1"/>
                          </a:solidFill>
                          <a:latin typeface="+mn-ea"/>
                          <a:ea typeface="+mn-ea"/>
                        </a:rPr>
                        <a:t>进程同步</a:t>
                      </a:r>
                      <a:endParaRPr lang="en-US" altLang="en-US" sz="1500" b="1" dirty="0">
                        <a:solidFill>
                          <a:schemeClr val="bg1"/>
                        </a:solidFill>
                        <a:latin typeface="+mn-ea"/>
                        <a:ea typeface="+mn-ea"/>
                        <a:cs typeface="华文楷体" pitchFamily="2" charset="-122"/>
                      </a:endParaRPr>
                    </a:p>
                  </a:txBody>
                  <a:tcPr marL="38576" marR="38576" marT="0" marB="0" anchor="ctr">
                    <a:solidFill>
                      <a:srgbClr val="FFC000"/>
                    </a:solidFill>
                  </a:tcPr>
                </a:tc>
                <a:extLst>
                  <a:ext uri="{0D108BD9-81ED-4DB2-BD59-A6C34878D82A}">
                    <a16:rowId xmlns:a16="http://schemas.microsoft.com/office/drawing/2014/main" val="10003"/>
                  </a:ext>
                </a:extLst>
              </a:tr>
              <a:tr h="284480">
                <a:tc>
                  <a:txBody>
                    <a:bodyPr/>
                    <a:lstStyle/>
                    <a:p>
                      <a:pPr indent="0" algn="ctr">
                        <a:lnSpc>
                          <a:spcPct val="100000"/>
                        </a:lnSpc>
                        <a:buNone/>
                      </a:pPr>
                      <a:r>
                        <a:rPr lang="en-US" sz="1500">
                          <a:latin typeface="+mn-ea"/>
                          <a:ea typeface="+mn-ea"/>
                        </a:rPr>
                        <a:t>第5章</a:t>
                      </a:r>
                      <a:endParaRPr lang="en-US" altLang="en-US" sz="15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500">
                          <a:latin typeface="+mn-ea"/>
                          <a:ea typeface="+mn-ea"/>
                        </a:rPr>
                        <a:t>存储器管理</a:t>
                      </a:r>
                      <a:endParaRPr lang="en-US" altLang="en-US" sz="15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4"/>
                  </a:ext>
                </a:extLst>
              </a:tr>
              <a:tr h="285115">
                <a:tc>
                  <a:txBody>
                    <a:bodyPr/>
                    <a:lstStyle/>
                    <a:p>
                      <a:pPr indent="0" algn="ctr">
                        <a:lnSpc>
                          <a:spcPct val="100000"/>
                        </a:lnSpc>
                        <a:buNone/>
                      </a:pPr>
                      <a:r>
                        <a:rPr lang="en-US" sz="1500">
                          <a:latin typeface="+mn-ea"/>
                          <a:ea typeface="+mn-ea"/>
                        </a:rPr>
                        <a:t>第6章</a:t>
                      </a:r>
                      <a:endParaRPr lang="en-US" altLang="en-US" sz="15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500" dirty="0" err="1">
                          <a:latin typeface="+mn-ea"/>
                          <a:ea typeface="+mn-ea"/>
                        </a:rPr>
                        <a:t>虚拟存储器</a:t>
                      </a:r>
                      <a:endParaRPr lang="en-US" altLang="en-US" sz="1500" b="0" dirty="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5"/>
                  </a:ext>
                </a:extLst>
              </a:tr>
              <a:tr h="284480">
                <a:tc>
                  <a:txBody>
                    <a:bodyPr/>
                    <a:lstStyle/>
                    <a:p>
                      <a:pPr indent="0" algn="ctr">
                        <a:lnSpc>
                          <a:spcPct val="100000"/>
                        </a:lnSpc>
                        <a:buNone/>
                      </a:pPr>
                      <a:r>
                        <a:rPr lang="en-US" sz="1500">
                          <a:latin typeface="+mn-ea"/>
                          <a:ea typeface="+mn-ea"/>
                        </a:rPr>
                        <a:t>第7章</a:t>
                      </a:r>
                      <a:endParaRPr lang="en-US" altLang="en-US" sz="15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500">
                          <a:latin typeface="+mn-ea"/>
                          <a:ea typeface="+mn-ea"/>
                        </a:rPr>
                        <a:t>输入/输出系统</a:t>
                      </a:r>
                      <a:endParaRPr lang="en-US" altLang="en-US" sz="15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6"/>
                  </a:ext>
                </a:extLst>
              </a:tr>
              <a:tr h="284480">
                <a:tc>
                  <a:txBody>
                    <a:bodyPr/>
                    <a:lstStyle/>
                    <a:p>
                      <a:pPr indent="0" algn="ctr">
                        <a:lnSpc>
                          <a:spcPct val="100000"/>
                        </a:lnSpc>
                        <a:buNone/>
                      </a:pPr>
                      <a:r>
                        <a:rPr lang="en-US" sz="1500">
                          <a:latin typeface="+mn-ea"/>
                          <a:ea typeface="+mn-ea"/>
                        </a:rPr>
                        <a:t>第8章</a:t>
                      </a:r>
                      <a:endParaRPr lang="en-US" altLang="en-US" sz="15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500">
                          <a:latin typeface="+mn-ea"/>
                          <a:ea typeface="+mn-ea"/>
                        </a:rPr>
                        <a:t>文件管理</a:t>
                      </a:r>
                      <a:endParaRPr lang="en-US" altLang="en-US" sz="15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7"/>
                  </a:ext>
                </a:extLst>
              </a:tr>
              <a:tr h="284480">
                <a:tc>
                  <a:txBody>
                    <a:bodyPr/>
                    <a:lstStyle/>
                    <a:p>
                      <a:pPr indent="0" algn="ctr">
                        <a:lnSpc>
                          <a:spcPct val="100000"/>
                        </a:lnSpc>
                        <a:buNone/>
                      </a:pPr>
                      <a:r>
                        <a:rPr lang="en-US" sz="1500">
                          <a:latin typeface="+mn-ea"/>
                          <a:ea typeface="+mn-ea"/>
                        </a:rPr>
                        <a:t>第9章</a:t>
                      </a:r>
                      <a:endParaRPr lang="en-US" altLang="en-US" sz="15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500">
                          <a:latin typeface="+mn-ea"/>
                          <a:ea typeface="+mn-ea"/>
                        </a:rPr>
                        <a:t>磁盘存储器管理</a:t>
                      </a:r>
                      <a:endParaRPr lang="en-US" altLang="en-US" sz="15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8"/>
                  </a:ext>
                </a:extLst>
              </a:tr>
              <a:tr h="284480">
                <a:tc>
                  <a:txBody>
                    <a:bodyPr/>
                    <a:lstStyle/>
                    <a:p>
                      <a:pPr indent="0" algn="ctr">
                        <a:lnSpc>
                          <a:spcPct val="100000"/>
                        </a:lnSpc>
                        <a:buNone/>
                      </a:pPr>
                      <a:r>
                        <a:rPr lang="en-US" sz="1500">
                          <a:latin typeface="+mn-ea"/>
                          <a:ea typeface="+mn-ea"/>
                        </a:rPr>
                        <a:t>第10章</a:t>
                      </a:r>
                      <a:endParaRPr lang="en-US" altLang="en-US" sz="15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500" dirty="0" err="1">
                          <a:latin typeface="+mn-ea"/>
                          <a:ea typeface="+mn-ea"/>
                        </a:rPr>
                        <a:t>多处理机操作系统</a:t>
                      </a:r>
                      <a:endParaRPr lang="en-US" altLang="en-US" sz="1500" b="0" dirty="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9"/>
                  </a:ext>
                </a:extLst>
              </a:tr>
              <a:tr h="284480">
                <a:tc>
                  <a:txBody>
                    <a:bodyPr/>
                    <a:lstStyle/>
                    <a:p>
                      <a:pPr indent="0" algn="ctr">
                        <a:lnSpc>
                          <a:spcPct val="100000"/>
                        </a:lnSpc>
                        <a:buNone/>
                      </a:pPr>
                      <a:r>
                        <a:rPr lang="en-US" sz="1500">
                          <a:latin typeface="+mn-ea"/>
                          <a:ea typeface="+mn-ea"/>
                        </a:rPr>
                        <a:t>第11章</a:t>
                      </a:r>
                      <a:endParaRPr lang="en-US" altLang="en-US" sz="15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500">
                          <a:latin typeface="+mn-ea"/>
                          <a:ea typeface="+mn-ea"/>
                        </a:rPr>
                        <a:t>虚拟化和云计算</a:t>
                      </a:r>
                      <a:endParaRPr lang="en-US" altLang="en-US" sz="15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10"/>
                  </a:ext>
                </a:extLst>
              </a:tr>
              <a:tr h="360045">
                <a:tc>
                  <a:txBody>
                    <a:bodyPr/>
                    <a:lstStyle/>
                    <a:p>
                      <a:pPr indent="0" algn="ctr">
                        <a:lnSpc>
                          <a:spcPct val="100000"/>
                        </a:lnSpc>
                        <a:buNone/>
                      </a:pPr>
                      <a:r>
                        <a:rPr lang="en-US" sz="1500">
                          <a:latin typeface="+mn-ea"/>
                          <a:ea typeface="+mn-ea"/>
                        </a:rPr>
                        <a:t>第12章</a:t>
                      </a:r>
                      <a:endParaRPr lang="en-US" altLang="en-US" sz="15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500" dirty="0" err="1">
                          <a:latin typeface="+mn-ea"/>
                          <a:ea typeface="+mn-ea"/>
                        </a:rPr>
                        <a:t>保护和安全</a:t>
                      </a:r>
                      <a:endParaRPr lang="en-US" altLang="en-US" sz="1500" b="0" dirty="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11"/>
                  </a:ext>
                </a:extLst>
              </a:tr>
            </a:tbl>
          </a:graphicData>
        </a:graphic>
      </p:graphicFrame>
      <p:sp>
        <p:nvSpPr>
          <p:cNvPr id="12" name="前凸带形 11"/>
          <p:cNvSpPr/>
          <p:nvPr/>
        </p:nvSpPr>
        <p:spPr>
          <a:xfrm>
            <a:off x="3428683" y="596741"/>
            <a:ext cx="1602581" cy="343853"/>
          </a:xfrm>
          <a:prstGeom prst="ribbon">
            <a:avLst>
              <a:gd name="adj1" fmla="val 16667"/>
              <a:gd name="adj2" fmla="val 67555"/>
            </a:avLst>
          </a:prstGeom>
          <a:solidFill>
            <a:srgbClr val="00005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b="1" dirty="0">
                <a:solidFill>
                  <a:schemeClr val="bg1"/>
                </a:solidFill>
                <a:latin typeface="黑体" panose="02010609060101010101" charset="-122"/>
                <a:ea typeface="黑体" panose="02010609060101010101" charset="-122"/>
              </a:rPr>
              <a:t>本章学习结束</a:t>
            </a: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62C0220-FD6A-2982-A87A-5598B76DF265}"/>
              </a:ext>
            </a:extLst>
          </p:cNvPr>
          <p:cNvSpPr txBox="1"/>
          <p:nvPr/>
        </p:nvSpPr>
        <p:spPr>
          <a:xfrm>
            <a:off x="1981200" y="1504950"/>
            <a:ext cx="4363695" cy="1507592"/>
          </a:xfrm>
          <a:prstGeom prst="rect">
            <a:avLst/>
          </a:prstGeom>
          <a:noFill/>
          <a:ln w="12700">
            <a:solidFill>
              <a:schemeClr val="tx1"/>
            </a:solidFill>
          </a:ln>
        </p:spPr>
        <p:txBody>
          <a:bodyPr wrap="none" rtlCol="0">
            <a:spAutoFit/>
          </a:bodyPr>
          <a:lstStyle/>
          <a:p>
            <a:pPr algn="l">
              <a:lnSpc>
                <a:spcPct val="160000"/>
              </a:lnSpc>
            </a:pPr>
            <a:r>
              <a:rPr lang="zh-CN" altLang="en-US" sz="2000" dirty="0"/>
              <a:t>下次课，课堂小测，每人带一张</a:t>
            </a:r>
            <a:r>
              <a:rPr lang="en-US" altLang="zh-CN" sz="2000" dirty="0"/>
              <a:t>A4</a:t>
            </a:r>
            <a:r>
              <a:rPr lang="zh-CN" altLang="en-US" sz="2000" dirty="0"/>
              <a:t>纸</a:t>
            </a:r>
            <a:endParaRPr lang="en-US" altLang="zh-CN" sz="2000" dirty="0"/>
          </a:p>
          <a:p>
            <a:pPr algn="l">
              <a:lnSpc>
                <a:spcPct val="160000"/>
              </a:lnSpc>
            </a:pPr>
            <a:r>
              <a:rPr lang="en-US" altLang="zh-CN" sz="2000" dirty="0"/>
              <a:t>1. </a:t>
            </a:r>
            <a:r>
              <a:rPr lang="zh-CN" altLang="en-US" sz="2000" dirty="0"/>
              <a:t>信号量</a:t>
            </a:r>
            <a:r>
              <a:rPr lang="en-US" altLang="zh-CN" sz="2000" dirty="0"/>
              <a:t>PV</a:t>
            </a:r>
            <a:r>
              <a:rPr lang="zh-CN" altLang="en-US" sz="2000" dirty="0"/>
              <a:t>操作解决实际问题</a:t>
            </a:r>
            <a:endParaRPr lang="en-US" altLang="zh-CN" sz="2000" dirty="0"/>
          </a:p>
          <a:p>
            <a:pPr algn="l">
              <a:lnSpc>
                <a:spcPct val="160000"/>
              </a:lnSpc>
            </a:pPr>
            <a:r>
              <a:rPr lang="en-US" altLang="zh-CN" sz="2000" dirty="0"/>
              <a:t>2. </a:t>
            </a:r>
            <a:r>
              <a:rPr lang="zh-CN" altLang="en-US" sz="2000" dirty="0"/>
              <a:t>分页存储管理</a:t>
            </a:r>
          </a:p>
        </p:txBody>
      </p:sp>
    </p:spTree>
    <p:extLst>
      <p:ext uri="{BB962C8B-B14F-4D97-AF65-F5344CB8AC3E}">
        <p14:creationId xmlns:p14="http://schemas.microsoft.com/office/powerpoint/2010/main" val="117254387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D7FE95A-2659-8A95-C752-5419DFB2DDF6}"/>
              </a:ext>
            </a:extLst>
          </p:cNvPr>
          <p:cNvPicPr>
            <a:picLocks noChangeAspect="1"/>
          </p:cNvPicPr>
          <p:nvPr/>
        </p:nvPicPr>
        <p:blipFill>
          <a:blip r:embed="rId2"/>
          <a:stretch>
            <a:fillRect/>
          </a:stretch>
        </p:blipFill>
        <p:spPr>
          <a:xfrm>
            <a:off x="838200" y="209550"/>
            <a:ext cx="7010400" cy="1230578"/>
          </a:xfrm>
          <a:prstGeom prst="rect">
            <a:avLst/>
          </a:prstGeom>
        </p:spPr>
      </p:pic>
      <p:sp>
        <p:nvSpPr>
          <p:cNvPr id="8" name="文本框 7">
            <a:extLst>
              <a:ext uri="{FF2B5EF4-FFF2-40B4-BE49-F238E27FC236}">
                <a16:creationId xmlns:a16="http://schemas.microsoft.com/office/drawing/2014/main" id="{64C9A722-95B8-496B-5873-7C3F005ACEF0}"/>
              </a:ext>
            </a:extLst>
          </p:cNvPr>
          <p:cNvSpPr txBox="1"/>
          <p:nvPr/>
        </p:nvSpPr>
        <p:spPr>
          <a:xfrm>
            <a:off x="152400" y="1581150"/>
            <a:ext cx="8839200" cy="2750240"/>
          </a:xfrm>
          <a:prstGeom prst="rect">
            <a:avLst/>
          </a:prstGeom>
          <a:noFill/>
          <a:ln w="12700">
            <a:solidFill>
              <a:schemeClr val="tx1"/>
            </a:solidFill>
          </a:ln>
        </p:spPr>
        <p:txBody>
          <a:bodyPr wrap="square">
            <a:spAutoFit/>
          </a:bodyPr>
          <a:lstStyle/>
          <a:p>
            <a:pPr>
              <a:lnSpc>
                <a:spcPts val="3000"/>
              </a:lnSpc>
            </a:pPr>
            <a:r>
              <a:rPr lang="zh-CN" altLang="en-US" sz="2000" dirty="0"/>
              <a:t>设有一台计算机，有两条</a:t>
            </a:r>
            <a:r>
              <a:rPr lang="en-US" altLang="zh-CN" sz="2000" dirty="0"/>
              <a:t>I/O</a:t>
            </a:r>
            <a:r>
              <a:rPr lang="zh-CN" altLang="en-US" sz="2000" dirty="0"/>
              <a:t>通道，分别接一台卡片输入机和一台打印机。</a:t>
            </a:r>
            <a:endParaRPr lang="en-US" altLang="zh-CN" sz="2000" dirty="0"/>
          </a:p>
          <a:p>
            <a:pPr>
              <a:lnSpc>
                <a:spcPts val="3000"/>
              </a:lnSpc>
            </a:pPr>
            <a:r>
              <a:rPr lang="zh-CN" altLang="en-US" sz="2000" dirty="0"/>
              <a:t>卡片机 把一叠卡片逐一输入到缓冲区</a:t>
            </a:r>
            <a:r>
              <a:rPr lang="en-US" altLang="zh-CN" sz="2000" dirty="0"/>
              <a:t>B1</a:t>
            </a:r>
            <a:r>
              <a:rPr lang="zh-CN" altLang="en-US" sz="2000" dirty="0"/>
              <a:t>中，加工处理后再搬到缓冲区</a:t>
            </a:r>
            <a:r>
              <a:rPr lang="en-US" altLang="zh-CN" sz="2000" dirty="0"/>
              <a:t>B2</a:t>
            </a:r>
            <a:r>
              <a:rPr lang="zh-CN" altLang="en-US" sz="2000" dirty="0"/>
              <a:t>中，并在打印机上打印 结果。</a:t>
            </a:r>
            <a:endParaRPr lang="en-US" altLang="zh-CN" sz="2000" dirty="0"/>
          </a:p>
          <a:p>
            <a:pPr>
              <a:lnSpc>
                <a:spcPts val="3000"/>
              </a:lnSpc>
            </a:pPr>
            <a:r>
              <a:rPr lang="zh-CN" altLang="en-US" sz="2000" dirty="0"/>
              <a:t>问： </a:t>
            </a:r>
            <a:endParaRPr lang="en-US" altLang="zh-CN" sz="2000" dirty="0"/>
          </a:p>
          <a:p>
            <a:pPr>
              <a:lnSpc>
                <a:spcPts val="3000"/>
              </a:lnSpc>
            </a:pPr>
            <a:r>
              <a:rPr lang="zh-CN" altLang="en-US" sz="2000" dirty="0"/>
              <a:t>① 系统要设几个进程来完成这个任务？各自的工作是什么？</a:t>
            </a:r>
            <a:endParaRPr lang="en-US" altLang="zh-CN" sz="2000" dirty="0"/>
          </a:p>
          <a:p>
            <a:pPr>
              <a:lnSpc>
                <a:spcPts val="3000"/>
              </a:lnSpc>
            </a:pPr>
            <a:r>
              <a:rPr lang="zh-CN" altLang="en-US" sz="2000" dirty="0"/>
              <a:t>② 这些进程间有什么样的相互制约关系？ </a:t>
            </a:r>
            <a:endParaRPr lang="en-US" altLang="zh-CN" sz="2000" dirty="0"/>
          </a:p>
          <a:p>
            <a:pPr>
              <a:lnSpc>
                <a:spcPts val="3000"/>
              </a:lnSpc>
            </a:pPr>
            <a:r>
              <a:rPr lang="zh-CN" altLang="en-US" sz="2000" dirty="0"/>
              <a:t>③ 用</a:t>
            </a:r>
            <a:r>
              <a:rPr lang="en-US" altLang="zh-CN" sz="2000" dirty="0"/>
              <a:t>P</a:t>
            </a:r>
            <a:r>
              <a:rPr lang="zh-CN" altLang="en-US" sz="2000" dirty="0"/>
              <a:t>、</a:t>
            </a:r>
            <a:r>
              <a:rPr lang="en-US" altLang="zh-CN" sz="2000" dirty="0"/>
              <a:t>V</a:t>
            </a:r>
            <a:r>
              <a:rPr lang="zh-CN" altLang="en-US" sz="2000" dirty="0"/>
              <a:t>操作写出这些进程的同步算法。 </a:t>
            </a:r>
          </a:p>
        </p:txBody>
      </p:sp>
    </p:spTree>
    <p:extLst>
      <p:ext uri="{BB962C8B-B14F-4D97-AF65-F5344CB8AC3E}">
        <p14:creationId xmlns:p14="http://schemas.microsoft.com/office/powerpoint/2010/main" val="92995690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A85EFAF1-A584-12C8-A0FF-BFB15A52B396}"/>
              </a:ext>
            </a:extLst>
          </p:cNvPr>
          <p:cNvPicPr>
            <a:picLocks noChangeAspect="1"/>
          </p:cNvPicPr>
          <p:nvPr/>
        </p:nvPicPr>
        <p:blipFill>
          <a:blip r:embed="rId2"/>
          <a:stretch>
            <a:fillRect/>
          </a:stretch>
        </p:blipFill>
        <p:spPr>
          <a:xfrm>
            <a:off x="838200" y="209550"/>
            <a:ext cx="7010400" cy="1230578"/>
          </a:xfrm>
          <a:prstGeom prst="rect">
            <a:avLst/>
          </a:prstGeom>
        </p:spPr>
      </p:pic>
      <p:sp>
        <p:nvSpPr>
          <p:cNvPr id="4" name="文本框 3">
            <a:extLst>
              <a:ext uri="{FF2B5EF4-FFF2-40B4-BE49-F238E27FC236}">
                <a16:creationId xmlns:a16="http://schemas.microsoft.com/office/drawing/2014/main" id="{C5EDE496-859F-F56E-E43F-CB68EF705E7D}"/>
              </a:ext>
            </a:extLst>
          </p:cNvPr>
          <p:cNvSpPr txBox="1"/>
          <p:nvPr/>
        </p:nvSpPr>
        <p:spPr>
          <a:xfrm>
            <a:off x="426227" y="2531742"/>
            <a:ext cx="2704587" cy="1200329"/>
          </a:xfrm>
          <a:prstGeom prst="rect">
            <a:avLst/>
          </a:prstGeom>
          <a:noFill/>
          <a:ln w="12700">
            <a:solidFill>
              <a:schemeClr val="tx1"/>
            </a:solidFill>
          </a:ln>
        </p:spPr>
        <p:txBody>
          <a:bodyPr wrap="none" rtlCol="0">
            <a:spAutoFit/>
          </a:bodyPr>
          <a:lstStyle/>
          <a:p>
            <a:pPr algn="l"/>
            <a:r>
              <a:rPr lang="en-US" altLang="zh-CN" sz="1200" dirty="0" err="1"/>
              <a:t>P_r</a:t>
            </a:r>
            <a:r>
              <a:rPr lang="en-US" altLang="zh-CN" sz="1200" dirty="0"/>
              <a:t>:</a:t>
            </a:r>
          </a:p>
          <a:p>
            <a:pPr algn="l"/>
            <a:r>
              <a:rPr lang="en-US" altLang="zh-CN" sz="1200" dirty="0"/>
              <a:t>while 1{</a:t>
            </a:r>
          </a:p>
          <a:p>
            <a:pPr algn="l"/>
            <a:r>
              <a:rPr lang="en-US" altLang="zh-CN" sz="1200" dirty="0"/>
              <a:t>    </a:t>
            </a:r>
          </a:p>
          <a:p>
            <a:pPr algn="l"/>
            <a:r>
              <a:rPr lang="zh-CN" altLang="en-US" sz="1200" dirty="0"/>
              <a:t>    从卡片机读入数据并放入缓冲区</a:t>
            </a:r>
            <a:r>
              <a:rPr lang="en-US" altLang="zh-CN" sz="1200" dirty="0"/>
              <a:t>B1</a:t>
            </a:r>
          </a:p>
          <a:p>
            <a:pPr algn="l"/>
            <a:r>
              <a:rPr lang="en-US" altLang="zh-CN" sz="1200" dirty="0"/>
              <a:t>    </a:t>
            </a:r>
          </a:p>
          <a:p>
            <a:pPr algn="l"/>
            <a:r>
              <a:rPr lang="en-US" altLang="zh-CN" sz="1200" dirty="0"/>
              <a:t>}</a:t>
            </a:r>
            <a:endParaRPr lang="zh-CN" altLang="en-US" sz="1200" dirty="0"/>
          </a:p>
        </p:txBody>
      </p:sp>
      <p:sp>
        <p:nvSpPr>
          <p:cNvPr id="5" name="文本框 4">
            <a:extLst>
              <a:ext uri="{FF2B5EF4-FFF2-40B4-BE49-F238E27FC236}">
                <a16:creationId xmlns:a16="http://schemas.microsoft.com/office/drawing/2014/main" id="{B2FAF063-E5FF-3134-47F4-252EBA3CEF1D}"/>
              </a:ext>
            </a:extLst>
          </p:cNvPr>
          <p:cNvSpPr txBox="1"/>
          <p:nvPr/>
        </p:nvSpPr>
        <p:spPr>
          <a:xfrm>
            <a:off x="3695700" y="2641438"/>
            <a:ext cx="1319592" cy="1384995"/>
          </a:xfrm>
          <a:prstGeom prst="rect">
            <a:avLst/>
          </a:prstGeom>
          <a:noFill/>
          <a:ln w="12700">
            <a:solidFill>
              <a:schemeClr val="tx1"/>
            </a:solidFill>
          </a:ln>
        </p:spPr>
        <p:txBody>
          <a:bodyPr wrap="none" rtlCol="0">
            <a:spAutoFit/>
          </a:bodyPr>
          <a:lstStyle/>
          <a:p>
            <a:pPr algn="l"/>
            <a:r>
              <a:rPr lang="en-US" altLang="zh-CN" sz="1200" dirty="0" err="1"/>
              <a:t>P_d</a:t>
            </a:r>
            <a:r>
              <a:rPr lang="en-US" altLang="zh-CN" sz="1200" dirty="0"/>
              <a:t>:</a:t>
            </a:r>
          </a:p>
          <a:p>
            <a:pPr algn="l"/>
            <a:r>
              <a:rPr lang="en-US" altLang="zh-CN" sz="1200" dirty="0"/>
              <a:t>while 1{</a:t>
            </a:r>
          </a:p>
          <a:p>
            <a:pPr algn="l"/>
            <a:r>
              <a:rPr lang="en-US" altLang="zh-CN" sz="1200" dirty="0"/>
              <a:t>    </a:t>
            </a:r>
          </a:p>
          <a:p>
            <a:pPr algn="l"/>
            <a:r>
              <a:rPr lang="zh-CN" altLang="en-US" sz="1200" dirty="0"/>
              <a:t>    加工处理</a:t>
            </a:r>
            <a:endParaRPr lang="en-US" altLang="zh-CN" sz="1200" dirty="0"/>
          </a:p>
          <a:p>
            <a:pPr algn="l"/>
            <a:r>
              <a:rPr lang="zh-CN" altLang="en-US" sz="1200" dirty="0"/>
              <a:t>    搬到缓冲区</a:t>
            </a:r>
            <a:r>
              <a:rPr lang="en-US" altLang="zh-CN" sz="1200" dirty="0"/>
              <a:t>B2</a:t>
            </a:r>
          </a:p>
          <a:p>
            <a:pPr algn="l"/>
            <a:r>
              <a:rPr lang="en-US" altLang="zh-CN" sz="1200" dirty="0"/>
              <a:t>    </a:t>
            </a:r>
          </a:p>
          <a:p>
            <a:pPr algn="l"/>
            <a:r>
              <a:rPr lang="en-US" altLang="zh-CN" sz="1200" dirty="0"/>
              <a:t>}</a:t>
            </a:r>
            <a:endParaRPr lang="zh-CN" altLang="en-US" sz="1200" dirty="0"/>
          </a:p>
        </p:txBody>
      </p:sp>
      <p:sp>
        <p:nvSpPr>
          <p:cNvPr id="6" name="文本框 5">
            <a:extLst>
              <a:ext uri="{FF2B5EF4-FFF2-40B4-BE49-F238E27FC236}">
                <a16:creationId xmlns:a16="http://schemas.microsoft.com/office/drawing/2014/main" id="{2DCCB218-E45E-D604-D789-711914808AC3}"/>
              </a:ext>
            </a:extLst>
          </p:cNvPr>
          <p:cNvSpPr txBox="1"/>
          <p:nvPr/>
        </p:nvSpPr>
        <p:spPr>
          <a:xfrm>
            <a:off x="6324600" y="2624076"/>
            <a:ext cx="1672253" cy="1200329"/>
          </a:xfrm>
          <a:prstGeom prst="rect">
            <a:avLst/>
          </a:prstGeom>
          <a:noFill/>
          <a:ln w="12700">
            <a:solidFill>
              <a:schemeClr val="tx1"/>
            </a:solidFill>
          </a:ln>
        </p:spPr>
        <p:txBody>
          <a:bodyPr wrap="none" rtlCol="0">
            <a:spAutoFit/>
          </a:bodyPr>
          <a:lstStyle/>
          <a:p>
            <a:pPr algn="l"/>
            <a:r>
              <a:rPr lang="en-US" altLang="zh-CN" sz="1200" dirty="0" err="1"/>
              <a:t>P_p</a:t>
            </a:r>
            <a:r>
              <a:rPr lang="en-US" altLang="zh-CN" sz="1200" dirty="0"/>
              <a:t>:</a:t>
            </a:r>
          </a:p>
          <a:p>
            <a:pPr algn="l"/>
            <a:r>
              <a:rPr lang="en-US" altLang="zh-CN" sz="1200" dirty="0"/>
              <a:t>while 1{</a:t>
            </a:r>
          </a:p>
          <a:p>
            <a:pPr algn="l"/>
            <a:r>
              <a:rPr lang="en-US" altLang="zh-CN" sz="1200" dirty="0"/>
              <a:t>       </a:t>
            </a:r>
          </a:p>
          <a:p>
            <a:pPr algn="l"/>
            <a:r>
              <a:rPr lang="en-US" altLang="zh-CN" sz="1200" dirty="0"/>
              <a:t>     </a:t>
            </a:r>
            <a:r>
              <a:rPr lang="zh-CN" altLang="en-US" sz="1200" dirty="0"/>
              <a:t>从</a:t>
            </a:r>
            <a:r>
              <a:rPr lang="en-US" altLang="zh-CN" sz="1200" dirty="0"/>
              <a:t>B2</a:t>
            </a:r>
            <a:r>
              <a:rPr lang="zh-CN" altLang="en-US" sz="1200" dirty="0"/>
              <a:t>中取出并打印</a:t>
            </a:r>
            <a:endParaRPr lang="en-US" altLang="zh-CN" sz="1200" dirty="0"/>
          </a:p>
          <a:p>
            <a:pPr algn="l"/>
            <a:r>
              <a:rPr lang="en-US" altLang="zh-CN" sz="1200" dirty="0"/>
              <a:t>      </a:t>
            </a:r>
          </a:p>
          <a:p>
            <a:pPr algn="l"/>
            <a:r>
              <a:rPr lang="en-US" altLang="zh-CN" sz="1200" dirty="0"/>
              <a:t>}</a:t>
            </a:r>
            <a:endParaRPr lang="zh-CN" altLang="en-US" sz="1200" dirty="0"/>
          </a:p>
        </p:txBody>
      </p:sp>
      <p:sp>
        <p:nvSpPr>
          <p:cNvPr id="7" name="文本框 6">
            <a:extLst>
              <a:ext uri="{FF2B5EF4-FFF2-40B4-BE49-F238E27FC236}">
                <a16:creationId xmlns:a16="http://schemas.microsoft.com/office/drawing/2014/main" id="{BF645770-1B39-B87D-9296-7DA56706AD01}"/>
              </a:ext>
            </a:extLst>
          </p:cNvPr>
          <p:cNvSpPr txBox="1"/>
          <p:nvPr/>
        </p:nvSpPr>
        <p:spPr>
          <a:xfrm>
            <a:off x="2286000" y="1352550"/>
            <a:ext cx="1049711" cy="276999"/>
          </a:xfrm>
          <a:prstGeom prst="rect">
            <a:avLst/>
          </a:prstGeom>
          <a:noFill/>
          <a:ln w="12700">
            <a:solidFill>
              <a:schemeClr val="tx1"/>
            </a:solidFill>
          </a:ln>
        </p:spPr>
        <p:txBody>
          <a:bodyPr wrap="none" rtlCol="0">
            <a:spAutoFit/>
          </a:bodyPr>
          <a:lstStyle/>
          <a:p>
            <a:pPr algn="l"/>
            <a:r>
              <a:rPr lang="en-US" altLang="zh-CN" sz="1200" dirty="0">
                <a:solidFill>
                  <a:srgbClr val="FF0000"/>
                </a:solidFill>
              </a:rPr>
              <a:t>semaphore</a:t>
            </a:r>
            <a:r>
              <a:rPr lang="en-US" altLang="zh-CN" sz="1200" dirty="0"/>
              <a:t> </a:t>
            </a:r>
          </a:p>
        </p:txBody>
      </p:sp>
    </p:spTree>
    <p:extLst>
      <p:ext uri="{BB962C8B-B14F-4D97-AF65-F5344CB8AC3E}">
        <p14:creationId xmlns:p14="http://schemas.microsoft.com/office/powerpoint/2010/main" val="212854581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A85EFAF1-A584-12C8-A0FF-BFB15A52B396}"/>
              </a:ext>
            </a:extLst>
          </p:cNvPr>
          <p:cNvPicPr>
            <a:picLocks noChangeAspect="1"/>
          </p:cNvPicPr>
          <p:nvPr/>
        </p:nvPicPr>
        <p:blipFill>
          <a:blip r:embed="rId2"/>
          <a:stretch>
            <a:fillRect/>
          </a:stretch>
        </p:blipFill>
        <p:spPr>
          <a:xfrm>
            <a:off x="838200" y="209550"/>
            <a:ext cx="7010400" cy="1230578"/>
          </a:xfrm>
          <a:prstGeom prst="rect">
            <a:avLst/>
          </a:prstGeom>
        </p:spPr>
      </p:pic>
      <p:sp>
        <p:nvSpPr>
          <p:cNvPr id="4" name="文本框 3">
            <a:extLst>
              <a:ext uri="{FF2B5EF4-FFF2-40B4-BE49-F238E27FC236}">
                <a16:creationId xmlns:a16="http://schemas.microsoft.com/office/drawing/2014/main" id="{C5EDE496-859F-F56E-E43F-CB68EF705E7D}"/>
              </a:ext>
            </a:extLst>
          </p:cNvPr>
          <p:cNvSpPr txBox="1"/>
          <p:nvPr/>
        </p:nvSpPr>
        <p:spPr>
          <a:xfrm>
            <a:off x="426227" y="2531742"/>
            <a:ext cx="2704587" cy="1200329"/>
          </a:xfrm>
          <a:prstGeom prst="rect">
            <a:avLst/>
          </a:prstGeom>
          <a:noFill/>
          <a:ln w="12700">
            <a:solidFill>
              <a:schemeClr val="tx1"/>
            </a:solidFill>
          </a:ln>
        </p:spPr>
        <p:txBody>
          <a:bodyPr wrap="none" rtlCol="0">
            <a:spAutoFit/>
          </a:bodyPr>
          <a:lstStyle/>
          <a:p>
            <a:pPr algn="l"/>
            <a:r>
              <a:rPr lang="en-US" altLang="zh-CN" sz="1200" dirty="0" err="1"/>
              <a:t>P_r</a:t>
            </a:r>
            <a:r>
              <a:rPr lang="en-US" altLang="zh-CN" sz="1200" dirty="0"/>
              <a:t>:</a:t>
            </a:r>
          </a:p>
          <a:p>
            <a:pPr algn="l"/>
            <a:r>
              <a:rPr lang="en-US" altLang="zh-CN" sz="1200" dirty="0"/>
              <a:t>while 1{</a:t>
            </a:r>
          </a:p>
          <a:p>
            <a:pPr algn="l"/>
            <a:r>
              <a:rPr lang="en-US" altLang="zh-CN" sz="1200" dirty="0"/>
              <a:t>    P(B1_empty)</a:t>
            </a:r>
          </a:p>
          <a:p>
            <a:pPr algn="l"/>
            <a:r>
              <a:rPr lang="en-US" altLang="zh-CN" sz="1200" dirty="0"/>
              <a:t>    </a:t>
            </a:r>
            <a:r>
              <a:rPr lang="zh-CN" altLang="en-US" sz="1200" dirty="0"/>
              <a:t>从卡片机读入数据并放入缓冲区</a:t>
            </a:r>
            <a:r>
              <a:rPr lang="en-US" altLang="zh-CN" sz="1200" dirty="0"/>
              <a:t>B1</a:t>
            </a:r>
          </a:p>
          <a:p>
            <a:pPr algn="l"/>
            <a:r>
              <a:rPr lang="en-US" altLang="zh-CN" sz="1200" dirty="0"/>
              <a:t>    V(B1_full)</a:t>
            </a:r>
          </a:p>
          <a:p>
            <a:pPr algn="l"/>
            <a:r>
              <a:rPr lang="en-US" altLang="zh-CN" sz="1200" dirty="0"/>
              <a:t>}</a:t>
            </a:r>
            <a:endParaRPr lang="zh-CN" altLang="en-US" sz="1200" dirty="0"/>
          </a:p>
        </p:txBody>
      </p:sp>
      <p:sp>
        <p:nvSpPr>
          <p:cNvPr id="5" name="文本框 4">
            <a:extLst>
              <a:ext uri="{FF2B5EF4-FFF2-40B4-BE49-F238E27FC236}">
                <a16:creationId xmlns:a16="http://schemas.microsoft.com/office/drawing/2014/main" id="{B2FAF063-E5FF-3134-47F4-252EBA3CEF1D}"/>
              </a:ext>
            </a:extLst>
          </p:cNvPr>
          <p:cNvSpPr txBox="1"/>
          <p:nvPr/>
        </p:nvSpPr>
        <p:spPr>
          <a:xfrm>
            <a:off x="3695700" y="2641438"/>
            <a:ext cx="1499128" cy="1754326"/>
          </a:xfrm>
          <a:prstGeom prst="rect">
            <a:avLst/>
          </a:prstGeom>
          <a:noFill/>
          <a:ln w="12700">
            <a:solidFill>
              <a:schemeClr val="tx1"/>
            </a:solidFill>
          </a:ln>
        </p:spPr>
        <p:txBody>
          <a:bodyPr wrap="none" rtlCol="0">
            <a:spAutoFit/>
          </a:bodyPr>
          <a:lstStyle/>
          <a:p>
            <a:pPr algn="l"/>
            <a:r>
              <a:rPr lang="en-US" altLang="zh-CN" sz="1200" dirty="0" err="1"/>
              <a:t>P_d</a:t>
            </a:r>
            <a:r>
              <a:rPr lang="en-US" altLang="zh-CN" sz="1200" dirty="0"/>
              <a:t>:</a:t>
            </a:r>
          </a:p>
          <a:p>
            <a:pPr algn="l"/>
            <a:r>
              <a:rPr lang="en-US" altLang="zh-CN" sz="1200" dirty="0"/>
              <a:t>while 1{</a:t>
            </a:r>
          </a:p>
          <a:p>
            <a:pPr algn="l"/>
            <a:r>
              <a:rPr lang="en-US" altLang="zh-CN" sz="1200" dirty="0"/>
              <a:t>        P(B1_full)</a:t>
            </a:r>
          </a:p>
          <a:p>
            <a:pPr algn="l"/>
            <a:r>
              <a:rPr lang="zh-CN" altLang="en-US" sz="1200" dirty="0"/>
              <a:t>        加工处理</a:t>
            </a:r>
            <a:endParaRPr lang="en-US" altLang="zh-CN" sz="1200" dirty="0"/>
          </a:p>
          <a:p>
            <a:pPr algn="l"/>
            <a:r>
              <a:rPr lang="en-US" altLang="zh-CN" sz="1200" dirty="0"/>
              <a:t>        P(B2_empty)</a:t>
            </a:r>
          </a:p>
          <a:p>
            <a:pPr algn="l"/>
            <a:r>
              <a:rPr lang="en-US" altLang="zh-CN" sz="1200" dirty="0"/>
              <a:t>        </a:t>
            </a:r>
            <a:r>
              <a:rPr lang="zh-CN" altLang="en-US" sz="1200" dirty="0"/>
              <a:t>搬到缓冲区</a:t>
            </a:r>
            <a:r>
              <a:rPr lang="en-US" altLang="zh-CN" sz="1200" dirty="0"/>
              <a:t>B2</a:t>
            </a:r>
          </a:p>
          <a:p>
            <a:pPr algn="l"/>
            <a:r>
              <a:rPr lang="en-US" altLang="zh-CN" sz="1200" dirty="0"/>
              <a:t>        V(B1_empty)</a:t>
            </a:r>
          </a:p>
          <a:p>
            <a:pPr algn="l"/>
            <a:r>
              <a:rPr lang="en-US" altLang="zh-CN" sz="1200" dirty="0"/>
              <a:t>        V(B2_full)</a:t>
            </a:r>
          </a:p>
          <a:p>
            <a:pPr algn="l"/>
            <a:r>
              <a:rPr lang="en-US" altLang="zh-CN" sz="1200" dirty="0"/>
              <a:t>}</a:t>
            </a:r>
            <a:endParaRPr lang="zh-CN" altLang="en-US" sz="1200" dirty="0"/>
          </a:p>
        </p:txBody>
      </p:sp>
      <p:sp>
        <p:nvSpPr>
          <p:cNvPr id="6" name="文本框 5">
            <a:extLst>
              <a:ext uri="{FF2B5EF4-FFF2-40B4-BE49-F238E27FC236}">
                <a16:creationId xmlns:a16="http://schemas.microsoft.com/office/drawing/2014/main" id="{2DCCB218-E45E-D604-D789-711914808AC3}"/>
              </a:ext>
            </a:extLst>
          </p:cNvPr>
          <p:cNvSpPr txBox="1"/>
          <p:nvPr/>
        </p:nvSpPr>
        <p:spPr>
          <a:xfrm>
            <a:off x="6324600" y="2624076"/>
            <a:ext cx="1672253" cy="1200329"/>
          </a:xfrm>
          <a:prstGeom prst="rect">
            <a:avLst/>
          </a:prstGeom>
          <a:noFill/>
          <a:ln w="12700">
            <a:solidFill>
              <a:schemeClr val="tx1"/>
            </a:solidFill>
          </a:ln>
        </p:spPr>
        <p:txBody>
          <a:bodyPr wrap="none" rtlCol="0">
            <a:spAutoFit/>
          </a:bodyPr>
          <a:lstStyle/>
          <a:p>
            <a:pPr algn="l"/>
            <a:r>
              <a:rPr lang="en-US" altLang="zh-CN" sz="1200" dirty="0" err="1"/>
              <a:t>P_p</a:t>
            </a:r>
            <a:r>
              <a:rPr lang="en-US" altLang="zh-CN" sz="1200" dirty="0"/>
              <a:t>:</a:t>
            </a:r>
          </a:p>
          <a:p>
            <a:pPr algn="l"/>
            <a:r>
              <a:rPr lang="en-US" altLang="zh-CN" sz="1200" dirty="0"/>
              <a:t>while 1{</a:t>
            </a:r>
          </a:p>
          <a:p>
            <a:pPr algn="l"/>
            <a:r>
              <a:rPr lang="en-US" altLang="zh-CN" sz="1200" dirty="0"/>
              <a:t>      P(B2_full)</a:t>
            </a:r>
          </a:p>
          <a:p>
            <a:pPr algn="l"/>
            <a:r>
              <a:rPr lang="en-US" altLang="zh-CN" sz="1200" dirty="0"/>
              <a:t>     </a:t>
            </a:r>
            <a:r>
              <a:rPr lang="zh-CN" altLang="en-US" sz="1200" dirty="0"/>
              <a:t>从</a:t>
            </a:r>
            <a:r>
              <a:rPr lang="en-US" altLang="zh-CN" sz="1200" dirty="0"/>
              <a:t>B2</a:t>
            </a:r>
            <a:r>
              <a:rPr lang="zh-CN" altLang="en-US" sz="1200" dirty="0"/>
              <a:t>中取出并打印</a:t>
            </a:r>
            <a:endParaRPr lang="en-US" altLang="zh-CN" sz="1200" dirty="0"/>
          </a:p>
          <a:p>
            <a:pPr algn="l"/>
            <a:r>
              <a:rPr lang="en-US" altLang="zh-CN" sz="1200" dirty="0"/>
              <a:t>     V(B2_empty)</a:t>
            </a:r>
          </a:p>
          <a:p>
            <a:pPr algn="l"/>
            <a:r>
              <a:rPr lang="en-US" altLang="zh-CN" sz="1200" dirty="0"/>
              <a:t>}</a:t>
            </a:r>
            <a:endParaRPr lang="zh-CN" altLang="en-US" sz="1200" dirty="0"/>
          </a:p>
        </p:txBody>
      </p:sp>
      <p:sp>
        <p:nvSpPr>
          <p:cNvPr id="7" name="文本框 6">
            <a:extLst>
              <a:ext uri="{FF2B5EF4-FFF2-40B4-BE49-F238E27FC236}">
                <a16:creationId xmlns:a16="http://schemas.microsoft.com/office/drawing/2014/main" id="{BF645770-1B39-B87D-9296-7DA56706AD01}"/>
              </a:ext>
            </a:extLst>
          </p:cNvPr>
          <p:cNvSpPr txBox="1"/>
          <p:nvPr/>
        </p:nvSpPr>
        <p:spPr>
          <a:xfrm>
            <a:off x="2286000" y="1352550"/>
            <a:ext cx="1636987" cy="1015663"/>
          </a:xfrm>
          <a:prstGeom prst="rect">
            <a:avLst/>
          </a:prstGeom>
          <a:noFill/>
          <a:ln w="12700">
            <a:solidFill>
              <a:schemeClr val="tx1"/>
            </a:solidFill>
          </a:ln>
        </p:spPr>
        <p:txBody>
          <a:bodyPr wrap="none" rtlCol="0">
            <a:spAutoFit/>
          </a:bodyPr>
          <a:lstStyle/>
          <a:p>
            <a:pPr algn="l"/>
            <a:r>
              <a:rPr lang="en-US" altLang="zh-CN" sz="1200" dirty="0">
                <a:solidFill>
                  <a:srgbClr val="FF0000"/>
                </a:solidFill>
              </a:rPr>
              <a:t>semaphore</a:t>
            </a:r>
            <a:r>
              <a:rPr lang="en-US" altLang="zh-CN" sz="1200" dirty="0"/>
              <a:t> </a:t>
            </a:r>
          </a:p>
          <a:p>
            <a:pPr algn="l"/>
            <a:r>
              <a:rPr lang="en-US" altLang="zh-CN" sz="1200" dirty="0"/>
              <a:t>B1_empty = 1</a:t>
            </a:r>
          </a:p>
          <a:p>
            <a:pPr algn="l"/>
            <a:r>
              <a:rPr lang="en-US" altLang="zh-CN" sz="1200" dirty="0"/>
              <a:t>B2_empty = 1</a:t>
            </a:r>
          </a:p>
          <a:p>
            <a:pPr algn="l"/>
            <a:r>
              <a:rPr lang="en-US" altLang="zh-CN" sz="1200" dirty="0"/>
              <a:t>B1_full = 0</a:t>
            </a:r>
          </a:p>
          <a:p>
            <a:pPr algn="l"/>
            <a:r>
              <a:rPr lang="en-US" altLang="zh-CN" sz="1200" dirty="0"/>
              <a:t>B2_full = 0               </a:t>
            </a:r>
            <a:endParaRPr lang="zh-CN" altLang="en-US" sz="1200" dirty="0"/>
          </a:p>
        </p:txBody>
      </p:sp>
    </p:spTree>
    <p:extLst>
      <p:ext uri="{BB962C8B-B14F-4D97-AF65-F5344CB8AC3E}">
        <p14:creationId xmlns:p14="http://schemas.microsoft.com/office/powerpoint/2010/main" val="219489936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5D824434-E280-70DC-E99A-130E054A86E8}"/>
              </a:ext>
            </a:extLst>
          </p:cNvPr>
          <p:cNvSpPr txBox="1"/>
          <p:nvPr/>
        </p:nvSpPr>
        <p:spPr>
          <a:xfrm>
            <a:off x="914400" y="819150"/>
            <a:ext cx="4604656" cy="369332"/>
          </a:xfrm>
          <a:prstGeom prst="rect">
            <a:avLst/>
          </a:prstGeom>
          <a:noFill/>
          <a:ln w="12700">
            <a:solidFill>
              <a:schemeClr val="tx1"/>
            </a:solidFill>
          </a:ln>
        </p:spPr>
        <p:txBody>
          <a:bodyPr wrap="square">
            <a:spAutoFit/>
          </a:bodyPr>
          <a:lstStyle/>
          <a:p>
            <a:pPr algn="just"/>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第四章</a:t>
            </a: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P134   8,14,17</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pic>
        <p:nvPicPr>
          <p:cNvPr id="3" name="图片 2">
            <a:extLst>
              <a:ext uri="{FF2B5EF4-FFF2-40B4-BE49-F238E27FC236}">
                <a16:creationId xmlns:a16="http://schemas.microsoft.com/office/drawing/2014/main" id="{F9318215-20D1-39D0-F879-FC22EFE0BCC2}"/>
              </a:ext>
            </a:extLst>
          </p:cNvPr>
          <p:cNvPicPr>
            <a:picLocks noChangeAspect="1"/>
          </p:cNvPicPr>
          <p:nvPr/>
        </p:nvPicPr>
        <p:blipFill>
          <a:blip r:embed="rId2"/>
          <a:stretch>
            <a:fillRect/>
          </a:stretch>
        </p:blipFill>
        <p:spPr>
          <a:xfrm>
            <a:off x="1040690" y="1295400"/>
            <a:ext cx="5715000" cy="1428750"/>
          </a:xfrm>
          <a:prstGeom prst="rect">
            <a:avLst/>
          </a:prstGeom>
        </p:spPr>
      </p:pic>
      <p:pic>
        <p:nvPicPr>
          <p:cNvPr id="6" name="图片 5">
            <a:extLst>
              <a:ext uri="{FF2B5EF4-FFF2-40B4-BE49-F238E27FC236}">
                <a16:creationId xmlns:a16="http://schemas.microsoft.com/office/drawing/2014/main" id="{C5E472DC-B2B1-CE54-9CB2-0EE9DB5538F0}"/>
              </a:ext>
            </a:extLst>
          </p:cNvPr>
          <p:cNvPicPr>
            <a:picLocks noChangeAspect="1"/>
          </p:cNvPicPr>
          <p:nvPr/>
        </p:nvPicPr>
        <p:blipFill>
          <a:blip r:embed="rId3"/>
          <a:stretch>
            <a:fillRect/>
          </a:stretch>
        </p:blipFill>
        <p:spPr>
          <a:xfrm>
            <a:off x="1077306" y="2724150"/>
            <a:ext cx="5688890" cy="2347164"/>
          </a:xfrm>
          <a:prstGeom prst="rect">
            <a:avLst/>
          </a:prstGeom>
        </p:spPr>
      </p:pic>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a:extLst>
              <a:ext uri="{FF2B5EF4-FFF2-40B4-BE49-F238E27FC236}">
                <a16:creationId xmlns:a16="http://schemas.microsoft.com/office/drawing/2014/main" id="{0E4787FE-85EE-2B48-0A10-21F905ED5866}"/>
              </a:ext>
            </a:extLst>
          </p:cNvPr>
          <p:cNvSpPr txBox="1"/>
          <p:nvPr/>
        </p:nvSpPr>
        <p:spPr>
          <a:xfrm>
            <a:off x="4674275" y="2190750"/>
            <a:ext cx="2210862" cy="1200329"/>
          </a:xfrm>
          <a:prstGeom prst="rect">
            <a:avLst/>
          </a:prstGeom>
          <a:noFill/>
          <a:ln w="12700">
            <a:solidFill>
              <a:schemeClr val="tx1"/>
            </a:solidFill>
          </a:ln>
        </p:spPr>
        <p:txBody>
          <a:bodyPr wrap="none" rtlCol="0">
            <a:spAutoFit/>
          </a:bodyPr>
          <a:lstStyle/>
          <a:p>
            <a:pPr algn="l"/>
            <a:r>
              <a:rPr lang="en-US" altLang="zh-CN" sz="1200" dirty="0"/>
              <a:t>process </a:t>
            </a:r>
            <a:r>
              <a:rPr lang="zh-CN" altLang="en-US" sz="1200" dirty="0"/>
              <a:t>顾客</a:t>
            </a:r>
            <a:r>
              <a:rPr lang="en-US" altLang="zh-CN" sz="1200" dirty="0"/>
              <a:t>I</a:t>
            </a:r>
          </a:p>
          <a:p>
            <a:pPr algn="l"/>
            <a:r>
              <a:rPr lang="en-US" altLang="zh-CN" sz="1200" dirty="0"/>
              <a:t>{</a:t>
            </a:r>
          </a:p>
          <a:p>
            <a:pPr algn="l"/>
            <a:r>
              <a:rPr lang="zh-CN" altLang="en-US" sz="1200" dirty="0"/>
              <a:t>    从取号机上获得一个号码；</a:t>
            </a:r>
            <a:endParaRPr lang="en-US" altLang="zh-CN" sz="1200" dirty="0"/>
          </a:p>
          <a:p>
            <a:pPr algn="l"/>
            <a:r>
              <a:rPr lang="zh-CN" altLang="en-US" sz="1200" dirty="0"/>
              <a:t>    等待叫号；</a:t>
            </a:r>
            <a:endParaRPr lang="en-US" altLang="zh-CN" sz="1200" dirty="0"/>
          </a:p>
          <a:p>
            <a:pPr algn="l"/>
            <a:r>
              <a:rPr lang="zh-CN" altLang="en-US" sz="1200" dirty="0"/>
              <a:t>    获得服务；</a:t>
            </a:r>
            <a:endParaRPr lang="en-US" altLang="zh-CN" sz="1200" dirty="0"/>
          </a:p>
          <a:p>
            <a:pPr algn="l"/>
            <a:r>
              <a:rPr lang="en-US" altLang="zh-CN" sz="1200" dirty="0"/>
              <a:t>}</a:t>
            </a:r>
            <a:endParaRPr lang="zh-CN" altLang="en-US" sz="1200" dirty="0"/>
          </a:p>
        </p:txBody>
      </p:sp>
      <p:sp>
        <p:nvSpPr>
          <p:cNvPr id="35" name="文本框 34">
            <a:extLst>
              <a:ext uri="{FF2B5EF4-FFF2-40B4-BE49-F238E27FC236}">
                <a16:creationId xmlns:a16="http://schemas.microsoft.com/office/drawing/2014/main" id="{C4622858-54EA-BDAC-AD2D-6094AD8241CC}"/>
              </a:ext>
            </a:extLst>
          </p:cNvPr>
          <p:cNvSpPr txBox="1"/>
          <p:nvPr/>
        </p:nvSpPr>
        <p:spPr>
          <a:xfrm>
            <a:off x="1295400" y="2114550"/>
            <a:ext cx="1248483" cy="1569660"/>
          </a:xfrm>
          <a:prstGeom prst="rect">
            <a:avLst/>
          </a:prstGeom>
          <a:noFill/>
          <a:ln w="12700">
            <a:solidFill>
              <a:schemeClr val="tx1"/>
            </a:solidFill>
          </a:ln>
        </p:spPr>
        <p:txBody>
          <a:bodyPr wrap="none" rtlCol="0">
            <a:spAutoFit/>
          </a:bodyPr>
          <a:lstStyle/>
          <a:p>
            <a:pPr algn="l"/>
            <a:r>
              <a:rPr lang="en-US" altLang="zh-CN" sz="1200" dirty="0"/>
              <a:t>process </a:t>
            </a:r>
            <a:r>
              <a:rPr lang="zh-CN" altLang="en-US" sz="1200" dirty="0"/>
              <a:t>营业员</a:t>
            </a:r>
            <a:endParaRPr lang="en-US" altLang="zh-CN" sz="1200" dirty="0"/>
          </a:p>
          <a:p>
            <a:pPr algn="l"/>
            <a:r>
              <a:rPr lang="en-US" altLang="zh-CN" sz="1200" dirty="0"/>
              <a:t>{</a:t>
            </a:r>
          </a:p>
          <a:p>
            <a:pPr algn="l"/>
            <a:r>
              <a:rPr lang="en-US" altLang="zh-CN" sz="1200" dirty="0"/>
              <a:t>while </a:t>
            </a:r>
            <a:r>
              <a:rPr lang="zh-CN" altLang="en-US" sz="1200" dirty="0"/>
              <a:t>（</a:t>
            </a:r>
            <a:r>
              <a:rPr lang="en-US" altLang="zh-CN" sz="1200" dirty="0"/>
              <a:t>True</a:t>
            </a:r>
            <a:r>
              <a:rPr lang="zh-CN" altLang="en-US" sz="1200" dirty="0"/>
              <a:t>）</a:t>
            </a:r>
            <a:endParaRPr lang="en-US" altLang="zh-CN" sz="1200" dirty="0"/>
          </a:p>
          <a:p>
            <a:pPr algn="l"/>
            <a:r>
              <a:rPr lang="en-US" altLang="zh-CN" sz="1200" dirty="0"/>
              <a:t>     {</a:t>
            </a:r>
          </a:p>
          <a:p>
            <a:pPr algn="l"/>
            <a:r>
              <a:rPr lang="en-US" altLang="zh-CN" sz="1200" dirty="0"/>
              <a:t>     </a:t>
            </a:r>
            <a:r>
              <a:rPr lang="zh-CN" altLang="en-US" sz="1200" dirty="0"/>
              <a:t>叫号；</a:t>
            </a:r>
            <a:endParaRPr lang="en-US" altLang="zh-CN" sz="1200" dirty="0"/>
          </a:p>
          <a:p>
            <a:pPr algn="l"/>
            <a:r>
              <a:rPr lang="zh-CN" altLang="en-US" sz="1200" dirty="0"/>
              <a:t>     为顾客服务</a:t>
            </a:r>
            <a:r>
              <a:rPr lang="en-US" altLang="zh-CN" sz="1200" dirty="0"/>
              <a:t>;</a:t>
            </a:r>
          </a:p>
          <a:p>
            <a:pPr algn="l"/>
            <a:r>
              <a:rPr lang="en-US" altLang="zh-CN" sz="1200" dirty="0"/>
              <a:t>     }</a:t>
            </a:r>
          </a:p>
          <a:p>
            <a:pPr algn="l"/>
            <a:r>
              <a:rPr lang="en-US" altLang="zh-CN" sz="1200" dirty="0"/>
              <a:t>}</a:t>
            </a:r>
            <a:endParaRPr lang="zh-CN" altLang="en-US" sz="1200" dirty="0"/>
          </a:p>
        </p:txBody>
      </p:sp>
      <p:pic>
        <p:nvPicPr>
          <p:cNvPr id="36" name="图片 35">
            <a:extLst>
              <a:ext uri="{FF2B5EF4-FFF2-40B4-BE49-F238E27FC236}">
                <a16:creationId xmlns:a16="http://schemas.microsoft.com/office/drawing/2014/main" id="{50926B63-A13D-5756-7522-7F5EE3969D19}"/>
              </a:ext>
            </a:extLst>
          </p:cNvPr>
          <p:cNvPicPr>
            <a:picLocks noChangeAspect="1"/>
          </p:cNvPicPr>
          <p:nvPr/>
        </p:nvPicPr>
        <p:blipFill rotWithShape="1">
          <a:blip r:embed="rId2"/>
          <a:srcRect b="60834"/>
          <a:stretch/>
        </p:blipFill>
        <p:spPr>
          <a:xfrm>
            <a:off x="990600" y="716765"/>
            <a:ext cx="5715000" cy="559585"/>
          </a:xfrm>
          <a:prstGeom prst="rect">
            <a:avLst/>
          </a:prstGeom>
        </p:spPr>
      </p:pic>
    </p:spTree>
    <p:extLst>
      <p:ext uri="{BB962C8B-B14F-4D97-AF65-F5344CB8AC3E}">
        <p14:creationId xmlns:p14="http://schemas.microsoft.com/office/powerpoint/2010/main" val="2016653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a:extLst>
              <a:ext uri="{FF2B5EF4-FFF2-40B4-BE49-F238E27FC236}">
                <a16:creationId xmlns:a16="http://schemas.microsoft.com/office/drawing/2014/main" id="{BBD69B17-0BFD-8458-9F73-7D4CB198B8AF}"/>
              </a:ext>
            </a:extLst>
          </p:cNvPr>
          <p:cNvGrpSpPr/>
          <p:nvPr/>
        </p:nvGrpSpPr>
        <p:grpSpPr>
          <a:xfrm>
            <a:off x="990600" y="1885950"/>
            <a:ext cx="3814908" cy="792346"/>
            <a:chOff x="2433526" y="1663842"/>
            <a:chExt cx="3814908" cy="792346"/>
          </a:xfrm>
        </p:grpSpPr>
        <p:sp>
          <p:nvSpPr>
            <p:cNvPr id="5" name="Rectangle 7">
              <a:extLst>
                <a:ext uri="{FF2B5EF4-FFF2-40B4-BE49-F238E27FC236}">
                  <a16:creationId xmlns:a16="http://schemas.microsoft.com/office/drawing/2014/main" id="{2B8990D0-F158-6B07-E5D1-B59C4E8FE411}"/>
                </a:ext>
              </a:extLst>
            </p:cNvPr>
            <p:cNvSpPr>
              <a:spLocks noChangeArrowheads="1"/>
            </p:cNvSpPr>
            <p:nvPr/>
          </p:nvSpPr>
          <p:spPr bwMode="auto">
            <a:xfrm>
              <a:off x="2433526" y="1663842"/>
              <a:ext cx="3814908" cy="792346"/>
            </a:xfrm>
            <a:prstGeom prst="rect">
              <a:avLst/>
            </a:prstGeom>
            <a:noFill/>
            <a:ln w="38100" algn="ctr">
              <a:solidFill>
                <a:srgbClr val="000000"/>
              </a:solidFill>
              <a:miter lim="800000"/>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endParaRPr lang="zh-CN" altLang="en-US"/>
            </a:p>
          </p:txBody>
        </p:sp>
        <p:sp>
          <p:nvSpPr>
            <p:cNvPr id="6" name="Line 8">
              <a:extLst>
                <a:ext uri="{FF2B5EF4-FFF2-40B4-BE49-F238E27FC236}">
                  <a16:creationId xmlns:a16="http://schemas.microsoft.com/office/drawing/2014/main" id="{6A58A8B7-BA6C-DEB0-0B05-582722A61615}"/>
                </a:ext>
              </a:extLst>
            </p:cNvPr>
            <p:cNvSpPr>
              <a:spLocks noChangeShapeType="1"/>
            </p:cNvSpPr>
            <p:nvPr/>
          </p:nvSpPr>
          <p:spPr bwMode="auto">
            <a:xfrm>
              <a:off x="3002541" y="1663842"/>
              <a:ext cx="0" cy="792346"/>
            </a:xfrm>
            <a:prstGeom prst="line">
              <a:avLst/>
            </a:prstGeom>
            <a:noFill/>
            <a:ln w="3810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7" name="Line 9">
              <a:extLst>
                <a:ext uri="{FF2B5EF4-FFF2-40B4-BE49-F238E27FC236}">
                  <a16:creationId xmlns:a16="http://schemas.microsoft.com/office/drawing/2014/main" id="{EA31D485-495E-C499-D0AE-20FD8BDDD687}"/>
                </a:ext>
              </a:extLst>
            </p:cNvPr>
            <p:cNvSpPr>
              <a:spLocks noChangeShapeType="1"/>
            </p:cNvSpPr>
            <p:nvPr/>
          </p:nvSpPr>
          <p:spPr bwMode="auto">
            <a:xfrm>
              <a:off x="4219304" y="1663842"/>
              <a:ext cx="0" cy="792346"/>
            </a:xfrm>
            <a:prstGeom prst="line">
              <a:avLst/>
            </a:prstGeom>
            <a:noFill/>
            <a:ln w="3810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8" name="Line 10">
              <a:extLst>
                <a:ext uri="{FF2B5EF4-FFF2-40B4-BE49-F238E27FC236}">
                  <a16:creationId xmlns:a16="http://schemas.microsoft.com/office/drawing/2014/main" id="{7C2ACE23-8DC1-CB4C-0EEB-AF777DFF6BA4}"/>
                </a:ext>
              </a:extLst>
            </p:cNvPr>
            <p:cNvSpPr>
              <a:spLocks noChangeShapeType="1"/>
            </p:cNvSpPr>
            <p:nvPr/>
          </p:nvSpPr>
          <p:spPr bwMode="auto">
            <a:xfrm>
              <a:off x="3652078" y="1663842"/>
              <a:ext cx="0" cy="792346"/>
            </a:xfrm>
            <a:prstGeom prst="line">
              <a:avLst/>
            </a:prstGeom>
            <a:noFill/>
            <a:ln w="3810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 name="Line 11">
              <a:extLst>
                <a:ext uri="{FF2B5EF4-FFF2-40B4-BE49-F238E27FC236}">
                  <a16:creationId xmlns:a16="http://schemas.microsoft.com/office/drawing/2014/main" id="{0C9807B8-C512-9A71-FD67-89FDC20A9753}"/>
                </a:ext>
              </a:extLst>
            </p:cNvPr>
            <p:cNvSpPr>
              <a:spLocks noChangeShapeType="1"/>
            </p:cNvSpPr>
            <p:nvPr/>
          </p:nvSpPr>
          <p:spPr bwMode="auto">
            <a:xfrm>
              <a:off x="5557726" y="1663842"/>
              <a:ext cx="0" cy="792346"/>
            </a:xfrm>
            <a:prstGeom prst="line">
              <a:avLst/>
            </a:prstGeom>
            <a:noFill/>
            <a:ln w="3810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10" name="Text Box 12">
              <a:extLst>
                <a:ext uri="{FF2B5EF4-FFF2-40B4-BE49-F238E27FC236}">
                  <a16:creationId xmlns:a16="http://schemas.microsoft.com/office/drawing/2014/main" id="{A5F9BFC0-E233-7F67-7123-DB9E55FCD2DA}"/>
                </a:ext>
              </a:extLst>
            </p:cNvPr>
            <p:cNvSpPr txBox="1">
              <a:spLocks noChangeArrowheads="1"/>
            </p:cNvSpPr>
            <p:nvPr/>
          </p:nvSpPr>
          <p:spPr bwMode="auto">
            <a:xfrm>
              <a:off x="4788319" y="1808338"/>
              <a:ext cx="513545" cy="4985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p>
              <a:pPr>
                <a:lnSpc>
                  <a:spcPct val="80000"/>
                </a:lnSpc>
                <a:spcBef>
                  <a:spcPct val="20000"/>
                </a:spcBef>
                <a:buClr>
                  <a:schemeClr val="bg1"/>
                </a:buClr>
                <a:buFont typeface="Wingdings" panose="05000000000000000000" pitchFamily="2" charset="2"/>
                <a:buNone/>
                <a:defRPr/>
              </a:pPr>
              <a:r>
                <a:rPr lang="en-US" altLang="zh-CN" sz="3300" b="1" dirty="0">
                  <a:solidFill>
                    <a:srgbClr val="008000"/>
                  </a:solidFill>
                  <a:effectLst>
                    <a:outerShdw blurRad="38100" dist="38100" dir="2700000" algn="tl">
                      <a:srgbClr val="C0C0C0"/>
                    </a:outerShdw>
                  </a:effectLst>
                  <a:latin typeface="Tahoma" panose="020B0604030504040204" pitchFamily="34" charset="0"/>
                </a:rPr>
                <a:t>…</a:t>
              </a:r>
              <a:endParaRPr lang="zh-CN" altLang="en-US" sz="3300" b="1" dirty="0">
                <a:solidFill>
                  <a:srgbClr val="008000"/>
                </a:solidFill>
                <a:effectLst>
                  <a:outerShdw blurRad="38100" dist="38100" dir="2700000" algn="tl">
                    <a:srgbClr val="C0C0C0"/>
                  </a:outerShdw>
                </a:effectLst>
                <a:latin typeface="Tahoma" panose="020B0604030504040204" pitchFamily="34" charset="0"/>
              </a:endParaRPr>
            </a:p>
          </p:txBody>
        </p:sp>
      </p:grpSp>
      <p:cxnSp>
        <p:nvCxnSpPr>
          <p:cNvPr id="30" name="直接箭头连接符 29">
            <a:extLst>
              <a:ext uri="{FF2B5EF4-FFF2-40B4-BE49-F238E27FC236}">
                <a16:creationId xmlns:a16="http://schemas.microsoft.com/office/drawing/2014/main" id="{E4737790-21CC-F337-507C-496DFA97F9BE}"/>
              </a:ext>
            </a:extLst>
          </p:cNvPr>
          <p:cNvCxnSpPr/>
          <p:nvPr/>
        </p:nvCxnSpPr>
        <p:spPr>
          <a:xfrm>
            <a:off x="1143000" y="971550"/>
            <a:ext cx="0" cy="914400"/>
          </a:xfrm>
          <a:prstGeom prst="straightConnector1">
            <a:avLst/>
          </a:prstGeom>
          <a:ln w="508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C7A0FD4D-F701-2D1A-5389-011160B9A7EE}"/>
              </a:ext>
            </a:extLst>
          </p:cNvPr>
          <p:cNvCxnSpPr>
            <a:cxnSpLocks/>
          </p:cNvCxnSpPr>
          <p:nvPr/>
        </p:nvCxnSpPr>
        <p:spPr>
          <a:xfrm>
            <a:off x="1371600" y="971550"/>
            <a:ext cx="0" cy="914400"/>
          </a:xfrm>
          <a:prstGeom prst="straightConnector1">
            <a:avLst/>
          </a:prstGeom>
          <a:ln w="508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2" name="文本框 31">
            <a:extLst>
              <a:ext uri="{FF2B5EF4-FFF2-40B4-BE49-F238E27FC236}">
                <a16:creationId xmlns:a16="http://schemas.microsoft.com/office/drawing/2014/main" id="{9D4C7523-79F4-63E0-075D-E5C338031822}"/>
              </a:ext>
            </a:extLst>
          </p:cNvPr>
          <p:cNvSpPr txBox="1"/>
          <p:nvPr/>
        </p:nvSpPr>
        <p:spPr>
          <a:xfrm>
            <a:off x="708255" y="1009590"/>
            <a:ext cx="412292" cy="400110"/>
          </a:xfrm>
          <a:prstGeom prst="rect">
            <a:avLst/>
          </a:prstGeom>
          <a:noFill/>
        </p:spPr>
        <p:txBody>
          <a:bodyPr wrap="none" rtlCol="0">
            <a:spAutoFit/>
          </a:bodyPr>
          <a:lstStyle/>
          <a:p>
            <a:r>
              <a:rPr lang="en-US" altLang="zh-CN" sz="2000" dirty="0"/>
              <a:t>in</a:t>
            </a:r>
            <a:endParaRPr lang="zh-CN" altLang="en-US" sz="2000" dirty="0"/>
          </a:p>
        </p:txBody>
      </p:sp>
      <p:sp>
        <p:nvSpPr>
          <p:cNvPr id="33" name="文本框 32">
            <a:extLst>
              <a:ext uri="{FF2B5EF4-FFF2-40B4-BE49-F238E27FC236}">
                <a16:creationId xmlns:a16="http://schemas.microsoft.com/office/drawing/2014/main" id="{011A9151-1B98-AC7F-3A81-E57FED816E4D}"/>
              </a:ext>
            </a:extLst>
          </p:cNvPr>
          <p:cNvSpPr txBox="1"/>
          <p:nvPr/>
        </p:nvSpPr>
        <p:spPr>
          <a:xfrm>
            <a:off x="1438987" y="971550"/>
            <a:ext cx="603050" cy="400110"/>
          </a:xfrm>
          <a:prstGeom prst="rect">
            <a:avLst/>
          </a:prstGeom>
          <a:noFill/>
        </p:spPr>
        <p:txBody>
          <a:bodyPr wrap="none" rtlCol="0">
            <a:spAutoFit/>
          </a:bodyPr>
          <a:lstStyle/>
          <a:p>
            <a:r>
              <a:rPr lang="en-US" altLang="zh-CN" sz="2000" dirty="0">
                <a:solidFill>
                  <a:srgbClr val="FF0000"/>
                </a:solidFill>
              </a:rPr>
              <a:t>out</a:t>
            </a:r>
            <a:endParaRPr lang="zh-CN" altLang="en-US" sz="2000" dirty="0">
              <a:solidFill>
                <a:srgbClr val="FF0000"/>
              </a:solidFill>
            </a:endParaRPr>
          </a:p>
        </p:txBody>
      </p:sp>
      <p:sp>
        <p:nvSpPr>
          <p:cNvPr id="34" name="Rectangle 32">
            <a:extLst>
              <a:ext uri="{FF2B5EF4-FFF2-40B4-BE49-F238E27FC236}">
                <a16:creationId xmlns:a16="http://schemas.microsoft.com/office/drawing/2014/main" id="{4373B5FE-0BDF-B005-5F8A-C5B78A630E49}"/>
              </a:ext>
            </a:extLst>
          </p:cNvPr>
          <p:cNvSpPr>
            <a:spLocks noChangeArrowheads="1"/>
          </p:cNvSpPr>
          <p:nvPr/>
        </p:nvSpPr>
        <p:spPr bwMode="auto">
          <a:xfrm>
            <a:off x="2042037" y="771313"/>
            <a:ext cx="4038600" cy="9024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108896" tIns="54448" rIns="108896" bIns="54448">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marL="288290">
              <a:lnSpc>
                <a:spcPts val="3000"/>
              </a:lnSpc>
              <a:spcBef>
                <a:spcPct val="20000"/>
              </a:spcBef>
              <a:buClr>
                <a:schemeClr val="folHlink"/>
              </a:buClr>
              <a:buSzPct val="60000"/>
              <a:buFont typeface="Wingdings" panose="05000000000000000000" pitchFamily="2" charset="2"/>
              <a:buNone/>
            </a:pPr>
            <a:r>
              <a:rPr lang="zh-CN" altLang="en-US" sz="2000" dirty="0">
                <a:solidFill>
                  <a:srgbClr val="000000"/>
                </a:solidFill>
                <a:latin typeface="楷体" pitchFamily="49" charset="-122"/>
                <a:ea typeface="+mn-ea"/>
              </a:rPr>
              <a:t>每添加一个数，</a:t>
            </a:r>
            <a:r>
              <a:rPr lang="en-US" altLang="zh-CN" sz="2000" dirty="0">
                <a:solidFill>
                  <a:srgbClr val="000000"/>
                </a:solidFill>
                <a:latin typeface="楷体" pitchFamily="49" charset="-122"/>
                <a:ea typeface="+mn-ea"/>
              </a:rPr>
              <a:t>in = in+1</a:t>
            </a:r>
            <a:r>
              <a:rPr lang="zh-CN" altLang="en-US" sz="2000" dirty="0">
                <a:solidFill>
                  <a:srgbClr val="000000"/>
                </a:solidFill>
                <a:latin typeface="楷体" pitchFamily="49" charset="-122"/>
                <a:ea typeface="+mn-ea"/>
              </a:rPr>
              <a:t>；</a:t>
            </a:r>
            <a:endParaRPr lang="en-US" altLang="zh-CN" sz="2000" dirty="0">
              <a:solidFill>
                <a:srgbClr val="000000"/>
              </a:solidFill>
              <a:latin typeface="楷体" pitchFamily="49" charset="-122"/>
              <a:ea typeface="+mn-ea"/>
            </a:endParaRPr>
          </a:p>
          <a:p>
            <a:pPr marL="288290">
              <a:lnSpc>
                <a:spcPts val="3000"/>
              </a:lnSpc>
              <a:spcBef>
                <a:spcPct val="20000"/>
              </a:spcBef>
              <a:buClr>
                <a:schemeClr val="folHlink"/>
              </a:buClr>
              <a:buSzPct val="60000"/>
              <a:buFont typeface="Wingdings" panose="05000000000000000000" pitchFamily="2" charset="2"/>
              <a:buNone/>
            </a:pPr>
            <a:r>
              <a:rPr lang="zh-CN" altLang="en-US" sz="2000" dirty="0">
                <a:solidFill>
                  <a:srgbClr val="000000"/>
                </a:solidFill>
                <a:latin typeface="楷体" pitchFamily="49" charset="-122"/>
                <a:ea typeface="+mn-ea"/>
              </a:rPr>
              <a:t>每删除一个数，</a:t>
            </a:r>
            <a:r>
              <a:rPr lang="en-US" altLang="zh-CN" sz="2000" dirty="0">
                <a:solidFill>
                  <a:srgbClr val="000000"/>
                </a:solidFill>
                <a:latin typeface="楷体" pitchFamily="49" charset="-122"/>
                <a:ea typeface="+mn-ea"/>
              </a:rPr>
              <a:t>out = out+1</a:t>
            </a:r>
            <a:r>
              <a:rPr lang="zh-CN" altLang="en-US" sz="2000" dirty="0">
                <a:solidFill>
                  <a:srgbClr val="000000"/>
                </a:solidFill>
                <a:latin typeface="楷体" pitchFamily="49" charset="-122"/>
                <a:ea typeface="+mn-ea"/>
              </a:rPr>
              <a:t>；</a:t>
            </a:r>
          </a:p>
        </p:txBody>
      </p:sp>
      <p:sp>
        <p:nvSpPr>
          <p:cNvPr id="35" name="文本框 34">
            <a:extLst>
              <a:ext uri="{FF2B5EF4-FFF2-40B4-BE49-F238E27FC236}">
                <a16:creationId xmlns:a16="http://schemas.microsoft.com/office/drawing/2014/main" id="{96D4A6FE-3694-9DFF-A84C-4DD90AE38E0C}"/>
              </a:ext>
            </a:extLst>
          </p:cNvPr>
          <p:cNvSpPr txBox="1"/>
          <p:nvPr/>
        </p:nvSpPr>
        <p:spPr>
          <a:xfrm>
            <a:off x="1122385" y="2128927"/>
            <a:ext cx="335348" cy="400110"/>
          </a:xfrm>
          <a:prstGeom prst="rect">
            <a:avLst/>
          </a:prstGeom>
          <a:noFill/>
        </p:spPr>
        <p:txBody>
          <a:bodyPr wrap="none" rtlCol="0">
            <a:spAutoFit/>
          </a:bodyPr>
          <a:lstStyle/>
          <a:p>
            <a:r>
              <a:rPr lang="en-US" altLang="zh-CN" sz="2000" dirty="0"/>
              <a:t>0</a:t>
            </a:r>
            <a:endParaRPr lang="zh-CN" altLang="en-US" sz="2000" dirty="0"/>
          </a:p>
        </p:txBody>
      </p:sp>
      <p:sp>
        <p:nvSpPr>
          <p:cNvPr id="36" name="文本框 35">
            <a:extLst>
              <a:ext uri="{FF2B5EF4-FFF2-40B4-BE49-F238E27FC236}">
                <a16:creationId xmlns:a16="http://schemas.microsoft.com/office/drawing/2014/main" id="{716379C0-A5C6-7878-C679-7243886FF92B}"/>
              </a:ext>
            </a:extLst>
          </p:cNvPr>
          <p:cNvSpPr txBox="1"/>
          <p:nvPr/>
        </p:nvSpPr>
        <p:spPr>
          <a:xfrm>
            <a:off x="1716710" y="2128927"/>
            <a:ext cx="335348" cy="400110"/>
          </a:xfrm>
          <a:prstGeom prst="rect">
            <a:avLst/>
          </a:prstGeom>
          <a:noFill/>
        </p:spPr>
        <p:txBody>
          <a:bodyPr wrap="none" rtlCol="0">
            <a:spAutoFit/>
          </a:bodyPr>
          <a:lstStyle/>
          <a:p>
            <a:r>
              <a:rPr lang="en-US" altLang="zh-CN" sz="2000" dirty="0"/>
              <a:t>1</a:t>
            </a:r>
            <a:endParaRPr lang="zh-CN" altLang="en-US" sz="2000" dirty="0"/>
          </a:p>
        </p:txBody>
      </p:sp>
      <p:sp>
        <p:nvSpPr>
          <p:cNvPr id="37" name="文本框 36">
            <a:extLst>
              <a:ext uri="{FF2B5EF4-FFF2-40B4-BE49-F238E27FC236}">
                <a16:creationId xmlns:a16="http://schemas.microsoft.com/office/drawing/2014/main" id="{CF6C79CB-6044-B700-92F3-B6ED1178AC3D}"/>
              </a:ext>
            </a:extLst>
          </p:cNvPr>
          <p:cNvSpPr txBox="1"/>
          <p:nvPr/>
        </p:nvSpPr>
        <p:spPr>
          <a:xfrm>
            <a:off x="2324197" y="2128927"/>
            <a:ext cx="335348" cy="400110"/>
          </a:xfrm>
          <a:prstGeom prst="rect">
            <a:avLst/>
          </a:prstGeom>
          <a:noFill/>
        </p:spPr>
        <p:txBody>
          <a:bodyPr wrap="none" rtlCol="0">
            <a:spAutoFit/>
          </a:bodyPr>
          <a:lstStyle/>
          <a:p>
            <a:r>
              <a:rPr lang="en-US" altLang="zh-CN" sz="2000" dirty="0"/>
              <a:t>2</a:t>
            </a:r>
            <a:endParaRPr lang="zh-CN" altLang="en-US" sz="2000" dirty="0"/>
          </a:p>
        </p:txBody>
      </p:sp>
      <p:sp>
        <p:nvSpPr>
          <p:cNvPr id="38" name="文本框 37">
            <a:extLst>
              <a:ext uri="{FF2B5EF4-FFF2-40B4-BE49-F238E27FC236}">
                <a16:creationId xmlns:a16="http://schemas.microsoft.com/office/drawing/2014/main" id="{7C0E9AE5-E113-23D1-08A7-E377E33C48B0}"/>
              </a:ext>
            </a:extLst>
          </p:cNvPr>
          <p:cNvSpPr txBox="1"/>
          <p:nvPr/>
        </p:nvSpPr>
        <p:spPr>
          <a:xfrm>
            <a:off x="4146004" y="2128927"/>
            <a:ext cx="604653" cy="400110"/>
          </a:xfrm>
          <a:prstGeom prst="rect">
            <a:avLst/>
          </a:prstGeom>
          <a:noFill/>
        </p:spPr>
        <p:txBody>
          <a:bodyPr wrap="none" rtlCol="0">
            <a:spAutoFit/>
          </a:bodyPr>
          <a:lstStyle/>
          <a:p>
            <a:r>
              <a:rPr lang="en-US" altLang="zh-CN" sz="2000" dirty="0"/>
              <a:t>n-1</a:t>
            </a:r>
            <a:endParaRPr lang="zh-CN" altLang="en-US" sz="2000" dirty="0"/>
          </a:p>
        </p:txBody>
      </p:sp>
      <p:sp>
        <p:nvSpPr>
          <p:cNvPr id="40" name="右大括号 39">
            <a:extLst>
              <a:ext uri="{FF2B5EF4-FFF2-40B4-BE49-F238E27FC236}">
                <a16:creationId xmlns:a16="http://schemas.microsoft.com/office/drawing/2014/main" id="{7F97CE09-CAD0-CE9D-9FA2-10F3DF70BA48}"/>
              </a:ext>
            </a:extLst>
          </p:cNvPr>
          <p:cNvSpPr/>
          <p:nvPr/>
        </p:nvSpPr>
        <p:spPr>
          <a:xfrm rot="5400000">
            <a:off x="2707554" y="1075079"/>
            <a:ext cx="381000" cy="3886198"/>
          </a:xfrm>
          <a:prstGeom prst="rightBrace">
            <a:avLst/>
          </a:prstGeom>
          <a:ln w="381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1" name="文本框 40">
            <a:extLst>
              <a:ext uri="{FF2B5EF4-FFF2-40B4-BE49-F238E27FC236}">
                <a16:creationId xmlns:a16="http://schemas.microsoft.com/office/drawing/2014/main" id="{9B15F701-AF6E-AC1D-B4B7-545539AEBFDD}"/>
              </a:ext>
            </a:extLst>
          </p:cNvPr>
          <p:cNvSpPr txBox="1"/>
          <p:nvPr/>
        </p:nvSpPr>
        <p:spPr>
          <a:xfrm>
            <a:off x="2330547" y="3208679"/>
            <a:ext cx="1112805" cy="400110"/>
          </a:xfrm>
          <a:prstGeom prst="rect">
            <a:avLst/>
          </a:prstGeom>
          <a:noFill/>
        </p:spPr>
        <p:txBody>
          <a:bodyPr wrap="none" rtlCol="0">
            <a:spAutoFit/>
          </a:bodyPr>
          <a:lstStyle/>
          <a:p>
            <a:r>
              <a:rPr lang="zh-CN" altLang="en-US" sz="2000" dirty="0">
                <a:solidFill>
                  <a:schemeClr val="tx1">
                    <a:lumMod val="50000"/>
                  </a:schemeClr>
                </a:solidFill>
              </a:rPr>
              <a:t>共有</a:t>
            </a:r>
            <a:r>
              <a:rPr lang="en-US" altLang="zh-CN" sz="2000" dirty="0">
                <a:solidFill>
                  <a:schemeClr val="tx1">
                    <a:lumMod val="50000"/>
                  </a:schemeClr>
                </a:solidFill>
              </a:rPr>
              <a:t>n</a:t>
            </a:r>
            <a:r>
              <a:rPr lang="zh-CN" altLang="en-US" sz="2000" dirty="0">
                <a:solidFill>
                  <a:schemeClr val="tx1">
                    <a:lumMod val="50000"/>
                  </a:schemeClr>
                </a:solidFill>
              </a:rPr>
              <a:t>个</a:t>
            </a:r>
          </a:p>
        </p:txBody>
      </p:sp>
      <p:sp>
        <p:nvSpPr>
          <p:cNvPr id="42" name="Rectangle 32">
            <a:extLst>
              <a:ext uri="{FF2B5EF4-FFF2-40B4-BE49-F238E27FC236}">
                <a16:creationId xmlns:a16="http://schemas.microsoft.com/office/drawing/2014/main" id="{5F1AE269-6F8D-17FE-90FC-1B47414D9B74}"/>
              </a:ext>
            </a:extLst>
          </p:cNvPr>
          <p:cNvSpPr>
            <a:spLocks noChangeArrowheads="1"/>
          </p:cNvSpPr>
          <p:nvPr/>
        </p:nvSpPr>
        <p:spPr bwMode="auto">
          <a:xfrm>
            <a:off x="472571" y="3733801"/>
            <a:ext cx="3108829" cy="1348760"/>
          </a:xfrm>
          <a:prstGeom prst="rect">
            <a:avLst/>
          </a:prstGeom>
          <a:noFill/>
          <a:ln w="2540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108896" tIns="54448" rIns="108896" bIns="54448">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marL="288290">
              <a:lnSpc>
                <a:spcPts val="3000"/>
              </a:lnSpc>
              <a:spcBef>
                <a:spcPct val="20000"/>
              </a:spcBef>
              <a:buClr>
                <a:schemeClr val="folHlink"/>
              </a:buClr>
              <a:buSzPct val="60000"/>
              <a:buFont typeface="Wingdings" panose="05000000000000000000" pitchFamily="2" charset="2"/>
              <a:buNone/>
            </a:pPr>
            <a:r>
              <a:rPr lang="zh-CN" altLang="en-US" sz="2000" dirty="0">
                <a:solidFill>
                  <a:srgbClr val="000000"/>
                </a:solidFill>
                <a:latin typeface="楷体" pitchFamily="49" charset="-122"/>
                <a:ea typeface="+mn-ea"/>
              </a:rPr>
              <a:t>形成一个环：</a:t>
            </a:r>
            <a:endParaRPr lang="en-US" altLang="zh-CN" sz="2000" dirty="0">
              <a:solidFill>
                <a:srgbClr val="000000"/>
              </a:solidFill>
              <a:latin typeface="楷体" pitchFamily="49" charset="-122"/>
              <a:ea typeface="+mn-ea"/>
            </a:endParaRPr>
          </a:p>
          <a:p>
            <a:pPr marL="288290">
              <a:lnSpc>
                <a:spcPts val="3000"/>
              </a:lnSpc>
              <a:spcBef>
                <a:spcPct val="20000"/>
              </a:spcBef>
              <a:buClr>
                <a:schemeClr val="folHlink"/>
              </a:buClr>
              <a:buSzPct val="60000"/>
              <a:buFont typeface="Wingdings" panose="05000000000000000000" pitchFamily="2" charset="2"/>
              <a:buNone/>
            </a:pPr>
            <a:r>
              <a:rPr lang="en-US" altLang="zh-CN" sz="2000" dirty="0">
                <a:solidFill>
                  <a:srgbClr val="000000"/>
                </a:solidFill>
                <a:latin typeface="楷体" pitchFamily="49" charset="-122"/>
                <a:ea typeface="+mn-ea"/>
              </a:rPr>
              <a:t>in = (in+1) % n</a:t>
            </a:r>
            <a:r>
              <a:rPr lang="zh-CN" altLang="en-US" sz="2000" dirty="0">
                <a:solidFill>
                  <a:srgbClr val="000000"/>
                </a:solidFill>
                <a:latin typeface="楷体" pitchFamily="49" charset="-122"/>
                <a:ea typeface="+mn-ea"/>
              </a:rPr>
              <a:t>；</a:t>
            </a:r>
            <a:endParaRPr lang="en-US" altLang="zh-CN" sz="2000" dirty="0">
              <a:solidFill>
                <a:srgbClr val="000000"/>
              </a:solidFill>
              <a:latin typeface="楷体" pitchFamily="49" charset="-122"/>
              <a:ea typeface="+mn-ea"/>
            </a:endParaRPr>
          </a:p>
          <a:p>
            <a:pPr marL="288290">
              <a:lnSpc>
                <a:spcPts val="3000"/>
              </a:lnSpc>
              <a:spcBef>
                <a:spcPct val="20000"/>
              </a:spcBef>
              <a:buClr>
                <a:schemeClr val="folHlink"/>
              </a:buClr>
              <a:buSzPct val="60000"/>
              <a:buFont typeface="Wingdings" panose="05000000000000000000" pitchFamily="2" charset="2"/>
              <a:buNone/>
            </a:pPr>
            <a:r>
              <a:rPr lang="en-US" altLang="zh-CN" sz="2000" dirty="0">
                <a:solidFill>
                  <a:srgbClr val="000000"/>
                </a:solidFill>
                <a:latin typeface="楷体" pitchFamily="49" charset="-122"/>
                <a:ea typeface="+mn-ea"/>
              </a:rPr>
              <a:t>out = (out+1) % n</a:t>
            </a:r>
            <a:r>
              <a:rPr lang="zh-CN" altLang="en-US" sz="2000" dirty="0">
                <a:solidFill>
                  <a:srgbClr val="000000"/>
                </a:solidFill>
                <a:latin typeface="楷体" pitchFamily="49" charset="-122"/>
                <a:ea typeface="+mn-ea"/>
              </a:rPr>
              <a:t>；</a:t>
            </a:r>
          </a:p>
        </p:txBody>
      </p:sp>
      <p:grpSp>
        <p:nvGrpSpPr>
          <p:cNvPr id="78" name="组合 77">
            <a:extLst>
              <a:ext uri="{FF2B5EF4-FFF2-40B4-BE49-F238E27FC236}">
                <a16:creationId xmlns:a16="http://schemas.microsoft.com/office/drawing/2014/main" id="{F9C3B995-3DB5-0313-BAC9-D2F3999B66A8}"/>
              </a:ext>
            </a:extLst>
          </p:cNvPr>
          <p:cNvGrpSpPr/>
          <p:nvPr/>
        </p:nvGrpSpPr>
        <p:grpSpPr>
          <a:xfrm>
            <a:off x="6159058" y="939800"/>
            <a:ext cx="2520000" cy="2520000"/>
            <a:chOff x="6141474" y="1152555"/>
            <a:chExt cx="2520000" cy="2520000"/>
          </a:xfrm>
        </p:grpSpPr>
        <p:grpSp>
          <p:nvGrpSpPr>
            <p:cNvPr id="67" name="组合 66">
              <a:extLst>
                <a:ext uri="{FF2B5EF4-FFF2-40B4-BE49-F238E27FC236}">
                  <a16:creationId xmlns:a16="http://schemas.microsoft.com/office/drawing/2014/main" id="{1CDF833D-6016-FE37-49A9-62B1D41DA52B}"/>
                </a:ext>
              </a:extLst>
            </p:cNvPr>
            <p:cNvGrpSpPr/>
            <p:nvPr/>
          </p:nvGrpSpPr>
          <p:grpSpPr>
            <a:xfrm>
              <a:off x="6141474" y="1152555"/>
              <a:ext cx="2520000" cy="2520000"/>
              <a:chOff x="6141474" y="1152555"/>
              <a:chExt cx="2520000" cy="2520000"/>
            </a:xfrm>
          </p:grpSpPr>
          <p:sp>
            <p:nvSpPr>
              <p:cNvPr id="43" name="椭圆 42">
                <a:extLst>
                  <a:ext uri="{FF2B5EF4-FFF2-40B4-BE49-F238E27FC236}">
                    <a16:creationId xmlns:a16="http://schemas.microsoft.com/office/drawing/2014/main" id="{5248DF44-5200-E02B-4E7C-5320EB3D1317}"/>
                  </a:ext>
                </a:extLst>
              </p:cNvPr>
              <p:cNvSpPr>
                <a:spLocks noChangeAspect="1"/>
              </p:cNvSpPr>
              <p:nvPr/>
            </p:nvSpPr>
            <p:spPr>
              <a:xfrm>
                <a:off x="6141474" y="1152555"/>
                <a:ext cx="2520000" cy="2520000"/>
              </a:xfrm>
              <a:prstGeom prst="ellipse">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7" name="直接连接符 56">
                <a:extLst>
                  <a:ext uri="{FF2B5EF4-FFF2-40B4-BE49-F238E27FC236}">
                    <a16:creationId xmlns:a16="http://schemas.microsoft.com/office/drawing/2014/main" id="{F10E9966-CEBC-75E2-C579-1BC570C0347E}"/>
                  </a:ext>
                </a:extLst>
              </p:cNvPr>
              <p:cNvCxnSpPr>
                <a:cxnSpLocks/>
              </p:cNvCxnSpPr>
              <p:nvPr/>
            </p:nvCxnSpPr>
            <p:spPr>
              <a:xfrm>
                <a:off x="6177119" y="2211891"/>
                <a:ext cx="2451692" cy="466405"/>
              </a:xfrm>
              <a:prstGeom prst="line">
                <a:avLst/>
              </a:prstGeom>
              <a:ln w="381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8EE178AE-9AC1-FCC9-6919-CBA85705E6C0}"/>
                  </a:ext>
                </a:extLst>
              </p:cNvPr>
              <p:cNvCxnSpPr>
                <a:cxnSpLocks/>
              </p:cNvCxnSpPr>
              <p:nvPr/>
            </p:nvCxnSpPr>
            <p:spPr>
              <a:xfrm>
                <a:off x="6934848" y="1276350"/>
                <a:ext cx="939488" cy="2332439"/>
              </a:xfrm>
              <a:prstGeom prst="line">
                <a:avLst/>
              </a:prstGeom>
              <a:ln w="381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3287CBE7-ADB1-105A-4AD3-AF14DC45CAED}"/>
                  </a:ext>
                </a:extLst>
              </p:cNvPr>
              <p:cNvCxnSpPr>
                <a:stCxn id="43" idx="3"/>
                <a:endCxn id="43" idx="7"/>
              </p:cNvCxnSpPr>
              <p:nvPr/>
            </p:nvCxnSpPr>
            <p:spPr>
              <a:xfrm flipV="1">
                <a:off x="6510519" y="1521600"/>
                <a:ext cx="1781910" cy="1781910"/>
              </a:xfrm>
              <a:prstGeom prst="line">
                <a:avLst/>
              </a:prstGeom>
              <a:ln w="381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椭圆 43">
                <a:extLst>
                  <a:ext uri="{FF2B5EF4-FFF2-40B4-BE49-F238E27FC236}">
                    <a16:creationId xmlns:a16="http://schemas.microsoft.com/office/drawing/2014/main" id="{BFF366A3-4C27-1469-3218-CA9D0757CC24}"/>
                  </a:ext>
                </a:extLst>
              </p:cNvPr>
              <p:cNvSpPr>
                <a:spLocks noChangeAspect="1"/>
              </p:cNvSpPr>
              <p:nvPr/>
            </p:nvSpPr>
            <p:spPr>
              <a:xfrm>
                <a:off x="6690643" y="1667447"/>
                <a:ext cx="1443707" cy="1443707"/>
              </a:xfrm>
              <a:prstGeom prst="ellipse">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文本框 68">
              <a:extLst>
                <a:ext uri="{FF2B5EF4-FFF2-40B4-BE49-F238E27FC236}">
                  <a16:creationId xmlns:a16="http://schemas.microsoft.com/office/drawing/2014/main" id="{93CF8F8C-642B-15C3-B748-980866AFBEA4}"/>
                </a:ext>
              </a:extLst>
            </p:cNvPr>
            <p:cNvSpPr txBox="1"/>
            <p:nvPr/>
          </p:nvSpPr>
          <p:spPr>
            <a:xfrm>
              <a:off x="7467599" y="1239062"/>
              <a:ext cx="45719" cy="400110"/>
            </a:xfrm>
            <a:prstGeom prst="rect">
              <a:avLst/>
            </a:prstGeom>
            <a:noFill/>
          </p:spPr>
          <p:txBody>
            <a:bodyPr wrap="square" rtlCol="0">
              <a:spAutoFit/>
            </a:bodyPr>
            <a:lstStyle/>
            <a:p>
              <a:r>
                <a:rPr lang="en-US" altLang="zh-CN" sz="2000" dirty="0"/>
                <a:t>0</a:t>
              </a:r>
              <a:endParaRPr lang="zh-CN" altLang="en-US" sz="2000" dirty="0"/>
            </a:p>
          </p:txBody>
        </p:sp>
        <p:sp>
          <p:nvSpPr>
            <p:cNvPr id="71" name="文本框 70">
              <a:extLst>
                <a:ext uri="{FF2B5EF4-FFF2-40B4-BE49-F238E27FC236}">
                  <a16:creationId xmlns:a16="http://schemas.microsoft.com/office/drawing/2014/main" id="{BFEB89E7-3077-6B9E-3DB3-AE131C542963}"/>
                </a:ext>
              </a:extLst>
            </p:cNvPr>
            <p:cNvSpPr txBox="1"/>
            <p:nvPr/>
          </p:nvSpPr>
          <p:spPr>
            <a:xfrm>
              <a:off x="8253609" y="2042459"/>
              <a:ext cx="305070" cy="400110"/>
            </a:xfrm>
            <a:prstGeom prst="rect">
              <a:avLst/>
            </a:prstGeom>
            <a:noFill/>
          </p:spPr>
          <p:txBody>
            <a:bodyPr wrap="square" rtlCol="0">
              <a:spAutoFit/>
            </a:bodyPr>
            <a:lstStyle/>
            <a:p>
              <a:r>
                <a:rPr lang="en-US" altLang="zh-CN" sz="2000" dirty="0"/>
                <a:t>1</a:t>
              </a:r>
              <a:endParaRPr lang="zh-CN" altLang="en-US" sz="2000" dirty="0"/>
            </a:p>
          </p:txBody>
        </p:sp>
        <p:sp>
          <p:nvSpPr>
            <p:cNvPr id="72" name="文本框 71">
              <a:extLst>
                <a:ext uri="{FF2B5EF4-FFF2-40B4-BE49-F238E27FC236}">
                  <a16:creationId xmlns:a16="http://schemas.microsoft.com/office/drawing/2014/main" id="{51ECF3C2-D7A4-2010-2F66-8FFD59F5E5C1}"/>
                </a:ext>
              </a:extLst>
            </p:cNvPr>
            <p:cNvSpPr txBox="1"/>
            <p:nvPr/>
          </p:nvSpPr>
          <p:spPr>
            <a:xfrm>
              <a:off x="8005249" y="2863684"/>
              <a:ext cx="305070" cy="400110"/>
            </a:xfrm>
            <a:prstGeom prst="rect">
              <a:avLst/>
            </a:prstGeom>
            <a:noFill/>
          </p:spPr>
          <p:txBody>
            <a:bodyPr wrap="square" rtlCol="0">
              <a:spAutoFit/>
            </a:bodyPr>
            <a:lstStyle/>
            <a:p>
              <a:r>
                <a:rPr lang="en-US" altLang="zh-CN" sz="2000" dirty="0"/>
                <a:t>2</a:t>
              </a:r>
              <a:endParaRPr lang="zh-CN" altLang="en-US" sz="2000" dirty="0"/>
            </a:p>
          </p:txBody>
        </p:sp>
        <p:sp>
          <p:nvSpPr>
            <p:cNvPr id="73" name="文本框 72">
              <a:extLst>
                <a:ext uri="{FF2B5EF4-FFF2-40B4-BE49-F238E27FC236}">
                  <a16:creationId xmlns:a16="http://schemas.microsoft.com/office/drawing/2014/main" id="{E490E3A8-0123-867A-285C-FBF809FFD425}"/>
                </a:ext>
              </a:extLst>
            </p:cNvPr>
            <p:cNvSpPr txBox="1"/>
            <p:nvPr/>
          </p:nvSpPr>
          <p:spPr>
            <a:xfrm>
              <a:off x="7050019" y="3161264"/>
              <a:ext cx="305070" cy="400110"/>
            </a:xfrm>
            <a:prstGeom prst="rect">
              <a:avLst/>
            </a:prstGeom>
            <a:noFill/>
          </p:spPr>
          <p:txBody>
            <a:bodyPr wrap="square" rtlCol="0">
              <a:spAutoFit/>
            </a:bodyPr>
            <a:lstStyle/>
            <a:p>
              <a:r>
                <a:rPr lang="en-US" altLang="zh-CN" sz="2000" dirty="0"/>
                <a:t>3</a:t>
              </a:r>
              <a:endParaRPr lang="zh-CN" altLang="en-US" sz="2000" dirty="0"/>
            </a:p>
          </p:txBody>
        </p:sp>
        <p:sp>
          <p:nvSpPr>
            <p:cNvPr id="74" name="文本框 73">
              <a:extLst>
                <a:ext uri="{FF2B5EF4-FFF2-40B4-BE49-F238E27FC236}">
                  <a16:creationId xmlns:a16="http://schemas.microsoft.com/office/drawing/2014/main" id="{812DA874-AAE3-8FE5-39EB-A1376365E131}"/>
                </a:ext>
              </a:extLst>
            </p:cNvPr>
            <p:cNvSpPr txBox="1"/>
            <p:nvPr/>
          </p:nvSpPr>
          <p:spPr>
            <a:xfrm>
              <a:off x="6289081" y="2529916"/>
              <a:ext cx="305070" cy="400110"/>
            </a:xfrm>
            <a:prstGeom prst="rect">
              <a:avLst/>
            </a:prstGeom>
            <a:noFill/>
          </p:spPr>
          <p:txBody>
            <a:bodyPr wrap="square" rtlCol="0">
              <a:spAutoFit/>
            </a:bodyPr>
            <a:lstStyle/>
            <a:p>
              <a:r>
                <a:rPr lang="en-US" altLang="zh-CN" sz="2000" dirty="0"/>
                <a:t>4</a:t>
              </a:r>
              <a:endParaRPr lang="zh-CN" altLang="en-US" sz="2000" dirty="0"/>
            </a:p>
          </p:txBody>
        </p:sp>
        <p:sp>
          <p:nvSpPr>
            <p:cNvPr id="75" name="文本框 74">
              <a:extLst>
                <a:ext uri="{FF2B5EF4-FFF2-40B4-BE49-F238E27FC236}">
                  <a16:creationId xmlns:a16="http://schemas.microsoft.com/office/drawing/2014/main" id="{1A6BB79A-97B7-E3E5-25A5-FB73DC021DAB}"/>
                </a:ext>
              </a:extLst>
            </p:cNvPr>
            <p:cNvSpPr txBox="1"/>
            <p:nvPr/>
          </p:nvSpPr>
          <p:spPr>
            <a:xfrm>
              <a:off x="6448046" y="1638352"/>
              <a:ext cx="305070" cy="400110"/>
            </a:xfrm>
            <a:prstGeom prst="rect">
              <a:avLst/>
            </a:prstGeom>
            <a:noFill/>
          </p:spPr>
          <p:txBody>
            <a:bodyPr wrap="square" rtlCol="0">
              <a:spAutoFit/>
            </a:bodyPr>
            <a:lstStyle/>
            <a:p>
              <a:r>
                <a:rPr lang="en-US" altLang="zh-CN" sz="2000" dirty="0"/>
                <a:t>5</a:t>
              </a:r>
              <a:endParaRPr lang="zh-CN" altLang="en-US" sz="2000" dirty="0"/>
            </a:p>
          </p:txBody>
        </p:sp>
      </p:grpSp>
      <p:sp>
        <p:nvSpPr>
          <p:cNvPr id="76" name="Rectangle 32">
            <a:extLst>
              <a:ext uri="{FF2B5EF4-FFF2-40B4-BE49-F238E27FC236}">
                <a16:creationId xmlns:a16="http://schemas.microsoft.com/office/drawing/2014/main" id="{0CC12F17-75B7-EEAC-1C98-2C3D90345A53}"/>
              </a:ext>
            </a:extLst>
          </p:cNvPr>
          <p:cNvSpPr>
            <a:spLocks noChangeArrowheads="1"/>
          </p:cNvSpPr>
          <p:nvPr/>
        </p:nvSpPr>
        <p:spPr bwMode="auto">
          <a:xfrm>
            <a:off x="3977344" y="3700658"/>
            <a:ext cx="2389462" cy="1341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108896" tIns="54448" rIns="108896" bIns="54448">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a:spcBef>
                <a:spcPts val="0"/>
              </a:spcBef>
              <a:buClr>
                <a:schemeClr val="folHlink"/>
              </a:buClr>
              <a:buSzPct val="60000"/>
              <a:buFont typeface="Wingdings" panose="05000000000000000000" pitchFamily="2" charset="2"/>
              <a:buNone/>
            </a:pPr>
            <a:r>
              <a:rPr lang="en-US" altLang="zh-CN" sz="2000" dirty="0">
                <a:solidFill>
                  <a:srgbClr val="000000"/>
                </a:solidFill>
                <a:latin typeface="楷体" pitchFamily="49" charset="-122"/>
                <a:ea typeface="+mn-ea"/>
              </a:rPr>
              <a:t>(0 + 1) % 6 = 1</a:t>
            </a:r>
          </a:p>
          <a:p>
            <a:pPr>
              <a:spcBef>
                <a:spcPts val="0"/>
              </a:spcBef>
              <a:buClr>
                <a:schemeClr val="folHlink"/>
              </a:buClr>
              <a:buSzPct val="60000"/>
            </a:pPr>
            <a:r>
              <a:rPr lang="en-US" altLang="zh-CN" sz="2000" dirty="0">
                <a:solidFill>
                  <a:srgbClr val="000000"/>
                </a:solidFill>
                <a:latin typeface="楷体" pitchFamily="49" charset="-122"/>
              </a:rPr>
              <a:t>(1 + 1) % 6 = 2</a:t>
            </a:r>
          </a:p>
          <a:p>
            <a:pPr>
              <a:spcBef>
                <a:spcPts val="0"/>
              </a:spcBef>
              <a:buClr>
                <a:schemeClr val="folHlink"/>
              </a:buClr>
              <a:buSzPct val="60000"/>
            </a:pPr>
            <a:r>
              <a:rPr lang="en-US" altLang="zh-CN" sz="2000" dirty="0">
                <a:solidFill>
                  <a:srgbClr val="000000"/>
                </a:solidFill>
                <a:latin typeface="楷体" pitchFamily="49" charset="-122"/>
              </a:rPr>
              <a:t>(2 + 1) % 6 = 3</a:t>
            </a:r>
            <a:endParaRPr lang="zh-CN" altLang="en-US" sz="2000" dirty="0">
              <a:solidFill>
                <a:srgbClr val="000000"/>
              </a:solidFill>
              <a:latin typeface="楷体" pitchFamily="49" charset="-122"/>
            </a:endParaRPr>
          </a:p>
          <a:p>
            <a:pPr>
              <a:spcBef>
                <a:spcPts val="0"/>
              </a:spcBef>
              <a:buClr>
                <a:schemeClr val="folHlink"/>
              </a:buClr>
              <a:buSzPct val="60000"/>
            </a:pPr>
            <a:r>
              <a:rPr lang="en-US" altLang="zh-CN" sz="2000" dirty="0">
                <a:solidFill>
                  <a:srgbClr val="000000"/>
                </a:solidFill>
                <a:latin typeface="楷体" pitchFamily="49" charset="-122"/>
              </a:rPr>
              <a:t>(3 + 1) % 6 = 4</a:t>
            </a:r>
            <a:endParaRPr lang="zh-CN" altLang="en-US" sz="2000" dirty="0">
              <a:solidFill>
                <a:srgbClr val="000000"/>
              </a:solidFill>
              <a:latin typeface="楷体" pitchFamily="49" charset="-122"/>
            </a:endParaRPr>
          </a:p>
        </p:txBody>
      </p:sp>
      <p:sp>
        <p:nvSpPr>
          <p:cNvPr id="77" name="Rectangle 32">
            <a:extLst>
              <a:ext uri="{FF2B5EF4-FFF2-40B4-BE49-F238E27FC236}">
                <a16:creationId xmlns:a16="http://schemas.microsoft.com/office/drawing/2014/main" id="{C943EA06-03DB-F7CC-57CC-0A495045A105}"/>
              </a:ext>
            </a:extLst>
          </p:cNvPr>
          <p:cNvSpPr>
            <a:spLocks noChangeArrowheads="1"/>
          </p:cNvSpPr>
          <p:nvPr/>
        </p:nvSpPr>
        <p:spPr bwMode="auto">
          <a:xfrm>
            <a:off x="6336171" y="3679171"/>
            <a:ext cx="2389462" cy="1341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108896" tIns="54448" rIns="108896" bIns="54448">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a:spcBef>
                <a:spcPts val="0"/>
              </a:spcBef>
              <a:buClr>
                <a:schemeClr val="folHlink"/>
              </a:buClr>
              <a:buSzPct val="60000"/>
              <a:buFont typeface="Wingdings" panose="05000000000000000000" pitchFamily="2" charset="2"/>
              <a:buNone/>
            </a:pPr>
            <a:r>
              <a:rPr lang="en-US" altLang="zh-CN" sz="2000" dirty="0">
                <a:solidFill>
                  <a:srgbClr val="000000"/>
                </a:solidFill>
                <a:latin typeface="楷体" pitchFamily="49" charset="-122"/>
                <a:ea typeface="+mn-ea"/>
              </a:rPr>
              <a:t>(4 + 1) % 6 = 5</a:t>
            </a:r>
          </a:p>
          <a:p>
            <a:pPr>
              <a:spcBef>
                <a:spcPts val="0"/>
              </a:spcBef>
              <a:buClr>
                <a:schemeClr val="folHlink"/>
              </a:buClr>
              <a:buSzPct val="60000"/>
            </a:pPr>
            <a:r>
              <a:rPr lang="en-US" altLang="zh-CN" sz="2000" dirty="0">
                <a:solidFill>
                  <a:srgbClr val="FF0000"/>
                </a:solidFill>
                <a:latin typeface="楷体" pitchFamily="49" charset="-122"/>
              </a:rPr>
              <a:t>(5 + 1) % 6 = 0</a:t>
            </a:r>
          </a:p>
          <a:p>
            <a:pPr>
              <a:spcBef>
                <a:spcPts val="0"/>
              </a:spcBef>
              <a:buClr>
                <a:schemeClr val="folHlink"/>
              </a:buClr>
              <a:buSzPct val="60000"/>
            </a:pPr>
            <a:r>
              <a:rPr lang="en-US" altLang="zh-CN" sz="2000" dirty="0">
                <a:solidFill>
                  <a:srgbClr val="000000"/>
                </a:solidFill>
                <a:latin typeface="楷体" pitchFamily="49" charset="-122"/>
              </a:rPr>
              <a:t>(0 + 1) % 6 = 1</a:t>
            </a:r>
            <a:endParaRPr lang="zh-CN" altLang="en-US" sz="2000" dirty="0">
              <a:solidFill>
                <a:srgbClr val="000000"/>
              </a:solidFill>
              <a:latin typeface="楷体" pitchFamily="49" charset="-122"/>
            </a:endParaRPr>
          </a:p>
          <a:p>
            <a:pPr>
              <a:spcBef>
                <a:spcPts val="0"/>
              </a:spcBef>
              <a:buClr>
                <a:schemeClr val="folHlink"/>
              </a:buClr>
              <a:buSzPct val="60000"/>
            </a:pPr>
            <a:r>
              <a:rPr lang="en-US" altLang="zh-CN" sz="2000" dirty="0">
                <a:solidFill>
                  <a:srgbClr val="000000"/>
                </a:solidFill>
                <a:latin typeface="楷体" pitchFamily="49" charset="-122"/>
              </a:rPr>
              <a:t>…</a:t>
            </a:r>
            <a:endParaRPr lang="zh-CN" altLang="en-US" sz="2000" dirty="0">
              <a:solidFill>
                <a:srgbClr val="000000"/>
              </a:solidFill>
              <a:latin typeface="楷体" pitchFamily="49" charset="-122"/>
            </a:endParaRPr>
          </a:p>
        </p:txBody>
      </p:sp>
      <p:sp>
        <p:nvSpPr>
          <p:cNvPr id="79" name="矩形 78">
            <a:extLst>
              <a:ext uri="{FF2B5EF4-FFF2-40B4-BE49-F238E27FC236}">
                <a16:creationId xmlns:a16="http://schemas.microsoft.com/office/drawing/2014/main" id="{C2197DD9-B1F7-0D9E-5A9D-766FBDCE4FD6}"/>
              </a:ext>
            </a:extLst>
          </p:cNvPr>
          <p:cNvSpPr/>
          <p:nvPr/>
        </p:nvSpPr>
        <p:spPr>
          <a:xfrm>
            <a:off x="727305" y="145140"/>
            <a:ext cx="2083062" cy="414020"/>
          </a:xfrm>
          <a:prstGeom prst="rect">
            <a:avLst/>
          </a:prstGeom>
        </p:spPr>
        <p:txBody>
          <a:bodyPr wrap="square">
            <a:spAutoFit/>
          </a:bodyPr>
          <a:lstStyle/>
          <a:p>
            <a:r>
              <a:rPr lang="zh-CN" altLang="en-US" sz="2100" b="1" dirty="0">
                <a:solidFill>
                  <a:srgbClr val="FF0000"/>
                </a:solidFill>
              </a:rPr>
              <a:t>取余成环</a:t>
            </a:r>
          </a:p>
        </p:txBody>
      </p:sp>
      <p:sp>
        <p:nvSpPr>
          <p:cNvPr id="80" name="箭头: 右 79">
            <a:extLst>
              <a:ext uri="{FF2B5EF4-FFF2-40B4-BE49-F238E27FC236}">
                <a16:creationId xmlns:a16="http://schemas.microsoft.com/office/drawing/2014/main" id="{F5F51890-0FA8-C0C0-5D21-707E80A2C154}"/>
              </a:ext>
            </a:extLst>
          </p:cNvPr>
          <p:cNvSpPr/>
          <p:nvPr/>
        </p:nvSpPr>
        <p:spPr>
          <a:xfrm>
            <a:off x="5069328" y="2025150"/>
            <a:ext cx="931224" cy="487457"/>
          </a:xfrm>
          <a:prstGeom prst="rightArrow">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4C9DE528-02C8-B801-B390-4CF53C9243D3}"/>
              </a:ext>
            </a:extLst>
          </p:cNvPr>
          <p:cNvSpPr txBox="1"/>
          <p:nvPr/>
        </p:nvSpPr>
        <p:spPr>
          <a:xfrm>
            <a:off x="4060983" y="3300548"/>
            <a:ext cx="1197764" cy="400110"/>
          </a:xfrm>
          <a:prstGeom prst="rect">
            <a:avLst/>
          </a:prstGeom>
          <a:noFill/>
        </p:spPr>
        <p:txBody>
          <a:bodyPr wrap="none" rtlCol="0">
            <a:spAutoFit/>
          </a:bodyPr>
          <a:lstStyle/>
          <a:p>
            <a:r>
              <a:rPr lang="zh-CN" altLang="en-US" sz="2000" dirty="0">
                <a:solidFill>
                  <a:srgbClr val="000000"/>
                </a:solidFill>
              </a:rPr>
              <a:t>设：</a:t>
            </a:r>
            <a:r>
              <a:rPr lang="en-US" altLang="zh-CN" sz="2000" dirty="0">
                <a:solidFill>
                  <a:srgbClr val="000000"/>
                </a:solidFill>
              </a:rPr>
              <a:t>n=6</a:t>
            </a:r>
            <a:endParaRPr lang="zh-CN" altLang="en-US" sz="2000" dirty="0">
              <a:solidFill>
                <a:srgbClr val="000000"/>
              </a:solidFill>
            </a:endParaRPr>
          </a:p>
        </p:txBody>
      </p:sp>
      <p:cxnSp>
        <p:nvCxnSpPr>
          <p:cNvPr id="4" name="直接箭头连接符 3">
            <a:extLst>
              <a:ext uri="{FF2B5EF4-FFF2-40B4-BE49-F238E27FC236}">
                <a16:creationId xmlns:a16="http://schemas.microsoft.com/office/drawing/2014/main" id="{904D0B4B-6D82-F87B-4443-6FC88A3CE0F0}"/>
              </a:ext>
            </a:extLst>
          </p:cNvPr>
          <p:cNvCxnSpPr/>
          <p:nvPr/>
        </p:nvCxnSpPr>
        <p:spPr>
          <a:xfrm flipH="1" flipV="1">
            <a:off x="6000552" y="3943350"/>
            <a:ext cx="465078" cy="53340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2803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blinds(horizontal)">
                                      <p:cBhvr>
                                        <p:cTn id="7" dur="1000"/>
                                        <p:tgtEl>
                                          <p:spTgt spid="34"/>
                                        </p:tgtEl>
                                      </p:cBhvr>
                                    </p:animEffect>
                                  </p:childTnLst>
                                </p:cTn>
                              </p:par>
                            </p:childTnLst>
                          </p:cTn>
                        </p:par>
                        <p:par>
                          <p:cTn id="8" fill="hold">
                            <p:stCondLst>
                              <p:cond delay="1000"/>
                            </p:stCondLst>
                            <p:childTnLst>
                              <p:par>
                                <p:cTn id="9" presetID="3" presetClass="entr" presetSubtype="10"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blinds(horizontal)">
                                      <p:cBhvr>
                                        <p:cTn id="11" dur="1000"/>
                                        <p:tgtEl>
                                          <p:spTgt spid="42"/>
                                        </p:tgtEl>
                                      </p:cBhvr>
                                    </p:animEffect>
                                  </p:childTnLst>
                                </p:cTn>
                              </p:par>
                            </p:childTnLst>
                          </p:cTn>
                        </p:par>
                        <p:par>
                          <p:cTn id="12" fill="hold">
                            <p:stCondLst>
                              <p:cond delay="2000"/>
                            </p:stCondLst>
                            <p:childTnLst>
                              <p:par>
                                <p:cTn id="13" presetID="3" presetClass="entr" presetSubtype="10" fill="hold" grpId="0" nodeType="afterEffect">
                                  <p:stCondLst>
                                    <p:cond delay="0"/>
                                  </p:stCondLst>
                                  <p:childTnLst>
                                    <p:set>
                                      <p:cBhvr>
                                        <p:cTn id="14" dur="1" fill="hold">
                                          <p:stCondLst>
                                            <p:cond delay="0"/>
                                          </p:stCondLst>
                                        </p:cTn>
                                        <p:tgtEl>
                                          <p:spTgt spid="76"/>
                                        </p:tgtEl>
                                        <p:attrNameLst>
                                          <p:attrName>style.visibility</p:attrName>
                                        </p:attrNameLst>
                                      </p:cBhvr>
                                      <p:to>
                                        <p:strVal val="visible"/>
                                      </p:to>
                                    </p:set>
                                    <p:animEffect transition="in" filter="blinds(horizontal)">
                                      <p:cBhvr>
                                        <p:cTn id="15" dur="1000"/>
                                        <p:tgtEl>
                                          <p:spTgt spid="76"/>
                                        </p:tgtEl>
                                      </p:cBhvr>
                                    </p:animEffect>
                                  </p:childTnLst>
                                </p:cTn>
                              </p:par>
                            </p:childTnLst>
                          </p:cTn>
                        </p:par>
                        <p:par>
                          <p:cTn id="16" fill="hold">
                            <p:stCondLst>
                              <p:cond delay="3000"/>
                            </p:stCondLst>
                            <p:childTnLst>
                              <p:par>
                                <p:cTn id="17" presetID="3" presetClass="entr" presetSubtype="10" fill="hold" grpId="0" nodeType="afterEffect">
                                  <p:stCondLst>
                                    <p:cond delay="0"/>
                                  </p:stCondLst>
                                  <p:childTnLst>
                                    <p:set>
                                      <p:cBhvr>
                                        <p:cTn id="18" dur="1" fill="hold">
                                          <p:stCondLst>
                                            <p:cond delay="0"/>
                                          </p:stCondLst>
                                        </p:cTn>
                                        <p:tgtEl>
                                          <p:spTgt spid="77"/>
                                        </p:tgtEl>
                                        <p:attrNameLst>
                                          <p:attrName>style.visibility</p:attrName>
                                        </p:attrNameLst>
                                      </p:cBhvr>
                                      <p:to>
                                        <p:strVal val="visible"/>
                                      </p:to>
                                    </p:set>
                                    <p:animEffect transition="in" filter="blinds(horizontal)">
                                      <p:cBhvr>
                                        <p:cTn id="19" dur="10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42" grpId="0" animBg="1"/>
      <p:bldP spid="76" grpId="0"/>
      <p:bldP spid="77" grpId="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a:extLst>
              <a:ext uri="{FF2B5EF4-FFF2-40B4-BE49-F238E27FC236}">
                <a16:creationId xmlns:a16="http://schemas.microsoft.com/office/drawing/2014/main" id="{0E4787FE-85EE-2B48-0A10-21F905ED5866}"/>
              </a:ext>
            </a:extLst>
          </p:cNvPr>
          <p:cNvSpPr txBox="1"/>
          <p:nvPr/>
        </p:nvSpPr>
        <p:spPr>
          <a:xfrm>
            <a:off x="4191000" y="2419350"/>
            <a:ext cx="2210862" cy="2123658"/>
          </a:xfrm>
          <a:prstGeom prst="rect">
            <a:avLst/>
          </a:prstGeom>
          <a:noFill/>
          <a:ln w="12700">
            <a:solidFill>
              <a:schemeClr val="tx1"/>
            </a:solidFill>
          </a:ln>
        </p:spPr>
        <p:txBody>
          <a:bodyPr wrap="none" rtlCol="0">
            <a:spAutoFit/>
          </a:bodyPr>
          <a:lstStyle/>
          <a:p>
            <a:pPr algn="l"/>
            <a:r>
              <a:rPr lang="en-US" altLang="zh-CN" sz="1200" dirty="0"/>
              <a:t>process </a:t>
            </a:r>
            <a:r>
              <a:rPr lang="zh-CN" altLang="en-US" sz="1200" dirty="0"/>
              <a:t>顾客</a:t>
            </a:r>
            <a:r>
              <a:rPr lang="en-US" altLang="zh-CN" sz="1200" dirty="0"/>
              <a:t>I</a:t>
            </a:r>
          </a:p>
          <a:p>
            <a:pPr algn="l"/>
            <a:r>
              <a:rPr lang="en-US" altLang="zh-CN" sz="1200" dirty="0"/>
              <a:t>{</a:t>
            </a:r>
          </a:p>
          <a:p>
            <a:pPr algn="l"/>
            <a:r>
              <a:rPr lang="en-US" altLang="zh-CN" sz="1200" dirty="0"/>
              <a:t>    P(</a:t>
            </a:r>
            <a:r>
              <a:rPr lang="zh-CN" altLang="en-US" sz="1200" dirty="0"/>
              <a:t>空位</a:t>
            </a:r>
            <a:r>
              <a:rPr lang="en-US" altLang="zh-CN" sz="1200" dirty="0"/>
              <a:t>)</a:t>
            </a:r>
          </a:p>
          <a:p>
            <a:pPr algn="l"/>
            <a:r>
              <a:rPr lang="en-US" altLang="zh-CN" sz="1200" dirty="0"/>
              <a:t>    P(mutex)</a:t>
            </a:r>
          </a:p>
          <a:p>
            <a:pPr algn="l"/>
            <a:r>
              <a:rPr lang="zh-CN" altLang="en-US" sz="1200" dirty="0"/>
              <a:t>    从取号机上获得一个号码；</a:t>
            </a:r>
            <a:endParaRPr lang="en-US" altLang="zh-CN" sz="1200" dirty="0"/>
          </a:p>
          <a:p>
            <a:pPr algn="l"/>
            <a:r>
              <a:rPr lang="en-US" altLang="zh-CN" sz="1200" dirty="0"/>
              <a:t>    P(mutex)</a:t>
            </a:r>
          </a:p>
          <a:p>
            <a:pPr algn="l"/>
            <a:r>
              <a:rPr lang="en-US" altLang="zh-CN" sz="1200" dirty="0"/>
              <a:t>    V(</a:t>
            </a:r>
            <a:r>
              <a:rPr lang="zh-CN" altLang="en-US" sz="1200" dirty="0"/>
              <a:t>等待</a:t>
            </a:r>
            <a:r>
              <a:rPr lang="en-US" altLang="zh-CN" sz="1200" dirty="0"/>
              <a:t>)</a:t>
            </a:r>
          </a:p>
          <a:p>
            <a:pPr algn="l"/>
            <a:r>
              <a:rPr lang="zh-CN" altLang="en-US" sz="1200" dirty="0"/>
              <a:t>    等待叫号；</a:t>
            </a:r>
            <a:endParaRPr lang="en-US" altLang="zh-CN" sz="1200" dirty="0"/>
          </a:p>
          <a:p>
            <a:r>
              <a:rPr lang="en-US" altLang="zh-CN" sz="1200" dirty="0"/>
              <a:t>    V(</a:t>
            </a:r>
            <a:r>
              <a:rPr lang="zh-CN" altLang="en-US" sz="1200" dirty="0"/>
              <a:t>空位</a:t>
            </a:r>
            <a:r>
              <a:rPr lang="en-US" altLang="zh-CN" sz="1200" dirty="0"/>
              <a:t>)</a:t>
            </a:r>
          </a:p>
          <a:p>
            <a:pPr algn="l"/>
            <a:r>
              <a:rPr lang="zh-CN" altLang="en-US" sz="1200" dirty="0"/>
              <a:t>    获得服务；</a:t>
            </a:r>
            <a:endParaRPr lang="en-US" altLang="zh-CN" sz="1200" dirty="0"/>
          </a:p>
          <a:p>
            <a:pPr algn="l"/>
            <a:r>
              <a:rPr lang="en-US" altLang="zh-CN" sz="1200" dirty="0"/>
              <a:t>}</a:t>
            </a:r>
            <a:endParaRPr lang="zh-CN" altLang="en-US" sz="1200" dirty="0"/>
          </a:p>
        </p:txBody>
      </p:sp>
      <p:sp>
        <p:nvSpPr>
          <p:cNvPr id="35" name="文本框 34">
            <a:extLst>
              <a:ext uri="{FF2B5EF4-FFF2-40B4-BE49-F238E27FC236}">
                <a16:creationId xmlns:a16="http://schemas.microsoft.com/office/drawing/2014/main" id="{C4622858-54EA-BDAC-AD2D-6094AD8241CC}"/>
              </a:ext>
            </a:extLst>
          </p:cNvPr>
          <p:cNvSpPr txBox="1"/>
          <p:nvPr/>
        </p:nvSpPr>
        <p:spPr>
          <a:xfrm>
            <a:off x="1295400" y="2114550"/>
            <a:ext cx="1260281" cy="1754326"/>
          </a:xfrm>
          <a:prstGeom prst="rect">
            <a:avLst/>
          </a:prstGeom>
          <a:noFill/>
          <a:ln w="12700">
            <a:solidFill>
              <a:schemeClr val="tx1"/>
            </a:solidFill>
          </a:ln>
        </p:spPr>
        <p:txBody>
          <a:bodyPr wrap="none" rtlCol="0">
            <a:spAutoFit/>
          </a:bodyPr>
          <a:lstStyle/>
          <a:p>
            <a:pPr algn="l"/>
            <a:r>
              <a:rPr lang="en-US" altLang="zh-CN" sz="1200" dirty="0"/>
              <a:t>process </a:t>
            </a:r>
            <a:r>
              <a:rPr lang="zh-CN" altLang="en-US" sz="1200" dirty="0"/>
              <a:t>营业员</a:t>
            </a:r>
            <a:endParaRPr lang="en-US" altLang="zh-CN" sz="1200" dirty="0"/>
          </a:p>
          <a:p>
            <a:pPr algn="l"/>
            <a:r>
              <a:rPr lang="en-US" altLang="zh-CN" sz="1200" dirty="0"/>
              <a:t>{</a:t>
            </a:r>
          </a:p>
          <a:p>
            <a:pPr algn="l"/>
            <a:r>
              <a:rPr lang="en-US" altLang="zh-CN" sz="1200" dirty="0"/>
              <a:t>while </a:t>
            </a:r>
            <a:r>
              <a:rPr lang="zh-CN" altLang="en-US" sz="1200" dirty="0"/>
              <a:t>（</a:t>
            </a:r>
            <a:r>
              <a:rPr lang="en-US" altLang="zh-CN" sz="1200" dirty="0"/>
              <a:t>True</a:t>
            </a:r>
            <a:r>
              <a:rPr lang="zh-CN" altLang="en-US" sz="1200" dirty="0"/>
              <a:t>）</a:t>
            </a:r>
            <a:endParaRPr lang="en-US" altLang="zh-CN" sz="1200" dirty="0"/>
          </a:p>
          <a:p>
            <a:pPr algn="l"/>
            <a:r>
              <a:rPr lang="en-US" altLang="zh-CN" sz="1200" dirty="0"/>
              <a:t>     {</a:t>
            </a:r>
          </a:p>
          <a:p>
            <a:pPr algn="l"/>
            <a:r>
              <a:rPr lang="en-US" altLang="zh-CN" sz="1200" dirty="0"/>
              <a:t>     P(</a:t>
            </a:r>
            <a:r>
              <a:rPr lang="zh-CN" altLang="en-US" sz="1200" dirty="0"/>
              <a:t>等待</a:t>
            </a:r>
            <a:r>
              <a:rPr lang="en-US" altLang="zh-CN" sz="1200" dirty="0"/>
              <a:t>)</a:t>
            </a:r>
          </a:p>
          <a:p>
            <a:pPr algn="l"/>
            <a:r>
              <a:rPr lang="en-US" altLang="zh-CN" sz="1200" dirty="0"/>
              <a:t>     </a:t>
            </a:r>
            <a:r>
              <a:rPr lang="zh-CN" altLang="en-US" sz="1200" dirty="0"/>
              <a:t>叫号；</a:t>
            </a:r>
            <a:endParaRPr lang="en-US" altLang="zh-CN" sz="1200" dirty="0"/>
          </a:p>
          <a:p>
            <a:pPr algn="l"/>
            <a:r>
              <a:rPr lang="zh-CN" altLang="en-US" sz="1200" dirty="0"/>
              <a:t>     为顾客服务</a:t>
            </a:r>
            <a:r>
              <a:rPr lang="en-US" altLang="zh-CN" sz="1200" dirty="0"/>
              <a:t>; </a:t>
            </a:r>
          </a:p>
          <a:p>
            <a:pPr algn="l"/>
            <a:r>
              <a:rPr lang="en-US" altLang="zh-CN" sz="1200" dirty="0"/>
              <a:t>     }</a:t>
            </a:r>
          </a:p>
          <a:p>
            <a:pPr algn="l"/>
            <a:r>
              <a:rPr lang="en-US" altLang="zh-CN" sz="1200" dirty="0"/>
              <a:t>}</a:t>
            </a:r>
            <a:endParaRPr lang="zh-CN" altLang="en-US" sz="1200" dirty="0"/>
          </a:p>
        </p:txBody>
      </p:sp>
      <p:pic>
        <p:nvPicPr>
          <p:cNvPr id="36" name="图片 35">
            <a:extLst>
              <a:ext uri="{FF2B5EF4-FFF2-40B4-BE49-F238E27FC236}">
                <a16:creationId xmlns:a16="http://schemas.microsoft.com/office/drawing/2014/main" id="{50926B63-A13D-5756-7522-7F5EE3969D19}"/>
              </a:ext>
            </a:extLst>
          </p:cNvPr>
          <p:cNvPicPr>
            <a:picLocks noChangeAspect="1"/>
          </p:cNvPicPr>
          <p:nvPr/>
        </p:nvPicPr>
        <p:blipFill rotWithShape="1">
          <a:blip r:embed="rId2"/>
          <a:srcRect b="60834"/>
          <a:stretch/>
        </p:blipFill>
        <p:spPr>
          <a:xfrm>
            <a:off x="990600" y="716765"/>
            <a:ext cx="5715000" cy="559585"/>
          </a:xfrm>
          <a:prstGeom prst="rect">
            <a:avLst/>
          </a:prstGeom>
        </p:spPr>
      </p:pic>
      <p:sp>
        <p:nvSpPr>
          <p:cNvPr id="2" name="文本框 1">
            <a:extLst>
              <a:ext uri="{FF2B5EF4-FFF2-40B4-BE49-F238E27FC236}">
                <a16:creationId xmlns:a16="http://schemas.microsoft.com/office/drawing/2014/main" id="{AF7FAEBD-0573-8F84-07BF-1B07504DC2E5}"/>
              </a:ext>
            </a:extLst>
          </p:cNvPr>
          <p:cNvSpPr txBox="1"/>
          <p:nvPr/>
        </p:nvSpPr>
        <p:spPr>
          <a:xfrm>
            <a:off x="4419600" y="1504950"/>
            <a:ext cx="1650837" cy="646331"/>
          </a:xfrm>
          <a:prstGeom prst="rect">
            <a:avLst/>
          </a:prstGeom>
          <a:noFill/>
          <a:ln w="12700">
            <a:solidFill>
              <a:schemeClr val="tx1"/>
            </a:solidFill>
          </a:ln>
        </p:spPr>
        <p:txBody>
          <a:bodyPr wrap="none" rtlCol="0">
            <a:spAutoFit/>
          </a:bodyPr>
          <a:lstStyle/>
          <a:p>
            <a:pPr algn="l"/>
            <a:r>
              <a:rPr lang="en-US" altLang="zh-CN" sz="1200" dirty="0"/>
              <a:t>semaphore </a:t>
            </a:r>
            <a:r>
              <a:rPr lang="zh-CN" altLang="en-US" sz="1200" dirty="0"/>
              <a:t>空位</a:t>
            </a:r>
            <a:r>
              <a:rPr lang="en-US" altLang="zh-CN" sz="1200" dirty="0"/>
              <a:t>=10</a:t>
            </a:r>
          </a:p>
          <a:p>
            <a:pPr algn="l"/>
            <a:r>
              <a:rPr lang="en-US" altLang="zh-CN" sz="1200" dirty="0"/>
              <a:t>mutex = 1</a:t>
            </a:r>
          </a:p>
          <a:p>
            <a:pPr algn="l"/>
            <a:r>
              <a:rPr lang="zh-CN" altLang="en-US" sz="1200" dirty="0"/>
              <a:t>等待 </a:t>
            </a:r>
            <a:r>
              <a:rPr lang="en-US" altLang="zh-CN" sz="1200" dirty="0"/>
              <a:t>= 0</a:t>
            </a:r>
            <a:endParaRPr lang="zh-CN" altLang="en-US" sz="1200" dirty="0"/>
          </a:p>
        </p:txBody>
      </p:sp>
    </p:spTree>
    <p:extLst>
      <p:ext uri="{BB962C8B-B14F-4D97-AF65-F5344CB8AC3E}">
        <p14:creationId xmlns:p14="http://schemas.microsoft.com/office/powerpoint/2010/main" val="1451494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33400" y="78768"/>
            <a:ext cx="5269706" cy="414020"/>
          </a:xfrm>
          <a:prstGeom prst="rect">
            <a:avLst/>
          </a:prstGeom>
        </p:spPr>
        <p:txBody>
          <a:bodyPr wrap="square">
            <a:spAutoFit/>
          </a:bodyPr>
          <a:lstStyle/>
          <a:p>
            <a:r>
              <a:rPr lang="zh-CN" altLang="en-US" sz="2100" b="1" dirty="0">
                <a:solidFill>
                  <a:srgbClr val="7F7F7F"/>
                </a:solidFill>
              </a:rPr>
              <a:t>生产者和消费者进程</a:t>
            </a:r>
            <a:endParaRPr lang="en-US" altLang="zh-CN" sz="2100" b="1" dirty="0">
              <a:solidFill>
                <a:srgbClr val="7F7F7F"/>
              </a:solidFill>
            </a:endParaRPr>
          </a:p>
        </p:txBody>
      </p:sp>
      <p:sp>
        <p:nvSpPr>
          <p:cNvPr id="35" name="Rectangle 3"/>
          <p:cNvSpPr txBox="1">
            <a:spLocks noChangeArrowheads="1"/>
          </p:cNvSpPr>
          <p:nvPr/>
        </p:nvSpPr>
        <p:spPr>
          <a:xfrm>
            <a:off x="533400" y="797612"/>
            <a:ext cx="3657600" cy="3853100"/>
          </a:xfrm>
          <a:prstGeom prst="rect">
            <a:avLst/>
          </a:prstGeom>
          <a:ln w="25400">
            <a:solidFill>
              <a:srgbClr val="000000"/>
            </a:solid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500"/>
              </a:lnSpc>
              <a:buFontTx/>
              <a:buNone/>
            </a:pPr>
            <a:r>
              <a:rPr lang="en-US" altLang="zh-CN" sz="1600" dirty="0">
                <a:solidFill>
                  <a:srgbClr val="000000"/>
                </a:solidFill>
              </a:rPr>
              <a:t>void producer( ) {</a:t>
            </a:r>
          </a:p>
          <a:p>
            <a:pPr>
              <a:lnSpc>
                <a:spcPts val="1500"/>
              </a:lnSpc>
              <a:buFontTx/>
              <a:buNone/>
            </a:pPr>
            <a:r>
              <a:rPr lang="en-US" altLang="zh-CN" sz="1600" dirty="0">
                <a:solidFill>
                  <a:srgbClr val="000000"/>
                </a:solidFill>
              </a:rPr>
              <a:t>     while(1){</a:t>
            </a:r>
          </a:p>
          <a:p>
            <a:pPr>
              <a:lnSpc>
                <a:spcPts val="1500"/>
              </a:lnSpc>
              <a:buFontTx/>
              <a:buNone/>
            </a:pPr>
            <a:r>
              <a:rPr lang="en-US" altLang="zh-CN" sz="1600" dirty="0">
                <a:solidFill>
                  <a:srgbClr val="000000"/>
                </a:solidFill>
              </a:rPr>
              <a:t>          produce an item in </a:t>
            </a:r>
            <a:r>
              <a:rPr lang="en-US" altLang="zh-CN" sz="1600" dirty="0" err="1">
                <a:solidFill>
                  <a:srgbClr val="000000"/>
                </a:solidFill>
              </a:rPr>
              <a:t>nextp</a:t>
            </a:r>
            <a:r>
              <a:rPr lang="en-US" altLang="zh-CN" sz="1600" dirty="0">
                <a:solidFill>
                  <a:srgbClr val="000000"/>
                </a:solidFill>
              </a:rPr>
              <a:t>;</a:t>
            </a:r>
          </a:p>
          <a:p>
            <a:pPr>
              <a:lnSpc>
                <a:spcPts val="1500"/>
              </a:lnSpc>
              <a:buFontTx/>
              <a:buNone/>
            </a:pPr>
            <a:r>
              <a:rPr lang="en-US" altLang="zh-CN" sz="1600" dirty="0">
                <a:solidFill>
                  <a:srgbClr val="000000"/>
                </a:solidFill>
              </a:rPr>
              <a:t>           …</a:t>
            </a:r>
          </a:p>
          <a:p>
            <a:pPr>
              <a:lnSpc>
                <a:spcPts val="1500"/>
              </a:lnSpc>
              <a:buFontTx/>
              <a:buNone/>
            </a:pPr>
            <a:r>
              <a:rPr lang="en-US" altLang="zh-CN" sz="1600" dirty="0">
                <a:solidFill>
                  <a:srgbClr val="000000"/>
                </a:solidFill>
              </a:rPr>
              <a:t>          </a:t>
            </a:r>
            <a:r>
              <a:rPr lang="en-US" altLang="zh-CN" sz="1600" b="1" dirty="0">
                <a:solidFill>
                  <a:srgbClr val="FF0000"/>
                </a:solidFill>
              </a:rPr>
              <a:t>while (count == n) </a:t>
            </a:r>
          </a:p>
          <a:p>
            <a:pPr>
              <a:lnSpc>
                <a:spcPts val="1500"/>
              </a:lnSpc>
              <a:buFontTx/>
              <a:buNone/>
            </a:pPr>
            <a:r>
              <a:rPr lang="en-US" altLang="zh-CN" sz="1600" dirty="0">
                <a:solidFill>
                  <a:srgbClr val="000000"/>
                </a:solidFill>
              </a:rPr>
              <a:t>        	  { // do nothing }</a:t>
            </a:r>
          </a:p>
          <a:p>
            <a:pPr>
              <a:lnSpc>
                <a:spcPts val="1500"/>
              </a:lnSpc>
              <a:buFontTx/>
              <a:buNone/>
            </a:pPr>
            <a:r>
              <a:rPr lang="en-US" altLang="zh-CN" sz="1600" dirty="0">
                <a:solidFill>
                  <a:srgbClr val="000000"/>
                </a:solidFill>
              </a:rPr>
              <a:t>           // </a:t>
            </a:r>
            <a:r>
              <a:rPr lang="zh-CN" altLang="en-US" sz="1600" dirty="0">
                <a:solidFill>
                  <a:srgbClr val="000000"/>
                </a:solidFill>
              </a:rPr>
              <a:t>添加</a:t>
            </a:r>
            <a:r>
              <a:rPr lang="en-US" altLang="zh-CN" sz="1600" dirty="0">
                <a:solidFill>
                  <a:srgbClr val="000000"/>
                </a:solidFill>
              </a:rPr>
              <a:t>1</a:t>
            </a:r>
            <a:r>
              <a:rPr lang="zh-CN" altLang="en-US" sz="1600" dirty="0">
                <a:solidFill>
                  <a:srgbClr val="000000"/>
                </a:solidFill>
              </a:rPr>
              <a:t>个产品到</a:t>
            </a:r>
            <a:r>
              <a:rPr lang="en-US" altLang="zh-CN" sz="1600" dirty="0">
                <a:solidFill>
                  <a:srgbClr val="000000"/>
                </a:solidFill>
              </a:rPr>
              <a:t>buffer</a:t>
            </a:r>
          </a:p>
          <a:p>
            <a:pPr>
              <a:lnSpc>
                <a:spcPts val="1500"/>
              </a:lnSpc>
              <a:buFontTx/>
              <a:buNone/>
            </a:pPr>
            <a:r>
              <a:rPr lang="en-US" altLang="zh-CN" sz="1600" dirty="0">
                <a:solidFill>
                  <a:srgbClr val="000000"/>
                </a:solidFill>
              </a:rPr>
              <a:t>           buffer[in] = </a:t>
            </a:r>
            <a:r>
              <a:rPr lang="en-US" altLang="zh-CN" sz="1600" dirty="0" err="1">
                <a:solidFill>
                  <a:srgbClr val="000000"/>
                </a:solidFill>
              </a:rPr>
              <a:t>nextp</a:t>
            </a:r>
            <a:r>
              <a:rPr lang="en-US" altLang="zh-CN" sz="1600" dirty="0">
                <a:solidFill>
                  <a:srgbClr val="000000"/>
                </a:solidFill>
              </a:rPr>
              <a:t>;</a:t>
            </a:r>
          </a:p>
          <a:p>
            <a:pPr>
              <a:lnSpc>
                <a:spcPts val="1500"/>
              </a:lnSpc>
              <a:buFontTx/>
              <a:buNone/>
            </a:pPr>
            <a:r>
              <a:rPr lang="en-US" altLang="zh-CN" sz="1600" dirty="0">
                <a:solidFill>
                  <a:srgbClr val="000000"/>
                </a:solidFill>
              </a:rPr>
              <a:t>           in = (in + 1) % n;</a:t>
            </a:r>
          </a:p>
          <a:p>
            <a:pPr>
              <a:lnSpc>
                <a:spcPts val="1500"/>
              </a:lnSpc>
              <a:buFont typeface="Wingdings 2" panose="05020102010507070707" pitchFamily="18" charset="2"/>
              <a:buNone/>
            </a:pPr>
            <a:r>
              <a:rPr lang="en-US" altLang="zh-CN" sz="1600" dirty="0">
                <a:solidFill>
                  <a:srgbClr val="000000"/>
                </a:solidFill>
              </a:rPr>
              <a:t>           count++;</a:t>
            </a:r>
          </a:p>
          <a:p>
            <a:pPr>
              <a:lnSpc>
                <a:spcPts val="1500"/>
              </a:lnSpc>
              <a:buFont typeface="Wingdings 2" panose="05020102010507070707" pitchFamily="18" charset="2"/>
              <a:buNone/>
            </a:pPr>
            <a:r>
              <a:rPr lang="en-US" altLang="zh-CN" sz="1600" dirty="0">
                <a:solidFill>
                  <a:srgbClr val="000000"/>
                </a:solidFill>
              </a:rPr>
              <a:t>   }</a:t>
            </a:r>
          </a:p>
          <a:p>
            <a:pPr>
              <a:lnSpc>
                <a:spcPts val="1500"/>
              </a:lnSpc>
              <a:buFontTx/>
              <a:buNone/>
            </a:pPr>
            <a:r>
              <a:rPr lang="en-US" altLang="zh-CN" sz="1600" dirty="0">
                <a:solidFill>
                  <a:srgbClr val="000000"/>
                </a:solidFill>
              </a:rPr>
              <a:t>}</a:t>
            </a:r>
          </a:p>
        </p:txBody>
      </p:sp>
      <p:sp>
        <p:nvSpPr>
          <p:cNvPr id="5" name="Rectangle 3"/>
          <p:cNvSpPr txBox="1">
            <a:spLocks noChangeArrowheads="1"/>
          </p:cNvSpPr>
          <p:nvPr/>
        </p:nvSpPr>
        <p:spPr>
          <a:xfrm>
            <a:off x="4191000" y="797612"/>
            <a:ext cx="4800600" cy="4157900"/>
          </a:xfrm>
          <a:prstGeom prst="rect">
            <a:avLst/>
          </a:prstGeom>
          <a:ln w="25400">
            <a:solidFill>
              <a:srgbClr val="000000"/>
            </a:solid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500"/>
              </a:lnSpc>
              <a:buFontTx/>
              <a:buNone/>
            </a:pPr>
            <a:r>
              <a:rPr lang="en-US" altLang="zh-CN" sz="1600" dirty="0">
                <a:solidFill>
                  <a:srgbClr val="000000"/>
                </a:solidFill>
              </a:rPr>
              <a:t>void consumer() {</a:t>
            </a:r>
          </a:p>
          <a:p>
            <a:pPr>
              <a:buFontTx/>
              <a:buNone/>
            </a:pPr>
            <a:r>
              <a:rPr lang="en-US" altLang="zh-CN" sz="1600" dirty="0">
                <a:solidFill>
                  <a:srgbClr val="000000"/>
                </a:solidFill>
              </a:rPr>
              <a:t>      while(1){ </a:t>
            </a:r>
          </a:p>
          <a:p>
            <a:pPr>
              <a:buFontTx/>
              <a:buNone/>
            </a:pPr>
            <a:r>
              <a:rPr lang="en-US" altLang="zh-CN" sz="1600" dirty="0">
                <a:solidFill>
                  <a:srgbClr val="000000"/>
                </a:solidFill>
              </a:rPr>
              <a:t>            </a:t>
            </a:r>
            <a:r>
              <a:rPr lang="en-US" altLang="zh-CN" sz="1600" b="1" dirty="0">
                <a:solidFill>
                  <a:srgbClr val="FF0000"/>
                </a:solidFill>
              </a:rPr>
              <a:t>while (count == 0) </a:t>
            </a:r>
          </a:p>
          <a:p>
            <a:pPr>
              <a:buFontTx/>
              <a:buNone/>
            </a:pPr>
            <a:r>
              <a:rPr lang="en-US" altLang="zh-CN" sz="1600" dirty="0">
                <a:solidFill>
                  <a:srgbClr val="000000"/>
                </a:solidFill>
              </a:rPr>
              <a:t>         	    {// do nothing}</a:t>
            </a:r>
          </a:p>
          <a:p>
            <a:pPr>
              <a:buFontTx/>
              <a:buNone/>
            </a:pPr>
            <a:r>
              <a:rPr lang="en-US" altLang="zh-CN" sz="1600" dirty="0">
                <a:solidFill>
                  <a:srgbClr val="000000"/>
                </a:solidFill>
              </a:rPr>
              <a:t>            // </a:t>
            </a:r>
            <a:r>
              <a:rPr lang="zh-CN" altLang="en-US" sz="1600" dirty="0">
                <a:solidFill>
                  <a:srgbClr val="000000"/>
                </a:solidFill>
              </a:rPr>
              <a:t>移除一个产品</a:t>
            </a:r>
            <a:endParaRPr lang="en-US" altLang="zh-CN" sz="1600" dirty="0">
              <a:solidFill>
                <a:srgbClr val="000000"/>
              </a:solidFill>
            </a:endParaRPr>
          </a:p>
          <a:p>
            <a:pPr>
              <a:buFontTx/>
              <a:buNone/>
            </a:pPr>
            <a:r>
              <a:rPr lang="en-US" altLang="zh-CN" sz="1600" dirty="0">
                <a:solidFill>
                  <a:srgbClr val="000000"/>
                </a:solidFill>
              </a:rPr>
              <a:t>            </a:t>
            </a:r>
            <a:r>
              <a:rPr lang="en-US" altLang="zh-CN" sz="1600" dirty="0" err="1">
                <a:solidFill>
                  <a:srgbClr val="000000"/>
                </a:solidFill>
              </a:rPr>
              <a:t>nextc</a:t>
            </a:r>
            <a:r>
              <a:rPr lang="en-US" altLang="zh-CN" sz="1600" dirty="0">
                <a:solidFill>
                  <a:srgbClr val="000000"/>
                </a:solidFill>
              </a:rPr>
              <a:t> = buffer[out];</a:t>
            </a:r>
          </a:p>
          <a:p>
            <a:pPr>
              <a:buFontTx/>
              <a:buNone/>
            </a:pPr>
            <a:r>
              <a:rPr lang="en-US" altLang="zh-CN" sz="1600" dirty="0">
                <a:solidFill>
                  <a:srgbClr val="000000"/>
                </a:solidFill>
              </a:rPr>
              <a:t>            out = (out + 1) % n;</a:t>
            </a:r>
          </a:p>
          <a:p>
            <a:pPr>
              <a:buFont typeface="Wingdings 2" panose="05020102010507070707" pitchFamily="18" charset="2"/>
              <a:buNone/>
            </a:pPr>
            <a:r>
              <a:rPr lang="en-US" altLang="zh-CN" sz="1600" dirty="0">
                <a:solidFill>
                  <a:srgbClr val="000000"/>
                </a:solidFill>
              </a:rPr>
              <a:t>            count --;</a:t>
            </a:r>
          </a:p>
          <a:p>
            <a:pPr>
              <a:buFontTx/>
              <a:buNone/>
            </a:pPr>
            <a:r>
              <a:rPr lang="en-US" altLang="zh-CN" sz="1600" dirty="0">
                <a:solidFill>
                  <a:srgbClr val="000000"/>
                </a:solidFill>
              </a:rPr>
              <a:t>            consumer the item in </a:t>
            </a:r>
            <a:r>
              <a:rPr lang="en-US" altLang="zh-CN" sz="1600" dirty="0" err="1">
                <a:solidFill>
                  <a:srgbClr val="000000"/>
                </a:solidFill>
              </a:rPr>
              <a:t>nextc</a:t>
            </a:r>
            <a:r>
              <a:rPr lang="en-US" altLang="zh-CN" sz="1600" dirty="0">
                <a:solidFill>
                  <a:srgbClr val="000000"/>
                </a:solidFill>
              </a:rPr>
              <a:t>;</a:t>
            </a:r>
          </a:p>
          <a:p>
            <a:pPr>
              <a:buFontTx/>
              <a:buNone/>
            </a:pPr>
            <a:r>
              <a:rPr lang="en-US" altLang="zh-CN" sz="1600" dirty="0">
                <a:solidFill>
                  <a:srgbClr val="000000"/>
                </a:solidFill>
              </a:rPr>
              <a:t>            …</a:t>
            </a:r>
          </a:p>
          <a:p>
            <a:pPr>
              <a:buFontTx/>
              <a:buNone/>
            </a:pPr>
            <a:r>
              <a:rPr lang="en-US" altLang="zh-CN" sz="1600" dirty="0">
                <a:solidFill>
                  <a:srgbClr val="000000"/>
                </a:solidFill>
              </a:rPr>
              <a:t>     }</a:t>
            </a:r>
          </a:p>
          <a:p>
            <a:pPr>
              <a:buFontTx/>
              <a:buNone/>
            </a:pPr>
            <a:r>
              <a:rPr lang="en-US" altLang="zh-CN" sz="1600" dirty="0">
                <a:solidFill>
                  <a:srgbClr val="000000"/>
                </a:solidFill>
              </a:rPr>
              <a:t> }</a:t>
            </a:r>
          </a:p>
        </p:txBody>
      </p:sp>
      <mc:AlternateContent xmlns:mc="http://schemas.openxmlformats.org/markup-compatibility/2006" xmlns:p14="http://schemas.microsoft.com/office/powerpoint/2010/main">
        <mc:Choice Requires="p14">
          <p:contentPart p14:bwMode="auto" r:id="rId2">
            <p14:nvContentPartPr>
              <p14:cNvPr id="3" name="墨迹 2">
                <a:extLst>
                  <a:ext uri="{FF2B5EF4-FFF2-40B4-BE49-F238E27FC236}">
                    <a16:creationId xmlns:a16="http://schemas.microsoft.com/office/drawing/2014/main" id="{E1371239-82F4-5614-37F9-9B093BC85FC9}"/>
                  </a:ext>
                </a:extLst>
              </p14:cNvPr>
              <p14:cNvContentPartPr/>
              <p14:nvPr/>
            </p14:nvContentPartPr>
            <p14:xfrm>
              <a:off x="1847890" y="-178200"/>
              <a:ext cx="360" cy="360"/>
            </p14:xfrm>
          </p:contentPart>
        </mc:Choice>
        <mc:Fallback xmlns="">
          <p:pic>
            <p:nvPicPr>
              <p:cNvPr id="3" name="墨迹 2">
                <a:extLst>
                  <a:ext uri="{FF2B5EF4-FFF2-40B4-BE49-F238E27FC236}">
                    <a16:creationId xmlns:a16="http://schemas.microsoft.com/office/drawing/2014/main" id="{E1371239-82F4-5614-37F9-9B093BC85FC9}"/>
                  </a:ext>
                </a:extLst>
              </p:cNvPr>
              <p:cNvPicPr/>
              <p:nvPr/>
            </p:nvPicPr>
            <p:blipFill>
              <a:blip r:embed="rId3"/>
              <a:stretch>
                <a:fillRect/>
              </a:stretch>
            </p:blipFill>
            <p:spPr>
              <a:xfrm>
                <a:off x="1838890" y="-18684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4" name="墨迹 3">
                <a:extLst>
                  <a:ext uri="{FF2B5EF4-FFF2-40B4-BE49-F238E27FC236}">
                    <a16:creationId xmlns:a16="http://schemas.microsoft.com/office/drawing/2014/main" id="{C100DC0F-1326-0649-1347-6BDE628A1A33}"/>
                  </a:ext>
                </a:extLst>
              </p14:cNvPr>
              <p14:cNvContentPartPr/>
              <p14:nvPr/>
            </p14:nvContentPartPr>
            <p14:xfrm>
              <a:off x="9874090" y="107680"/>
              <a:ext cx="360" cy="360"/>
            </p14:xfrm>
          </p:contentPart>
        </mc:Choice>
        <mc:Fallback xmlns="">
          <p:pic>
            <p:nvPicPr>
              <p:cNvPr id="4" name="墨迹 3">
                <a:extLst>
                  <a:ext uri="{FF2B5EF4-FFF2-40B4-BE49-F238E27FC236}">
                    <a16:creationId xmlns:a16="http://schemas.microsoft.com/office/drawing/2014/main" id="{C100DC0F-1326-0649-1347-6BDE628A1A33}"/>
                  </a:ext>
                </a:extLst>
              </p:cNvPr>
              <p:cNvPicPr/>
              <p:nvPr/>
            </p:nvPicPr>
            <p:blipFill>
              <a:blip r:embed="rId3"/>
              <a:stretch>
                <a:fillRect/>
              </a:stretch>
            </p:blipFill>
            <p:spPr>
              <a:xfrm>
                <a:off x="9865090" y="98680"/>
                <a:ext cx="18000" cy="18000"/>
              </a:xfrm>
              <a:prstGeom prst="rect">
                <a:avLst/>
              </a:prstGeom>
            </p:spPr>
          </p:pic>
        </mc:Fallback>
      </mc:AlternateContent>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实现效果</a:t>
            </a:r>
            <a:endParaRPr lang="en-US" altLang="zh-CN" sz="2100" b="1" dirty="0">
              <a:solidFill>
                <a:srgbClr val="7F7F7F"/>
              </a:solidFill>
            </a:endParaRPr>
          </a:p>
        </p:txBody>
      </p:sp>
      <p:pic>
        <p:nvPicPr>
          <p:cNvPr id="6" name="图片 5">
            <a:extLst>
              <a:ext uri="{FF2B5EF4-FFF2-40B4-BE49-F238E27FC236}">
                <a16:creationId xmlns:a16="http://schemas.microsoft.com/office/drawing/2014/main" id="{FE60BBC1-5374-D852-94EF-56885A3F96A2}"/>
              </a:ext>
            </a:extLst>
          </p:cNvPr>
          <p:cNvPicPr>
            <a:picLocks noChangeAspect="1"/>
          </p:cNvPicPr>
          <p:nvPr/>
        </p:nvPicPr>
        <p:blipFill>
          <a:blip r:embed="rId2"/>
          <a:stretch>
            <a:fillRect/>
          </a:stretch>
        </p:blipFill>
        <p:spPr>
          <a:xfrm>
            <a:off x="0" y="1263842"/>
            <a:ext cx="9144000" cy="3820657"/>
          </a:xfrm>
          <a:prstGeom prst="rect">
            <a:avLst/>
          </a:prstGeom>
        </p:spPr>
      </p:pic>
      <p:grpSp>
        <p:nvGrpSpPr>
          <p:cNvPr id="7" name="组合 6">
            <a:extLst>
              <a:ext uri="{FF2B5EF4-FFF2-40B4-BE49-F238E27FC236}">
                <a16:creationId xmlns:a16="http://schemas.microsoft.com/office/drawing/2014/main" id="{BFD93B91-8943-9B8E-2BBC-62A535FEFCED}"/>
              </a:ext>
            </a:extLst>
          </p:cNvPr>
          <p:cNvGrpSpPr/>
          <p:nvPr/>
        </p:nvGrpSpPr>
        <p:grpSpPr>
          <a:xfrm>
            <a:off x="5772150" y="742950"/>
            <a:ext cx="3276600" cy="2994130"/>
            <a:chOff x="4572000" y="2108422"/>
            <a:chExt cx="3276600" cy="2994130"/>
          </a:xfrm>
        </p:grpSpPr>
        <p:grpSp>
          <p:nvGrpSpPr>
            <p:cNvPr id="8" name="组合 7">
              <a:extLst>
                <a:ext uri="{FF2B5EF4-FFF2-40B4-BE49-F238E27FC236}">
                  <a16:creationId xmlns:a16="http://schemas.microsoft.com/office/drawing/2014/main" id="{7A474014-3321-F369-9790-12641E9B4958}"/>
                </a:ext>
              </a:extLst>
            </p:cNvPr>
            <p:cNvGrpSpPr/>
            <p:nvPr/>
          </p:nvGrpSpPr>
          <p:grpSpPr>
            <a:xfrm>
              <a:off x="4572000" y="2108422"/>
              <a:ext cx="3276600" cy="2994130"/>
              <a:chOff x="4572000" y="2108422"/>
              <a:chExt cx="3276600" cy="2994130"/>
            </a:xfrm>
          </p:grpSpPr>
          <p:grpSp>
            <p:nvGrpSpPr>
              <p:cNvPr id="11" name="组合 10">
                <a:extLst>
                  <a:ext uri="{FF2B5EF4-FFF2-40B4-BE49-F238E27FC236}">
                    <a16:creationId xmlns:a16="http://schemas.microsoft.com/office/drawing/2014/main" id="{57A11A82-B334-EAB8-DE94-99284BC961CD}"/>
                  </a:ext>
                </a:extLst>
              </p:cNvPr>
              <p:cNvGrpSpPr>
                <a:grpSpLocks noChangeAspect="1"/>
              </p:cNvGrpSpPr>
              <p:nvPr/>
            </p:nvGrpSpPr>
            <p:grpSpPr>
              <a:xfrm>
                <a:off x="4572000" y="2114550"/>
                <a:ext cx="3276600" cy="2988002"/>
                <a:chOff x="4876800" y="2343150"/>
                <a:chExt cx="2721638" cy="2571751"/>
              </a:xfrm>
            </p:grpSpPr>
            <p:grpSp>
              <p:nvGrpSpPr>
                <p:cNvPr id="13" name="组合 12">
                  <a:extLst>
                    <a:ext uri="{FF2B5EF4-FFF2-40B4-BE49-F238E27FC236}">
                      <a16:creationId xmlns:a16="http://schemas.microsoft.com/office/drawing/2014/main" id="{84A03A83-D801-3581-3E94-F3ED65E30DCA}"/>
                    </a:ext>
                  </a:extLst>
                </p:cNvPr>
                <p:cNvGrpSpPr>
                  <a:grpSpLocks noChangeAspect="1"/>
                </p:cNvGrpSpPr>
                <p:nvPr/>
              </p:nvGrpSpPr>
              <p:grpSpPr>
                <a:xfrm>
                  <a:off x="4876800" y="2343150"/>
                  <a:ext cx="2721638" cy="2571751"/>
                  <a:chOff x="1850362" y="0"/>
                  <a:chExt cx="5443275" cy="5143500"/>
                </a:xfrm>
              </p:grpSpPr>
              <p:pic>
                <p:nvPicPr>
                  <p:cNvPr id="17" name="图片 16">
                    <a:extLst>
                      <a:ext uri="{FF2B5EF4-FFF2-40B4-BE49-F238E27FC236}">
                        <a16:creationId xmlns:a16="http://schemas.microsoft.com/office/drawing/2014/main" id="{9383B86E-ED84-0BE1-0FA6-92C2DCED546A}"/>
                      </a:ext>
                    </a:extLst>
                  </p:cNvPr>
                  <p:cNvPicPr>
                    <a:picLocks noChangeAspect="1"/>
                  </p:cNvPicPr>
                  <p:nvPr/>
                </p:nvPicPr>
                <p:blipFill>
                  <a:blip r:embed="rId3"/>
                  <a:stretch>
                    <a:fillRect/>
                  </a:stretch>
                </p:blipFill>
                <p:spPr>
                  <a:xfrm>
                    <a:off x="1850362" y="0"/>
                    <a:ext cx="5443275" cy="5143500"/>
                  </a:xfrm>
                  <a:prstGeom prst="rect">
                    <a:avLst/>
                  </a:prstGeom>
                </p:spPr>
              </p:pic>
              <p:pic>
                <p:nvPicPr>
                  <p:cNvPr id="18" name="图片 17">
                    <a:extLst>
                      <a:ext uri="{FF2B5EF4-FFF2-40B4-BE49-F238E27FC236}">
                        <a16:creationId xmlns:a16="http://schemas.microsoft.com/office/drawing/2014/main" id="{518CFDFA-BE73-F3B8-F3D9-11B3F0A4BF3F}"/>
                      </a:ext>
                    </a:extLst>
                  </p:cNvPr>
                  <p:cNvPicPr>
                    <a:picLocks noChangeAspect="1"/>
                  </p:cNvPicPr>
                  <p:nvPr/>
                </p:nvPicPr>
                <p:blipFill>
                  <a:blip r:embed="rId4"/>
                  <a:stretch>
                    <a:fillRect/>
                  </a:stretch>
                </p:blipFill>
                <p:spPr>
                  <a:xfrm>
                    <a:off x="3383370" y="97276"/>
                    <a:ext cx="1170982" cy="1068124"/>
                  </a:xfrm>
                  <a:prstGeom prst="rect">
                    <a:avLst/>
                  </a:prstGeom>
                </p:spPr>
              </p:pic>
            </p:grpSp>
            <p:sp>
              <p:nvSpPr>
                <p:cNvPr id="14" name="文本框 13">
                  <a:extLst>
                    <a:ext uri="{FF2B5EF4-FFF2-40B4-BE49-F238E27FC236}">
                      <a16:creationId xmlns:a16="http://schemas.microsoft.com/office/drawing/2014/main" id="{08888F86-38A7-5948-BD9F-A4CC502ED647}"/>
                    </a:ext>
                  </a:extLst>
                </p:cNvPr>
                <p:cNvSpPr txBox="1"/>
                <p:nvPr/>
              </p:nvSpPr>
              <p:spPr>
                <a:xfrm>
                  <a:off x="6246410" y="2795045"/>
                  <a:ext cx="664685" cy="238411"/>
                </a:xfrm>
                <a:prstGeom prst="rect">
                  <a:avLst/>
                </a:prstGeom>
                <a:noFill/>
              </p:spPr>
              <p:txBody>
                <a:bodyPr wrap="none" rtlCol="0">
                  <a:spAutoFit/>
                </a:bodyPr>
                <a:lstStyle/>
                <a:p>
                  <a:r>
                    <a:rPr lang="zh-CN" altLang="en-US" sz="1200" dirty="0"/>
                    <a:t>快速切换</a:t>
                  </a:r>
                </a:p>
              </p:txBody>
            </p:sp>
            <p:cxnSp>
              <p:nvCxnSpPr>
                <p:cNvPr id="15" name="直接箭头连接符 14">
                  <a:extLst>
                    <a:ext uri="{FF2B5EF4-FFF2-40B4-BE49-F238E27FC236}">
                      <a16:creationId xmlns:a16="http://schemas.microsoft.com/office/drawing/2014/main" id="{84906A7D-1426-C9FB-2135-0D3808BFF46A}"/>
                    </a:ext>
                  </a:extLst>
                </p:cNvPr>
                <p:cNvCxnSpPr/>
                <p:nvPr/>
              </p:nvCxnSpPr>
              <p:spPr>
                <a:xfrm>
                  <a:off x="6254779" y="2629179"/>
                  <a:ext cx="6515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9CC53B4C-10B2-F01C-04DB-32CDAC5E6C1F}"/>
                    </a:ext>
                  </a:extLst>
                </p:cNvPr>
                <p:cNvCxnSpPr>
                  <a:cxnSpLocks/>
                </p:cNvCxnSpPr>
                <p:nvPr/>
              </p:nvCxnSpPr>
              <p:spPr>
                <a:xfrm flipH="1">
                  <a:off x="6246410" y="2724150"/>
                  <a:ext cx="6515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12" name="文本框 11">
                <a:extLst>
                  <a:ext uri="{FF2B5EF4-FFF2-40B4-BE49-F238E27FC236}">
                    <a16:creationId xmlns:a16="http://schemas.microsoft.com/office/drawing/2014/main" id="{32B67CDE-3938-9B6B-9BD1-3BC4FC1F21A5}"/>
                  </a:ext>
                </a:extLst>
              </p:cNvPr>
              <p:cNvSpPr txBox="1"/>
              <p:nvPr/>
            </p:nvSpPr>
            <p:spPr>
              <a:xfrm>
                <a:off x="4661603" y="2108422"/>
                <a:ext cx="697627" cy="400110"/>
              </a:xfrm>
              <a:prstGeom prst="rect">
                <a:avLst/>
              </a:prstGeom>
              <a:solidFill>
                <a:srgbClr val="00B0F0"/>
              </a:solidFill>
            </p:spPr>
            <p:txBody>
              <a:bodyPr wrap="none" rtlCol="0">
                <a:spAutoFit/>
              </a:bodyPr>
              <a:lstStyle/>
              <a:p>
                <a:r>
                  <a:rPr lang="zh-CN" altLang="en-US" sz="2000" b="1" dirty="0">
                    <a:solidFill>
                      <a:srgbClr val="FF0000"/>
                    </a:solidFill>
                  </a:rPr>
                  <a:t>并发</a:t>
                </a:r>
              </a:p>
            </p:txBody>
          </p:sp>
        </p:grpSp>
        <p:sp>
          <p:nvSpPr>
            <p:cNvPr id="9" name="文本框 8">
              <a:extLst>
                <a:ext uri="{FF2B5EF4-FFF2-40B4-BE49-F238E27FC236}">
                  <a16:creationId xmlns:a16="http://schemas.microsoft.com/office/drawing/2014/main" id="{3D731FE0-EBB0-4E1F-814A-CCE734EC38BE}"/>
                </a:ext>
              </a:extLst>
            </p:cNvPr>
            <p:cNvSpPr txBox="1"/>
            <p:nvPr/>
          </p:nvSpPr>
          <p:spPr>
            <a:xfrm>
              <a:off x="5181600" y="4781550"/>
              <a:ext cx="492443" cy="276999"/>
            </a:xfrm>
            <a:prstGeom prst="rect">
              <a:avLst/>
            </a:prstGeom>
            <a:noFill/>
          </p:spPr>
          <p:txBody>
            <a:bodyPr wrap="none" rtlCol="0">
              <a:spAutoFit/>
            </a:bodyPr>
            <a:lstStyle/>
            <a:p>
              <a:r>
                <a:rPr lang="zh-CN" altLang="en-US" sz="1200" dirty="0"/>
                <a:t>搬砖</a:t>
              </a:r>
            </a:p>
          </p:txBody>
        </p:sp>
        <p:sp>
          <p:nvSpPr>
            <p:cNvPr id="10" name="文本框 9">
              <a:extLst>
                <a:ext uri="{FF2B5EF4-FFF2-40B4-BE49-F238E27FC236}">
                  <a16:creationId xmlns:a16="http://schemas.microsoft.com/office/drawing/2014/main" id="{BA28C802-528A-6461-BE3E-D74FEF35E2F9}"/>
                </a:ext>
              </a:extLst>
            </p:cNvPr>
            <p:cNvSpPr txBox="1"/>
            <p:nvPr/>
          </p:nvSpPr>
          <p:spPr>
            <a:xfrm>
              <a:off x="6769181" y="4781549"/>
              <a:ext cx="492443" cy="276999"/>
            </a:xfrm>
            <a:prstGeom prst="rect">
              <a:avLst/>
            </a:prstGeom>
            <a:noFill/>
          </p:spPr>
          <p:txBody>
            <a:bodyPr wrap="none" rtlCol="0">
              <a:spAutoFit/>
            </a:bodyPr>
            <a:lstStyle/>
            <a:p>
              <a:r>
                <a:rPr lang="zh-CN" altLang="en-US" sz="1200" dirty="0"/>
                <a:t>劈柴</a:t>
              </a:r>
            </a:p>
          </p:txBody>
        </p:sp>
      </p:grpSp>
      <p:sp>
        <p:nvSpPr>
          <p:cNvPr id="2" name="文本框 1">
            <a:extLst>
              <a:ext uri="{FF2B5EF4-FFF2-40B4-BE49-F238E27FC236}">
                <a16:creationId xmlns:a16="http://schemas.microsoft.com/office/drawing/2014/main" id="{421E6A4F-4F54-0029-DEFA-74000348E8B9}"/>
              </a:ext>
            </a:extLst>
          </p:cNvPr>
          <p:cNvSpPr txBox="1"/>
          <p:nvPr/>
        </p:nvSpPr>
        <p:spPr>
          <a:xfrm>
            <a:off x="95250" y="884656"/>
            <a:ext cx="1467068" cy="400110"/>
          </a:xfrm>
          <a:prstGeom prst="rect">
            <a:avLst/>
          </a:prstGeom>
          <a:noFill/>
        </p:spPr>
        <p:txBody>
          <a:bodyPr wrap="none" rtlCol="0">
            <a:spAutoFit/>
          </a:bodyPr>
          <a:lstStyle/>
          <a:p>
            <a:r>
              <a:rPr lang="zh-CN" altLang="en-US" sz="2000" dirty="0">
                <a:solidFill>
                  <a:srgbClr val="FF0000"/>
                </a:solidFill>
              </a:rPr>
              <a:t>错误效果：</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1B3F131-CA37-9B72-855C-DEC2B0E14F98}"/>
              </a:ext>
            </a:extLst>
          </p:cNvPr>
          <p:cNvPicPr>
            <a:picLocks noChangeAspect="1"/>
          </p:cNvPicPr>
          <p:nvPr/>
        </p:nvPicPr>
        <p:blipFill>
          <a:blip r:embed="rId2"/>
          <a:stretch>
            <a:fillRect/>
          </a:stretch>
        </p:blipFill>
        <p:spPr>
          <a:xfrm>
            <a:off x="1371600" y="742950"/>
            <a:ext cx="4876461" cy="4331574"/>
          </a:xfrm>
          <a:prstGeom prst="rect">
            <a:avLst/>
          </a:prstGeom>
        </p:spPr>
      </p:pic>
      <p:sp>
        <p:nvSpPr>
          <p:cNvPr id="4" name="文本框 3">
            <a:extLst>
              <a:ext uri="{FF2B5EF4-FFF2-40B4-BE49-F238E27FC236}">
                <a16:creationId xmlns:a16="http://schemas.microsoft.com/office/drawing/2014/main" id="{A8AA2891-9234-C808-8695-81604D337775}"/>
              </a:ext>
            </a:extLst>
          </p:cNvPr>
          <p:cNvSpPr txBox="1"/>
          <p:nvPr/>
        </p:nvSpPr>
        <p:spPr>
          <a:xfrm>
            <a:off x="95250" y="884656"/>
            <a:ext cx="1467068" cy="400110"/>
          </a:xfrm>
          <a:prstGeom prst="rect">
            <a:avLst/>
          </a:prstGeom>
          <a:noFill/>
        </p:spPr>
        <p:txBody>
          <a:bodyPr wrap="none" rtlCol="0">
            <a:spAutoFit/>
          </a:bodyPr>
          <a:lstStyle/>
          <a:p>
            <a:r>
              <a:rPr lang="zh-CN" altLang="en-US" sz="2000" dirty="0">
                <a:solidFill>
                  <a:srgbClr val="FF0000"/>
                </a:solidFill>
              </a:rPr>
              <a:t>正确效果：</a:t>
            </a:r>
          </a:p>
        </p:txBody>
      </p:sp>
      <p:sp>
        <p:nvSpPr>
          <p:cNvPr id="5" name="Rectangle 32">
            <a:extLst>
              <a:ext uri="{FF2B5EF4-FFF2-40B4-BE49-F238E27FC236}">
                <a16:creationId xmlns:a16="http://schemas.microsoft.com/office/drawing/2014/main" id="{4B2CBA4F-13C5-08D8-51F3-6F97BF17770B}"/>
              </a:ext>
            </a:extLst>
          </p:cNvPr>
          <p:cNvSpPr>
            <a:spLocks noChangeArrowheads="1"/>
          </p:cNvSpPr>
          <p:nvPr/>
        </p:nvSpPr>
        <p:spPr bwMode="auto">
          <a:xfrm>
            <a:off x="6477000" y="1084711"/>
            <a:ext cx="2229189" cy="479291"/>
          </a:xfrm>
          <a:prstGeom prst="rect">
            <a:avLst/>
          </a:prstGeom>
          <a:noFill/>
          <a:ln w="1270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108896" tIns="54448" rIns="108896" bIns="54448">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a:spcBef>
                <a:spcPts val="0"/>
              </a:spcBef>
              <a:buClr>
                <a:schemeClr val="folHlink"/>
              </a:buClr>
              <a:buSzPct val="60000"/>
              <a:buFont typeface="Wingdings" panose="05000000000000000000" pitchFamily="2" charset="2"/>
              <a:buNone/>
            </a:pPr>
            <a:r>
              <a:rPr lang="zh-CN" altLang="en-US" sz="1200" dirty="0">
                <a:solidFill>
                  <a:srgbClr val="000000"/>
                </a:solidFill>
                <a:latin typeface="楷体" pitchFamily="49" charset="-122"/>
                <a:ea typeface="+mn-ea"/>
              </a:rPr>
              <a:t>每添加一个数，</a:t>
            </a:r>
            <a:r>
              <a:rPr lang="en-US" altLang="zh-CN" sz="1200" dirty="0">
                <a:solidFill>
                  <a:srgbClr val="000000"/>
                </a:solidFill>
                <a:latin typeface="楷体" pitchFamily="49" charset="-122"/>
                <a:ea typeface="+mn-ea"/>
              </a:rPr>
              <a:t>in = in+1</a:t>
            </a:r>
          </a:p>
          <a:p>
            <a:pPr>
              <a:spcBef>
                <a:spcPts val="0"/>
              </a:spcBef>
              <a:buClr>
                <a:schemeClr val="folHlink"/>
              </a:buClr>
              <a:buSzPct val="60000"/>
              <a:buFont typeface="Wingdings" panose="05000000000000000000" pitchFamily="2" charset="2"/>
              <a:buNone/>
            </a:pPr>
            <a:r>
              <a:rPr lang="zh-CN" altLang="en-US" sz="1200" dirty="0">
                <a:solidFill>
                  <a:srgbClr val="000000"/>
                </a:solidFill>
                <a:latin typeface="楷体" pitchFamily="49" charset="-122"/>
                <a:ea typeface="+mn-ea"/>
              </a:rPr>
              <a:t>每删除一个数，</a:t>
            </a:r>
            <a:r>
              <a:rPr lang="en-US" altLang="zh-CN" sz="1200" dirty="0">
                <a:solidFill>
                  <a:srgbClr val="000000"/>
                </a:solidFill>
                <a:latin typeface="楷体" pitchFamily="49" charset="-122"/>
                <a:ea typeface="+mn-ea"/>
              </a:rPr>
              <a:t>out = out+1</a:t>
            </a:r>
            <a:endParaRPr lang="zh-CN" altLang="en-US" sz="1200" dirty="0">
              <a:solidFill>
                <a:srgbClr val="000000"/>
              </a:solidFill>
              <a:latin typeface="楷体" pitchFamily="49" charset="-122"/>
              <a:ea typeface="+mn-ea"/>
            </a:endParaRPr>
          </a:p>
        </p:txBody>
      </p:sp>
    </p:spTree>
    <p:extLst>
      <p:ext uri="{BB962C8B-B14F-4D97-AF65-F5344CB8AC3E}">
        <p14:creationId xmlns:p14="http://schemas.microsoft.com/office/powerpoint/2010/main" val="3354833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en-US" altLang="zh-CN" sz="2100" b="1" dirty="0">
                <a:solidFill>
                  <a:srgbClr val="7F7F7F"/>
                </a:solidFill>
              </a:rPr>
              <a:t>count++</a:t>
            </a:r>
            <a:r>
              <a:rPr lang="zh-CN" altLang="en-US" sz="2100" b="1" dirty="0">
                <a:solidFill>
                  <a:srgbClr val="7F7F7F"/>
                </a:solidFill>
              </a:rPr>
              <a:t>和</a:t>
            </a:r>
            <a:r>
              <a:rPr lang="en-US" altLang="zh-CN" sz="2100" b="1" dirty="0">
                <a:solidFill>
                  <a:srgbClr val="7F7F7F"/>
                </a:solidFill>
              </a:rPr>
              <a:t>count--</a:t>
            </a:r>
            <a:r>
              <a:rPr lang="zh-CN" altLang="en-US" sz="2100" b="1" dirty="0">
                <a:solidFill>
                  <a:srgbClr val="7F7F7F"/>
                </a:solidFill>
              </a:rPr>
              <a:t>的机器语言</a:t>
            </a:r>
          </a:p>
        </p:txBody>
      </p:sp>
      <p:sp>
        <p:nvSpPr>
          <p:cNvPr id="6" name="Rectangle 1027"/>
          <p:cNvSpPr txBox="1">
            <a:spLocks noChangeArrowheads="1"/>
          </p:cNvSpPr>
          <p:nvPr/>
        </p:nvSpPr>
        <p:spPr>
          <a:xfrm>
            <a:off x="76200" y="989965"/>
            <a:ext cx="3210560" cy="30861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60045" indent="-467995" fontAlgn="base">
              <a:lnSpc>
                <a:spcPct val="100000"/>
              </a:lnSpc>
              <a:buClr>
                <a:srgbClr val="FF0000"/>
              </a:buClr>
              <a:buFont typeface="Wingdings" panose="05000000000000000000" pitchFamily="2" charset="2"/>
              <a:buChar char="n"/>
            </a:pPr>
            <a:r>
              <a:rPr lang="en-US" altLang="zh-CN" sz="1950" dirty="0"/>
              <a:t>count</a:t>
            </a:r>
            <a:r>
              <a:rPr lang="zh-CN" altLang="en-US" sz="1950" dirty="0"/>
              <a:t>++</a:t>
            </a:r>
            <a:r>
              <a:rPr lang="en-US" altLang="zh-CN" sz="1950" dirty="0"/>
              <a:t>:</a:t>
            </a:r>
          </a:p>
          <a:p>
            <a:pPr lvl="1" fontAlgn="base">
              <a:lnSpc>
                <a:spcPct val="100000"/>
              </a:lnSpc>
            </a:pPr>
            <a:r>
              <a:rPr lang="en-US" altLang="zh-CN" sz="1950" dirty="0"/>
              <a:t>R1=count; 	1</a:t>
            </a:r>
          </a:p>
          <a:p>
            <a:pPr lvl="1" fontAlgn="base">
              <a:lnSpc>
                <a:spcPct val="100000"/>
              </a:lnSpc>
            </a:pPr>
            <a:r>
              <a:rPr lang="en-US" altLang="zh-CN" sz="1950" dirty="0"/>
              <a:t>R1=R1+1; 	2</a:t>
            </a:r>
          </a:p>
          <a:p>
            <a:pPr lvl="1" fontAlgn="base">
              <a:lnSpc>
                <a:spcPct val="100000"/>
              </a:lnSpc>
            </a:pPr>
            <a:r>
              <a:rPr lang="en-US" altLang="zh-CN" sz="1950" dirty="0"/>
              <a:t>count=R1; 	3</a:t>
            </a:r>
          </a:p>
          <a:p>
            <a:pPr marL="360045" indent="-467995" fontAlgn="base">
              <a:lnSpc>
                <a:spcPct val="100000"/>
              </a:lnSpc>
              <a:buClr>
                <a:srgbClr val="FF0000"/>
              </a:buClr>
              <a:buFont typeface="Wingdings" panose="05000000000000000000" pitchFamily="2" charset="2"/>
              <a:buChar char="n"/>
            </a:pPr>
            <a:r>
              <a:rPr lang="en-US" altLang="zh-CN" sz="1950" dirty="0"/>
              <a:t>count--: </a:t>
            </a:r>
          </a:p>
          <a:p>
            <a:pPr lvl="1" fontAlgn="base">
              <a:lnSpc>
                <a:spcPct val="100000"/>
              </a:lnSpc>
            </a:pPr>
            <a:r>
              <a:rPr lang="en-US" altLang="zh-CN" sz="1950" dirty="0"/>
              <a:t>R2=count;           4</a:t>
            </a:r>
          </a:p>
          <a:p>
            <a:pPr lvl="1" fontAlgn="base">
              <a:lnSpc>
                <a:spcPct val="100000"/>
              </a:lnSpc>
            </a:pPr>
            <a:r>
              <a:rPr lang="en-US" altLang="zh-CN" sz="1950" dirty="0"/>
              <a:t>R2=R2-1;             5</a:t>
            </a:r>
          </a:p>
          <a:p>
            <a:pPr lvl="1" fontAlgn="base">
              <a:lnSpc>
                <a:spcPct val="100000"/>
              </a:lnSpc>
            </a:pPr>
            <a:r>
              <a:rPr lang="en-US" altLang="zh-CN" sz="1950" dirty="0"/>
              <a:t>count=R2;           6</a:t>
            </a:r>
          </a:p>
        </p:txBody>
      </p:sp>
      <p:sp>
        <p:nvSpPr>
          <p:cNvPr id="7" name="Text Box 1028"/>
          <p:cNvSpPr txBox="1">
            <a:spLocks noChangeArrowheads="1"/>
          </p:cNvSpPr>
          <p:nvPr/>
        </p:nvSpPr>
        <p:spPr bwMode="auto">
          <a:xfrm>
            <a:off x="3505200" y="627282"/>
            <a:ext cx="5740400" cy="276999"/>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50000"/>
              </a:spcBef>
            </a:pPr>
            <a:r>
              <a:rPr lang="en-US" altLang="zh-CN" sz="1200" dirty="0">
                <a:latin typeface="+mn-lt"/>
                <a:ea typeface="+mn-ea"/>
              </a:rPr>
              <a:t>Count</a:t>
            </a:r>
            <a:r>
              <a:rPr lang="zh-CN" altLang="en-US" sz="1200" dirty="0">
                <a:latin typeface="+mn-ea"/>
                <a:ea typeface="+mn-ea"/>
              </a:rPr>
              <a:t>初值为</a:t>
            </a:r>
            <a:r>
              <a:rPr lang="en-US" altLang="zh-CN" sz="1200" dirty="0">
                <a:latin typeface="+mn-lt"/>
                <a:ea typeface="+mn-ea"/>
              </a:rPr>
              <a:t>4</a:t>
            </a:r>
            <a:r>
              <a:rPr lang="en-US" altLang="zh-CN" sz="1200" dirty="0">
                <a:latin typeface="+mn-ea"/>
                <a:ea typeface="+mn-ea"/>
              </a:rPr>
              <a:t>,</a:t>
            </a:r>
            <a:r>
              <a:rPr lang="zh-CN" altLang="en-US" sz="1200" dirty="0">
                <a:latin typeface="+mn-ea"/>
                <a:ea typeface="+mn-ea"/>
              </a:rPr>
              <a:t>并发执行</a:t>
            </a:r>
            <a:r>
              <a:rPr lang="en-US" altLang="zh-CN" sz="1200" dirty="0">
                <a:latin typeface="+mn-lt"/>
                <a:ea typeface="+mn-ea"/>
              </a:rPr>
              <a:t>produce()</a:t>
            </a:r>
            <a:r>
              <a:rPr lang="zh-CN" altLang="en-US" sz="1200" dirty="0">
                <a:latin typeface="+mn-ea"/>
                <a:ea typeface="+mn-ea"/>
              </a:rPr>
              <a:t>和</a:t>
            </a:r>
            <a:r>
              <a:rPr lang="en-US" altLang="zh-CN" sz="1200" dirty="0">
                <a:latin typeface="+mn-lt"/>
                <a:ea typeface="+mn-ea"/>
              </a:rPr>
              <a:t>consume()</a:t>
            </a:r>
            <a:r>
              <a:rPr lang="zh-CN" altLang="en-US" sz="1200" dirty="0">
                <a:latin typeface="+mn-ea"/>
                <a:ea typeface="+mn-ea"/>
              </a:rPr>
              <a:t>进程</a:t>
            </a:r>
            <a:endParaRPr lang="en-US" altLang="zh-CN" sz="1200" dirty="0">
              <a:latin typeface="+mn-ea"/>
              <a:ea typeface="+mn-ea"/>
            </a:endParaRPr>
          </a:p>
        </p:txBody>
      </p:sp>
      <p:graphicFrame>
        <p:nvGraphicFramePr>
          <p:cNvPr id="8" name="Group 1056"/>
          <p:cNvGraphicFramePr/>
          <p:nvPr>
            <p:custDataLst>
              <p:tags r:id="rId1"/>
            </p:custDataLst>
            <p:extLst>
              <p:ext uri="{D42A27DB-BD31-4B8C-83A1-F6EECF244321}">
                <p14:modId xmlns:p14="http://schemas.microsoft.com/office/powerpoint/2010/main" val="1065967586"/>
              </p:ext>
            </p:extLst>
          </p:nvPr>
        </p:nvGraphicFramePr>
        <p:xfrm>
          <a:off x="3733800" y="989965"/>
          <a:ext cx="4681566" cy="1645666"/>
        </p:xfrm>
        <a:graphic>
          <a:graphicData uri="http://schemas.openxmlformats.org/drawingml/2006/table">
            <a:tbl>
              <a:tblPr>
                <a:tableStyleId>{5DA37D80-6434-44D0-A028-1B22A696006F}</a:tableStyleId>
              </a:tblPr>
              <a:tblGrid>
                <a:gridCol w="1560522">
                  <a:extLst>
                    <a:ext uri="{9D8B030D-6E8A-4147-A177-3AD203B41FA5}">
                      <a16:colId xmlns:a16="http://schemas.microsoft.com/office/drawing/2014/main" val="20000"/>
                    </a:ext>
                  </a:extLst>
                </a:gridCol>
                <a:gridCol w="1560522">
                  <a:extLst>
                    <a:ext uri="{9D8B030D-6E8A-4147-A177-3AD203B41FA5}">
                      <a16:colId xmlns:a16="http://schemas.microsoft.com/office/drawing/2014/main" val="20001"/>
                    </a:ext>
                  </a:extLst>
                </a:gridCol>
                <a:gridCol w="1560522">
                  <a:extLst>
                    <a:ext uri="{9D8B030D-6E8A-4147-A177-3AD203B41FA5}">
                      <a16:colId xmlns:a16="http://schemas.microsoft.com/office/drawing/2014/main" val="20002"/>
                    </a:ext>
                  </a:extLst>
                </a:gridCol>
              </a:tblGrid>
              <a:tr h="417583">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zh-CN" altLang="en-US" sz="2000" u="none" strike="noStrike" cap="none" normalizeH="0" baseline="0" dirty="0">
                          <a:ln>
                            <a:noFill/>
                          </a:ln>
                          <a:effectLst/>
                        </a:rPr>
                        <a:t>执行次序</a:t>
                      </a:r>
                      <a:endParaRPr kumimoji="0" lang="zh-CN" altLang="en-US" sz="2000" b="0" i="0" u="none" strike="noStrike" cap="none" normalizeH="0" baseline="0" dirty="0">
                        <a:ln>
                          <a:noFill/>
                        </a:ln>
                        <a:solidFill>
                          <a:schemeClr val="tx1"/>
                        </a:solidFill>
                        <a:effectLst/>
                        <a:latin typeface="+mn-ea"/>
                        <a:ea typeface="+mn-ea"/>
                      </a:endParaRPr>
                    </a:p>
                  </a:txBody>
                  <a:tcPr marL="87476" marR="87476" marT="43737" marB="43737" horzOverflow="overflow"/>
                </a:tc>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zh-CN" altLang="en-US" sz="2000" u="none" strike="noStrike" cap="none" normalizeH="0" baseline="0" dirty="0">
                          <a:ln>
                            <a:noFill/>
                          </a:ln>
                          <a:effectLst/>
                        </a:rPr>
                        <a:t>结果</a:t>
                      </a:r>
                      <a:endParaRPr kumimoji="0" lang="zh-CN" altLang="en-US" sz="2000" b="0" i="0" u="none" strike="noStrike" cap="none" normalizeH="0" baseline="0" dirty="0">
                        <a:ln>
                          <a:noFill/>
                        </a:ln>
                        <a:solidFill>
                          <a:schemeClr val="tx1"/>
                        </a:solidFill>
                        <a:effectLst/>
                        <a:latin typeface="+mn-ea"/>
                        <a:ea typeface="+mn-ea"/>
                      </a:endParaRPr>
                    </a:p>
                  </a:txBody>
                  <a:tcPr marL="87476" marR="87476" marT="43737" marB="43737" horzOverflow="overflow"/>
                </a:tc>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zh-CN" altLang="en-US" sz="2000" u="none" strike="noStrike" cap="none" normalizeH="0" baseline="0" dirty="0">
                          <a:ln>
                            <a:noFill/>
                          </a:ln>
                          <a:effectLst/>
                        </a:rPr>
                        <a:t>是否正确</a:t>
                      </a:r>
                      <a:endParaRPr kumimoji="0" lang="zh-CN" altLang="en-US" sz="2000" b="0" i="0" u="none" strike="noStrike" cap="none" normalizeH="0" baseline="0" dirty="0">
                        <a:ln>
                          <a:noFill/>
                        </a:ln>
                        <a:solidFill>
                          <a:schemeClr val="tx1"/>
                        </a:solidFill>
                        <a:effectLst/>
                        <a:latin typeface="+mn-ea"/>
                        <a:ea typeface="+mn-ea"/>
                      </a:endParaRPr>
                    </a:p>
                  </a:txBody>
                  <a:tcPr marL="87476" marR="87476" marT="43737" marB="43737" horzOverflow="overflow"/>
                </a:tc>
                <a:extLst>
                  <a:ext uri="{0D108BD9-81ED-4DB2-BD59-A6C34878D82A}">
                    <a16:rowId xmlns:a16="http://schemas.microsoft.com/office/drawing/2014/main" val="10000"/>
                  </a:ext>
                </a:extLst>
              </a:tr>
              <a:tr h="409361">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en-US" altLang="zh-CN" sz="2000" u="none" strike="noStrike" cap="none" normalizeH="0" baseline="0" dirty="0">
                          <a:ln>
                            <a:noFill/>
                          </a:ln>
                          <a:effectLst/>
                        </a:rPr>
                        <a:t>123456</a:t>
                      </a:r>
                      <a:endParaRPr kumimoji="0" lang="zh-CN" altLang="en-US" sz="2000" b="0" i="0" u="none" strike="noStrike" cap="none" normalizeH="0" baseline="0" dirty="0">
                        <a:ln>
                          <a:noFill/>
                        </a:ln>
                        <a:solidFill>
                          <a:schemeClr val="tx1"/>
                        </a:solidFill>
                        <a:effectLst/>
                        <a:latin typeface="+mn-lt"/>
                        <a:ea typeface="+mn-ea"/>
                      </a:endParaRPr>
                    </a:p>
                  </a:txBody>
                  <a:tcPr marL="87476" marR="87476" marT="43737" marB="43737" horzOverflow="overflow"/>
                </a:tc>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en-US" altLang="zh-CN" sz="2000" u="none" strike="noStrike" cap="none" normalizeH="0" baseline="0" dirty="0">
                          <a:ln>
                            <a:noFill/>
                          </a:ln>
                          <a:effectLst/>
                        </a:rPr>
                        <a:t>4</a:t>
                      </a:r>
                      <a:endParaRPr kumimoji="0" lang="en-US" altLang="zh-CN" sz="2000" b="0" i="0" u="none" strike="noStrike" cap="none" normalizeH="0" baseline="0" dirty="0">
                        <a:ln>
                          <a:noFill/>
                        </a:ln>
                        <a:solidFill>
                          <a:schemeClr val="tx1"/>
                        </a:solidFill>
                        <a:effectLst/>
                        <a:latin typeface="+mn-lt"/>
                        <a:ea typeface="+mn-ea"/>
                      </a:endParaRPr>
                    </a:p>
                  </a:txBody>
                  <a:tcPr marL="87476" marR="87476" marT="43737" marB="43737" horzOverflow="overflow"/>
                </a:tc>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zh-CN" altLang="en-US" sz="2000" u="none" strike="noStrike" cap="none" normalizeH="0" baseline="0" dirty="0">
                          <a:ln>
                            <a:noFill/>
                          </a:ln>
                          <a:effectLst/>
                        </a:rPr>
                        <a:t>是</a:t>
                      </a:r>
                      <a:endParaRPr kumimoji="0" lang="zh-CN" altLang="en-US" sz="2000" b="0" i="0" u="none" strike="noStrike" cap="none" normalizeH="0" baseline="0" dirty="0">
                        <a:ln>
                          <a:noFill/>
                        </a:ln>
                        <a:solidFill>
                          <a:schemeClr val="tx1"/>
                        </a:solidFill>
                        <a:effectLst/>
                        <a:latin typeface="+mn-ea"/>
                        <a:ea typeface="+mn-ea"/>
                      </a:endParaRPr>
                    </a:p>
                  </a:txBody>
                  <a:tcPr marL="87476" marR="87476" marT="43737" marB="43737" horzOverflow="overflow"/>
                </a:tc>
                <a:extLst>
                  <a:ext uri="{0D108BD9-81ED-4DB2-BD59-A6C34878D82A}">
                    <a16:rowId xmlns:a16="http://schemas.microsoft.com/office/drawing/2014/main" val="10001"/>
                  </a:ext>
                </a:extLst>
              </a:tr>
              <a:tr h="409361">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en-US" altLang="zh-CN" sz="2000" u="none" strike="noStrike" cap="none" normalizeH="0" baseline="0" dirty="0">
                          <a:ln>
                            <a:noFill/>
                          </a:ln>
                          <a:effectLst/>
                        </a:rPr>
                        <a:t>142536</a:t>
                      </a:r>
                      <a:endParaRPr kumimoji="0" lang="en-US" altLang="zh-CN" sz="2000" b="0" i="0" u="none" strike="noStrike" cap="none" normalizeH="0" baseline="0" dirty="0">
                        <a:ln>
                          <a:noFill/>
                        </a:ln>
                        <a:solidFill>
                          <a:schemeClr val="tx1"/>
                        </a:solidFill>
                        <a:effectLst/>
                        <a:latin typeface="+mn-lt"/>
                        <a:ea typeface="+mn-ea"/>
                      </a:endParaRPr>
                    </a:p>
                  </a:txBody>
                  <a:tcPr marL="87476" marR="87476" marT="43737" marB="43737" horzOverflow="overflow"/>
                </a:tc>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en-US" altLang="zh-CN" sz="2000" u="none" strike="noStrike" cap="none" normalizeH="0" baseline="0" dirty="0">
                          <a:ln>
                            <a:noFill/>
                          </a:ln>
                          <a:effectLst/>
                        </a:rPr>
                        <a:t>3 </a:t>
                      </a:r>
                      <a:endParaRPr kumimoji="0" lang="en-US" altLang="zh-CN" sz="2000" b="0" i="0" u="none" strike="noStrike" cap="none" normalizeH="0" baseline="0" dirty="0">
                        <a:ln>
                          <a:noFill/>
                        </a:ln>
                        <a:solidFill>
                          <a:schemeClr val="tx1"/>
                        </a:solidFill>
                        <a:effectLst/>
                        <a:latin typeface="+mn-lt"/>
                        <a:ea typeface="+mn-ea"/>
                      </a:endParaRPr>
                    </a:p>
                  </a:txBody>
                  <a:tcPr marL="87476" marR="87476" marT="43737" marB="43737" horzOverflow="overflow"/>
                </a:tc>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zh-CN" altLang="en-US" sz="2000" u="none" strike="noStrike" cap="none" normalizeH="0" baseline="0" dirty="0">
                          <a:ln>
                            <a:noFill/>
                          </a:ln>
                          <a:effectLst/>
                        </a:rPr>
                        <a:t>否</a:t>
                      </a:r>
                      <a:endParaRPr kumimoji="0" lang="zh-CN" altLang="en-US" sz="2000" b="0" i="0" u="none" strike="noStrike" cap="none" normalizeH="0" baseline="0" dirty="0">
                        <a:ln>
                          <a:noFill/>
                        </a:ln>
                        <a:solidFill>
                          <a:schemeClr val="tx1"/>
                        </a:solidFill>
                        <a:effectLst/>
                        <a:latin typeface="+mn-ea"/>
                        <a:ea typeface="+mn-ea"/>
                      </a:endParaRPr>
                    </a:p>
                  </a:txBody>
                  <a:tcPr marL="87476" marR="87476" marT="43737" marB="43737" horzOverflow="overflow"/>
                </a:tc>
                <a:extLst>
                  <a:ext uri="{0D108BD9-81ED-4DB2-BD59-A6C34878D82A}">
                    <a16:rowId xmlns:a16="http://schemas.microsoft.com/office/drawing/2014/main" val="10002"/>
                  </a:ext>
                </a:extLst>
              </a:tr>
              <a:tr h="409361">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en-US" altLang="zh-CN" sz="2000" u="none" strike="noStrike" cap="none" normalizeH="0" baseline="0">
                          <a:ln>
                            <a:noFill/>
                          </a:ln>
                          <a:effectLst/>
                        </a:rPr>
                        <a:t>145263</a:t>
                      </a:r>
                      <a:endParaRPr kumimoji="0" lang="en-US" altLang="zh-CN" sz="2000" b="0" i="0" u="none" strike="noStrike" cap="none" normalizeH="0" baseline="0">
                        <a:ln>
                          <a:noFill/>
                        </a:ln>
                        <a:solidFill>
                          <a:schemeClr val="tx1"/>
                        </a:solidFill>
                        <a:effectLst/>
                        <a:latin typeface="+mn-lt"/>
                        <a:ea typeface="+mn-ea"/>
                      </a:endParaRPr>
                    </a:p>
                  </a:txBody>
                  <a:tcPr marL="87476" marR="87476" marT="43737" marB="43737" horzOverflow="overflow"/>
                </a:tc>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en-US" altLang="zh-CN" sz="2000" u="none" strike="noStrike" cap="none" normalizeH="0" baseline="0" dirty="0">
                          <a:ln>
                            <a:noFill/>
                          </a:ln>
                          <a:effectLst/>
                        </a:rPr>
                        <a:t>5</a:t>
                      </a:r>
                      <a:endParaRPr kumimoji="0" lang="en-US" altLang="zh-CN" sz="2000" b="0" i="0" u="none" strike="noStrike" cap="none" normalizeH="0" baseline="0" dirty="0">
                        <a:ln>
                          <a:noFill/>
                        </a:ln>
                        <a:solidFill>
                          <a:schemeClr val="tx1"/>
                        </a:solidFill>
                        <a:effectLst/>
                        <a:latin typeface="+mn-lt"/>
                        <a:ea typeface="+mn-ea"/>
                      </a:endParaRPr>
                    </a:p>
                  </a:txBody>
                  <a:tcPr marL="87476" marR="87476" marT="43737" marB="43737" horzOverflow="overflow"/>
                </a:tc>
                <a:tc>
                  <a:txBody>
                    <a:bodyPr/>
                    <a:lstStyle>
                      <a:lvl1pPr algn="l">
                        <a:spcBef>
                          <a:spcPct val="50000"/>
                        </a:spcBef>
                        <a:buSzPct val="140000"/>
                        <a:defRPr sz="1600">
                          <a:solidFill>
                            <a:schemeClr val="tx1"/>
                          </a:solidFill>
                          <a:latin typeface="Helvetica" panose="020B0604020202020204" pitchFamily="34" charset="0"/>
                          <a:ea typeface="宋体" panose="02010600030101010101" pitchFamily="2" charset="-122"/>
                        </a:defRPr>
                      </a:lvl1pPr>
                      <a:lvl2pPr algn="l">
                        <a:spcBef>
                          <a:spcPct val="20000"/>
                        </a:spcBef>
                        <a:defRPr sz="1600">
                          <a:solidFill>
                            <a:schemeClr val="tx1"/>
                          </a:solidFill>
                          <a:latin typeface="Helvetica" panose="020B0604020202020204" pitchFamily="34" charset="0"/>
                          <a:ea typeface="宋体" panose="02010600030101010101" pitchFamily="2" charset="-122"/>
                        </a:defRPr>
                      </a:lvl2pPr>
                      <a:lvl3pPr algn="l">
                        <a:spcBef>
                          <a:spcPct val="20000"/>
                        </a:spcBef>
                        <a:buSzPct val="85000"/>
                        <a:buFont typeface="Monotype Sorts" pitchFamily="2" charset="2"/>
                        <a:defRPr sz="1600">
                          <a:solidFill>
                            <a:schemeClr val="tx1"/>
                          </a:solidFill>
                          <a:latin typeface="Helvetica" panose="020B0604020202020204" pitchFamily="34" charset="0"/>
                          <a:ea typeface="宋体" panose="02010600030101010101" pitchFamily="2" charset="-122"/>
                        </a:defRPr>
                      </a:lvl3pPr>
                      <a:lvl4pPr algn="l">
                        <a:spcBef>
                          <a:spcPct val="20000"/>
                        </a:spcBef>
                        <a:defRPr sz="1600">
                          <a:solidFill>
                            <a:schemeClr val="tx1"/>
                          </a:solidFill>
                          <a:latin typeface="Helvetica" panose="020B0604020202020204" pitchFamily="34" charset="0"/>
                          <a:ea typeface="宋体" panose="02010600030101010101" pitchFamily="2" charset="-122"/>
                        </a:defRPr>
                      </a:lvl4pPr>
                      <a:lvl5pPr algn="l">
                        <a:spcBef>
                          <a:spcPct val="20000"/>
                        </a:spcBef>
                        <a:defRPr sz="1000">
                          <a:solidFill>
                            <a:schemeClr val="tx1"/>
                          </a:solidFill>
                          <a:latin typeface="Helvetica" panose="020B0604020202020204" pitchFamily="34" charset="0"/>
                          <a:ea typeface="宋体" panose="02010600030101010101" pitchFamily="2" charset="-122"/>
                        </a:defRPr>
                      </a:lvl5pPr>
                      <a:lvl6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6pPr>
                      <a:lvl7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7pPr>
                      <a:lvl8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8pPr>
                      <a:lvl9pPr fontAlgn="base">
                        <a:spcBef>
                          <a:spcPct val="20000"/>
                        </a:spcBef>
                        <a:spcAft>
                          <a:spcPct val="0"/>
                        </a:spcAft>
                        <a:defRPr sz="1000">
                          <a:solidFill>
                            <a:schemeClr val="tx1"/>
                          </a:solidFill>
                          <a:latin typeface="Helvetica"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50000"/>
                        </a:spcBef>
                        <a:spcAft>
                          <a:spcPct val="0"/>
                        </a:spcAft>
                        <a:buClrTx/>
                        <a:buSzPct val="140000"/>
                        <a:buFontTx/>
                        <a:buNone/>
                      </a:pPr>
                      <a:r>
                        <a:rPr kumimoji="0" lang="zh-CN" altLang="en-US" sz="2000" u="none" strike="noStrike" cap="none" normalizeH="0" baseline="0" dirty="0">
                          <a:ln>
                            <a:noFill/>
                          </a:ln>
                          <a:effectLst/>
                        </a:rPr>
                        <a:t>否</a:t>
                      </a:r>
                      <a:endParaRPr kumimoji="0" lang="zh-CN" altLang="en-US" sz="2000" b="0" i="0" u="none" strike="noStrike" cap="none" normalizeH="0" baseline="0" dirty="0">
                        <a:ln>
                          <a:noFill/>
                        </a:ln>
                        <a:solidFill>
                          <a:schemeClr val="tx1"/>
                        </a:solidFill>
                        <a:effectLst/>
                        <a:latin typeface="+mn-ea"/>
                        <a:ea typeface="+mn-ea"/>
                      </a:endParaRPr>
                    </a:p>
                  </a:txBody>
                  <a:tcPr marL="87476" marR="87476" marT="43737" marB="43737" horzOverflow="overflow"/>
                </a:tc>
                <a:extLst>
                  <a:ext uri="{0D108BD9-81ED-4DB2-BD59-A6C34878D82A}">
                    <a16:rowId xmlns:a16="http://schemas.microsoft.com/office/drawing/2014/main" val="10003"/>
                  </a:ext>
                </a:extLst>
              </a:tr>
            </a:tbl>
          </a:graphicData>
        </a:graphic>
      </p:graphicFrame>
      <p:sp>
        <p:nvSpPr>
          <p:cNvPr id="9" name="文本框 1"/>
          <p:cNvSpPr txBox="1">
            <a:spLocks noChangeArrowheads="1"/>
          </p:cNvSpPr>
          <p:nvPr/>
        </p:nvSpPr>
        <p:spPr bwMode="auto">
          <a:xfrm>
            <a:off x="3657600" y="2721315"/>
            <a:ext cx="440173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1200" dirty="0">
                <a:solidFill>
                  <a:srgbClr val="FF0000"/>
                </a:solidFill>
                <a:latin typeface="+mn-ea"/>
                <a:ea typeface="+mn-ea"/>
              </a:rPr>
              <a:t>解决方法</a:t>
            </a:r>
            <a:r>
              <a:rPr lang="zh-CN" altLang="en-US" sz="1200" dirty="0">
                <a:latin typeface="+mn-lt"/>
                <a:ea typeface="+mn-ea"/>
              </a:rPr>
              <a:t>：</a:t>
            </a:r>
            <a:r>
              <a:rPr lang="zh-CN" altLang="en-US" sz="1200" dirty="0">
                <a:latin typeface="+mn-ea"/>
                <a:ea typeface="+mn-ea"/>
              </a:rPr>
              <a:t>下列语句必须被原子性地执行</a:t>
            </a:r>
            <a:br>
              <a:rPr lang="en-US" altLang="zh-CN" sz="1200" dirty="0">
                <a:latin typeface="+mn-ea"/>
                <a:ea typeface="+mn-ea"/>
              </a:rPr>
            </a:br>
            <a:r>
              <a:rPr lang="en-US" altLang="zh-CN" sz="1200" dirty="0">
                <a:latin typeface="+mn-lt"/>
                <a:ea typeface="+mn-ea"/>
              </a:rPr>
              <a:t>counter++;</a:t>
            </a:r>
            <a:br>
              <a:rPr lang="en-US" altLang="zh-CN" sz="1200" dirty="0">
                <a:latin typeface="+mn-lt"/>
                <a:ea typeface="+mn-ea"/>
              </a:rPr>
            </a:br>
            <a:r>
              <a:rPr lang="en-US" altLang="zh-CN" sz="1200" dirty="0">
                <a:latin typeface="+mn-lt"/>
                <a:ea typeface="+mn-ea"/>
              </a:rPr>
              <a:t>counter--;</a:t>
            </a:r>
          </a:p>
        </p:txBody>
      </p:sp>
      <p:cxnSp>
        <p:nvCxnSpPr>
          <p:cNvPr id="3" name="直接连接符 2"/>
          <p:cNvCxnSpPr/>
          <p:nvPr/>
        </p:nvCxnSpPr>
        <p:spPr>
          <a:xfrm>
            <a:off x="3243548" y="1086668"/>
            <a:ext cx="0" cy="352103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51A2152B-460E-6632-6812-C3FE3905A8F4}"/>
              </a:ext>
            </a:extLst>
          </p:cNvPr>
          <p:cNvPicPr>
            <a:picLocks noChangeAspect="1"/>
          </p:cNvPicPr>
          <p:nvPr/>
        </p:nvPicPr>
        <p:blipFill>
          <a:blip r:embed="rId3"/>
          <a:stretch>
            <a:fillRect/>
          </a:stretch>
        </p:blipFill>
        <p:spPr>
          <a:xfrm>
            <a:off x="81643" y="4101275"/>
            <a:ext cx="4324347" cy="661444"/>
          </a:xfrm>
          <a:prstGeom prst="rect">
            <a:avLst/>
          </a:prstGeom>
          <a:ln w="12700" cap="sq">
            <a:solidFill>
              <a:srgbClr val="000000"/>
            </a:solidFill>
            <a:miter lim="800000"/>
          </a:ln>
          <a:effectLst>
            <a:outerShdw blurRad="57150" dist="50800" dir="2700000" algn="tl" rotWithShape="0">
              <a:srgbClr val="000000">
                <a:alpha val="40000"/>
              </a:srgbClr>
            </a:outerShdw>
          </a:effectLst>
        </p:spPr>
      </p:pic>
      <p:sp>
        <p:nvSpPr>
          <p:cNvPr id="2" name="文本框 1">
            <a:extLst>
              <a:ext uri="{FF2B5EF4-FFF2-40B4-BE49-F238E27FC236}">
                <a16:creationId xmlns:a16="http://schemas.microsoft.com/office/drawing/2014/main" id="{661DB0BB-76A4-AA64-2E79-D2BBA4CD3013}"/>
              </a:ext>
            </a:extLst>
          </p:cNvPr>
          <p:cNvSpPr txBox="1"/>
          <p:nvPr/>
        </p:nvSpPr>
        <p:spPr>
          <a:xfrm>
            <a:off x="4953000" y="3198225"/>
            <a:ext cx="1013739" cy="276999"/>
          </a:xfrm>
          <a:prstGeom prst="rect">
            <a:avLst/>
          </a:prstGeom>
          <a:noFill/>
          <a:ln w="12700">
            <a:solidFill>
              <a:schemeClr val="tx1"/>
            </a:solidFill>
          </a:ln>
        </p:spPr>
        <p:txBody>
          <a:bodyPr wrap="none" rtlCol="0">
            <a:spAutoFit/>
          </a:bodyPr>
          <a:lstStyle/>
          <a:p>
            <a:pPr algn="l"/>
            <a:r>
              <a:rPr lang="en-US" altLang="zh-CN" sz="1200" dirty="0"/>
              <a:t>r1=counter</a:t>
            </a:r>
            <a:endParaRPr lang="zh-CN" altLang="en-US" sz="1200" dirty="0"/>
          </a:p>
        </p:txBody>
      </p:sp>
      <p:sp>
        <p:nvSpPr>
          <p:cNvPr id="10" name="文本框 9">
            <a:extLst>
              <a:ext uri="{FF2B5EF4-FFF2-40B4-BE49-F238E27FC236}">
                <a16:creationId xmlns:a16="http://schemas.microsoft.com/office/drawing/2014/main" id="{1B5C5CF7-4D9C-8E00-6EDF-5214FC2ABA52}"/>
              </a:ext>
            </a:extLst>
          </p:cNvPr>
          <p:cNvSpPr txBox="1"/>
          <p:nvPr/>
        </p:nvSpPr>
        <p:spPr>
          <a:xfrm>
            <a:off x="7391399" y="2905980"/>
            <a:ext cx="492443" cy="276999"/>
          </a:xfrm>
          <a:prstGeom prst="rect">
            <a:avLst/>
          </a:prstGeom>
          <a:noFill/>
          <a:ln w="12700">
            <a:solidFill>
              <a:schemeClr val="tx1"/>
            </a:solidFill>
          </a:ln>
        </p:spPr>
        <p:txBody>
          <a:bodyPr wrap="none" rtlCol="0">
            <a:spAutoFit/>
          </a:bodyPr>
          <a:lstStyle/>
          <a:p>
            <a:pPr algn="l"/>
            <a:r>
              <a:rPr lang="zh-CN" altLang="en-US" sz="1200" dirty="0"/>
              <a:t>内存</a:t>
            </a:r>
          </a:p>
        </p:txBody>
      </p:sp>
      <p:cxnSp>
        <p:nvCxnSpPr>
          <p:cNvPr id="12" name="直接箭头连接符 11">
            <a:extLst>
              <a:ext uri="{FF2B5EF4-FFF2-40B4-BE49-F238E27FC236}">
                <a16:creationId xmlns:a16="http://schemas.microsoft.com/office/drawing/2014/main" id="{8C7A638B-59F1-131B-5B09-E8F1F2D268CB}"/>
              </a:ext>
            </a:extLst>
          </p:cNvPr>
          <p:cNvCxnSpPr>
            <a:cxnSpLocks/>
            <a:endCxn id="2" idx="3"/>
          </p:cNvCxnSpPr>
          <p:nvPr/>
        </p:nvCxnSpPr>
        <p:spPr>
          <a:xfrm flipH="1" flipV="1">
            <a:off x="5966739" y="3336725"/>
            <a:ext cx="1424660" cy="272344"/>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905B6730-6B26-CEFE-4CCA-81F269552EA1}"/>
              </a:ext>
            </a:extLst>
          </p:cNvPr>
          <p:cNvSpPr txBox="1"/>
          <p:nvPr/>
        </p:nvSpPr>
        <p:spPr>
          <a:xfrm>
            <a:off x="4952999" y="3470568"/>
            <a:ext cx="1300356" cy="276999"/>
          </a:xfrm>
          <a:prstGeom prst="rect">
            <a:avLst/>
          </a:prstGeom>
          <a:noFill/>
          <a:ln w="12700">
            <a:solidFill>
              <a:schemeClr val="tx1"/>
            </a:solidFill>
          </a:ln>
        </p:spPr>
        <p:txBody>
          <a:bodyPr wrap="none" rtlCol="0">
            <a:spAutoFit/>
          </a:bodyPr>
          <a:lstStyle/>
          <a:p>
            <a:pPr algn="l"/>
            <a:r>
              <a:rPr lang="en-US" altLang="zh-CN" sz="1200" dirty="0"/>
              <a:t>r1=r1+1 (r1=6)</a:t>
            </a:r>
            <a:endParaRPr lang="zh-CN" altLang="en-US" sz="1200" dirty="0"/>
          </a:p>
        </p:txBody>
      </p:sp>
      <p:sp>
        <p:nvSpPr>
          <p:cNvPr id="14" name="文本框 13">
            <a:extLst>
              <a:ext uri="{FF2B5EF4-FFF2-40B4-BE49-F238E27FC236}">
                <a16:creationId xmlns:a16="http://schemas.microsoft.com/office/drawing/2014/main" id="{DFFA14AF-4B7F-7C29-9290-2703987BFF33}"/>
              </a:ext>
            </a:extLst>
          </p:cNvPr>
          <p:cNvSpPr txBox="1"/>
          <p:nvPr/>
        </p:nvSpPr>
        <p:spPr>
          <a:xfrm>
            <a:off x="4952999" y="3747567"/>
            <a:ext cx="1013739" cy="276999"/>
          </a:xfrm>
          <a:prstGeom prst="rect">
            <a:avLst/>
          </a:prstGeom>
          <a:noFill/>
          <a:ln w="12700">
            <a:solidFill>
              <a:schemeClr val="tx1"/>
            </a:solidFill>
          </a:ln>
        </p:spPr>
        <p:txBody>
          <a:bodyPr wrap="none" rtlCol="0">
            <a:spAutoFit/>
          </a:bodyPr>
          <a:lstStyle/>
          <a:p>
            <a:pPr algn="l"/>
            <a:r>
              <a:rPr lang="en-US" altLang="zh-CN" sz="1200" dirty="0"/>
              <a:t>r2=counter</a:t>
            </a:r>
            <a:endParaRPr lang="zh-CN" altLang="en-US" sz="1200" dirty="0"/>
          </a:p>
        </p:txBody>
      </p:sp>
      <p:cxnSp>
        <p:nvCxnSpPr>
          <p:cNvPr id="16" name="直接箭头连接符 15">
            <a:extLst>
              <a:ext uri="{FF2B5EF4-FFF2-40B4-BE49-F238E27FC236}">
                <a16:creationId xmlns:a16="http://schemas.microsoft.com/office/drawing/2014/main" id="{0C16A93C-E55C-065A-AC5D-D52C23C20452}"/>
              </a:ext>
            </a:extLst>
          </p:cNvPr>
          <p:cNvCxnSpPr>
            <a:cxnSpLocks/>
            <a:endCxn id="14" idx="3"/>
          </p:cNvCxnSpPr>
          <p:nvPr/>
        </p:nvCxnSpPr>
        <p:spPr>
          <a:xfrm flipH="1">
            <a:off x="5966738" y="3609069"/>
            <a:ext cx="1424661" cy="276998"/>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423BA633-4168-A43A-91BB-C5A90902B426}"/>
              </a:ext>
            </a:extLst>
          </p:cNvPr>
          <p:cNvSpPr txBox="1"/>
          <p:nvPr/>
        </p:nvSpPr>
        <p:spPr>
          <a:xfrm>
            <a:off x="4952998" y="4024564"/>
            <a:ext cx="1253869" cy="276999"/>
          </a:xfrm>
          <a:prstGeom prst="rect">
            <a:avLst/>
          </a:prstGeom>
          <a:noFill/>
          <a:ln w="12700">
            <a:solidFill>
              <a:schemeClr val="tx1"/>
            </a:solidFill>
          </a:ln>
        </p:spPr>
        <p:txBody>
          <a:bodyPr wrap="none" rtlCol="0">
            <a:spAutoFit/>
          </a:bodyPr>
          <a:lstStyle/>
          <a:p>
            <a:pPr algn="l"/>
            <a:r>
              <a:rPr lang="en-US" altLang="zh-CN" sz="1200" dirty="0"/>
              <a:t>r2=r2-1 (r1=4)</a:t>
            </a:r>
            <a:endParaRPr lang="zh-CN" altLang="en-US" sz="1200" dirty="0"/>
          </a:p>
        </p:txBody>
      </p:sp>
      <p:sp>
        <p:nvSpPr>
          <p:cNvPr id="18" name="文本框 17">
            <a:extLst>
              <a:ext uri="{FF2B5EF4-FFF2-40B4-BE49-F238E27FC236}">
                <a16:creationId xmlns:a16="http://schemas.microsoft.com/office/drawing/2014/main" id="{9850B67C-6290-9B61-C534-5AF6B169EE7E}"/>
              </a:ext>
            </a:extLst>
          </p:cNvPr>
          <p:cNvSpPr txBox="1"/>
          <p:nvPr/>
        </p:nvSpPr>
        <p:spPr>
          <a:xfrm>
            <a:off x="4951012" y="4301560"/>
            <a:ext cx="1930978" cy="276999"/>
          </a:xfrm>
          <a:prstGeom prst="rect">
            <a:avLst/>
          </a:prstGeom>
          <a:noFill/>
          <a:ln w="12700">
            <a:solidFill>
              <a:schemeClr val="tx1"/>
            </a:solidFill>
          </a:ln>
        </p:spPr>
        <p:txBody>
          <a:bodyPr wrap="none" rtlCol="0">
            <a:spAutoFit/>
          </a:bodyPr>
          <a:lstStyle/>
          <a:p>
            <a:pPr algn="l"/>
            <a:r>
              <a:rPr lang="en-US" altLang="zh-CN" sz="1200" dirty="0"/>
              <a:t>counter=r1 (counter=6)</a:t>
            </a:r>
            <a:endParaRPr lang="zh-CN" altLang="en-US" sz="1200" dirty="0"/>
          </a:p>
        </p:txBody>
      </p:sp>
      <p:sp>
        <p:nvSpPr>
          <p:cNvPr id="19" name="文本框 18">
            <a:extLst>
              <a:ext uri="{FF2B5EF4-FFF2-40B4-BE49-F238E27FC236}">
                <a16:creationId xmlns:a16="http://schemas.microsoft.com/office/drawing/2014/main" id="{582BF8F6-CB41-93C9-89C3-EB8FC6466989}"/>
              </a:ext>
            </a:extLst>
          </p:cNvPr>
          <p:cNvSpPr txBox="1"/>
          <p:nvPr/>
        </p:nvSpPr>
        <p:spPr>
          <a:xfrm>
            <a:off x="4951012" y="4573903"/>
            <a:ext cx="1930978" cy="276999"/>
          </a:xfrm>
          <a:prstGeom prst="rect">
            <a:avLst/>
          </a:prstGeom>
          <a:noFill/>
          <a:ln w="12700">
            <a:solidFill>
              <a:schemeClr val="tx1"/>
            </a:solidFill>
          </a:ln>
        </p:spPr>
        <p:txBody>
          <a:bodyPr wrap="none" rtlCol="0">
            <a:spAutoFit/>
          </a:bodyPr>
          <a:lstStyle/>
          <a:p>
            <a:pPr algn="l"/>
            <a:r>
              <a:rPr lang="en-US" altLang="zh-CN" sz="1200" dirty="0"/>
              <a:t>counter=r2 (counter=4)</a:t>
            </a:r>
            <a:endParaRPr lang="zh-CN" altLang="en-US" sz="1200" dirty="0"/>
          </a:p>
        </p:txBody>
      </p:sp>
      <p:sp>
        <p:nvSpPr>
          <p:cNvPr id="21" name="文本框 20">
            <a:extLst>
              <a:ext uri="{FF2B5EF4-FFF2-40B4-BE49-F238E27FC236}">
                <a16:creationId xmlns:a16="http://schemas.microsoft.com/office/drawing/2014/main" id="{BF5E4789-670C-CE4B-9A8C-1E11F310CBF7}"/>
              </a:ext>
            </a:extLst>
          </p:cNvPr>
          <p:cNvSpPr txBox="1"/>
          <p:nvPr/>
        </p:nvSpPr>
        <p:spPr>
          <a:xfrm>
            <a:off x="7391399" y="3470568"/>
            <a:ext cx="543739" cy="276999"/>
          </a:xfrm>
          <a:prstGeom prst="rect">
            <a:avLst/>
          </a:prstGeom>
          <a:noFill/>
          <a:ln w="12700">
            <a:solidFill>
              <a:schemeClr val="tx1"/>
            </a:solidFill>
          </a:ln>
        </p:spPr>
        <p:txBody>
          <a:bodyPr wrap="none" rtlCol="0">
            <a:spAutoFit/>
          </a:bodyPr>
          <a:lstStyle/>
          <a:p>
            <a:pPr algn="l"/>
            <a:r>
              <a:rPr lang="en-US" altLang="zh-CN" sz="1200" strike="sngStrike" dirty="0"/>
              <a:t>5 6</a:t>
            </a:r>
            <a:r>
              <a:rPr lang="en-US" altLang="zh-CN" sz="1200" dirty="0"/>
              <a:t> 4</a:t>
            </a:r>
            <a:endParaRPr lang="zh-CN" altLang="en-US" sz="1200" dirty="0"/>
          </a:p>
        </p:txBody>
      </p:sp>
      <p:sp>
        <p:nvSpPr>
          <p:cNvPr id="22" name="文本框 21">
            <a:extLst>
              <a:ext uri="{FF2B5EF4-FFF2-40B4-BE49-F238E27FC236}">
                <a16:creationId xmlns:a16="http://schemas.microsoft.com/office/drawing/2014/main" id="{F5D57C89-05CB-6F15-41A6-AB80EA6EC8AD}"/>
              </a:ext>
            </a:extLst>
          </p:cNvPr>
          <p:cNvSpPr txBox="1"/>
          <p:nvPr/>
        </p:nvSpPr>
        <p:spPr>
          <a:xfrm>
            <a:off x="7391399" y="3193569"/>
            <a:ext cx="434734" cy="276999"/>
          </a:xfrm>
          <a:prstGeom prst="rect">
            <a:avLst/>
          </a:prstGeom>
          <a:noFill/>
          <a:ln w="12700">
            <a:solidFill>
              <a:schemeClr val="tx1"/>
            </a:solidFill>
          </a:ln>
        </p:spPr>
        <p:txBody>
          <a:bodyPr wrap="none" rtlCol="0">
            <a:spAutoFit/>
          </a:bodyPr>
          <a:lstStyle/>
          <a:p>
            <a:pPr algn="l"/>
            <a:r>
              <a:rPr lang="en-US" altLang="zh-CN" sz="1200" dirty="0"/>
              <a:t>……</a:t>
            </a:r>
            <a:endParaRPr lang="zh-CN" altLang="en-US" sz="1200" dirty="0"/>
          </a:p>
        </p:txBody>
      </p:sp>
      <p:sp>
        <p:nvSpPr>
          <p:cNvPr id="23" name="文本框 22">
            <a:extLst>
              <a:ext uri="{FF2B5EF4-FFF2-40B4-BE49-F238E27FC236}">
                <a16:creationId xmlns:a16="http://schemas.microsoft.com/office/drawing/2014/main" id="{792D306E-3068-55C3-C4D8-1B32DFFC4DCC}"/>
              </a:ext>
            </a:extLst>
          </p:cNvPr>
          <p:cNvSpPr txBox="1"/>
          <p:nvPr/>
        </p:nvSpPr>
        <p:spPr>
          <a:xfrm>
            <a:off x="7391399" y="3752225"/>
            <a:ext cx="434734" cy="276999"/>
          </a:xfrm>
          <a:prstGeom prst="rect">
            <a:avLst/>
          </a:prstGeom>
          <a:noFill/>
          <a:ln w="12700">
            <a:solidFill>
              <a:schemeClr val="tx1"/>
            </a:solidFill>
          </a:ln>
        </p:spPr>
        <p:txBody>
          <a:bodyPr wrap="none" rtlCol="0">
            <a:spAutoFit/>
          </a:bodyPr>
          <a:lstStyle/>
          <a:p>
            <a:pPr algn="l"/>
            <a:r>
              <a:rPr lang="en-US" altLang="zh-CN" sz="1200" dirty="0"/>
              <a:t>……</a:t>
            </a:r>
            <a:endParaRPr lang="zh-CN" altLang="en-US" sz="12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临界区</a:t>
            </a:r>
          </a:p>
        </p:txBody>
      </p:sp>
      <p:sp>
        <p:nvSpPr>
          <p:cNvPr id="10" name="文本框 9"/>
          <p:cNvSpPr txBox="1"/>
          <p:nvPr/>
        </p:nvSpPr>
        <p:spPr>
          <a:xfrm>
            <a:off x="502285" y="766445"/>
            <a:ext cx="5873750" cy="1630383"/>
          </a:xfrm>
          <a:prstGeom prst="rect">
            <a:avLst/>
          </a:prstGeom>
          <a:noFill/>
        </p:spPr>
        <p:txBody>
          <a:bodyPr wrap="square" rtlCol="0">
            <a:spAutoFit/>
          </a:bodyPr>
          <a:lstStyle/>
          <a:p>
            <a:pPr marL="342900" indent="-342900" algn="just">
              <a:lnSpc>
                <a:spcPct val="132000"/>
              </a:lnSpc>
              <a:spcAft>
                <a:spcPts val="600"/>
              </a:spcAft>
              <a:buClr>
                <a:srgbClr val="FF0000"/>
              </a:buClr>
              <a:buFont typeface="Wingdings" panose="05000000000000000000" pitchFamily="2" charset="2"/>
              <a:buChar char="Ø"/>
            </a:pPr>
            <a:r>
              <a:rPr lang="zh-CN" altLang="en-US" sz="1650" dirty="0">
                <a:latin typeface="+mn-ea"/>
              </a:rPr>
              <a:t>进入区：用于</a:t>
            </a:r>
            <a:r>
              <a:rPr lang="zh-CN" altLang="en-US" sz="1650" dirty="0">
                <a:solidFill>
                  <a:srgbClr val="FF0000"/>
                </a:solidFill>
                <a:latin typeface="+mn-ea"/>
              </a:rPr>
              <a:t>检查</a:t>
            </a:r>
            <a:r>
              <a:rPr lang="zh-CN" altLang="en-US" sz="1650" dirty="0">
                <a:latin typeface="+mn-ea"/>
              </a:rPr>
              <a:t>是否可以进入临界区的代码段。</a:t>
            </a:r>
            <a:endParaRPr lang="en-US" altLang="zh-CN" sz="1650" dirty="0">
              <a:latin typeface="+mn-ea"/>
            </a:endParaRPr>
          </a:p>
          <a:p>
            <a:pPr marL="342900" indent="-342900" algn="just">
              <a:lnSpc>
                <a:spcPct val="132000"/>
              </a:lnSpc>
              <a:spcAft>
                <a:spcPts val="600"/>
              </a:spcAft>
              <a:buClr>
                <a:srgbClr val="FF0000"/>
              </a:buClr>
              <a:buFont typeface="Wingdings" panose="05000000000000000000" pitchFamily="2" charset="2"/>
              <a:buChar char="Ø"/>
            </a:pPr>
            <a:r>
              <a:rPr lang="zh-CN" altLang="en-US" sz="1650" dirty="0">
                <a:solidFill>
                  <a:srgbClr val="FF0000"/>
                </a:solidFill>
                <a:latin typeface="+mn-ea"/>
              </a:rPr>
              <a:t>临界区：进程中涉及临界资源的代码段</a:t>
            </a:r>
            <a:endParaRPr lang="zh-CN" altLang="en-US" sz="1650" dirty="0">
              <a:latin typeface="+mn-ea"/>
            </a:endParaRPr>
          </a:p>
          <a:p>
            <a:pPr marL="342900" indent="-342900" algn="just">
              <a:lnSpc>
                <a:spcPct val="132000"/>
              </a:lnSpc>
              <a:spcAft>
                <a:spcPts val="600"/>
              </a:spcAft>
              <a:buClr>
                <a:srgbClr val="FF0000"/>
              </a:buClr>
              <a:buFont typeface="Wingdings" panose="05000000000000000000" pitchFamily="2" charset="2"/>
              <a:buChar char="Ø"/>
            </a:pPr>
            <a:r>
              <a:rPr lang="zh-CN" altLang="en-US" sz="1650" dirty="0">
                <a:latin typeface="+mn-ea"/>
              </a:rPr>
              <a:t>退出区：将临界区正被访问的标志恢复为未被访问标志。</a:t>
            </a:r>
          </a:p>
          <a:p>
            <a:pPr marL="342900" indent="-342900" algn="just">
              <a:lnSpc>
                <a:spcPct val="132000"/>
              </a:lnSpc>
              <a:spcAft>
                <a:spcPts val="600"/>
              </a:spcAft>
              <a:buClr>
                <a:srgbClr val="FF0000"/>
              </a:buClr>
              <a:buFont typeface="Wingdings" panose="05000000000000000000" pitchFamily="2" charset="2"/>
              <a:buChar char="Ø"/>
            </a:pPr>
            <a:r>
              <a:rPr lang="zh-CN" altLang="en-US" sz="1650" dirty="0">
                <a:latin typeface="+mn-ea"/>
              </a:rPr>
              <a:t>剩余区：其他代码</a:t>
            </a:r>
          </a:p>
        </p:txBody>
      </p:sp>
      <p:sp>
        <p:nvSpPr>
          <p:cNvPr id="11" name="Rectangle 1026"/>
          <p:cNvSpPr txBox="1">
            <a:spLocks noChangeArrowheads="1"/>
          </p:cNvSpPr>
          <p:nvPr/>
        </p:nvSpPr>
        <p:spPr bwMode="auto">
          <a:xfrm>
            <a:off x="383801" y="2598497"/>
            <a:ext cx="4213958" cy="2222897"/>
          </a:xfrm>
          <a:prstGeom prst="rect">
            <a:avLst/>
          </a:prstGeom>
          <a:noFill/>
          <a:ln>
            <a:noFill/>
          </a:ln>
        </p:spPr>
        <p:txBody>
          <a:bodyPr/>
          <a:lstStyle>
            <a:lvl1pPr marL="273050" indent="-273050" algn="l" rtl="0" eaLnBrk="0" fontAlgn="base" hangingPunct="0">
              <a:spcBef>
                <a:spcPts val="575"/>
              </a:spcBef>
              <a:spcAft>
                <a:spcPct val="0"/>
              </a:spcAft>
              <a:buClr>
                <a:schemeClr val="accent1"/>
              </a:buClr>
              <a:buSzPct val="85000"/>
              <a:buFont typeface="Wingdings 2" panose="05020102010507070707" pitchFamily="18" charset="2"/>
              <a:buChar char=""/>
              <a:defRPr sz="2600" kern="1200">
                <a:solidFill>
                  <a:schemeClr val="tx1"/>
                </a:solidFill>
                <a:latin typeface="+mn-lt"/>
                <a:ea typeface="+mn-ea"/>
                <a:cs typeface="+mn-cs"/>
              </a:defRPr>
            </a:lvl1pPr>
            <a:lvl2pPr marL="548005" indent="-228600" algn="l" rtl="0" eaLnBrk="0" fontAlgn="base" hangingPunct="0">
              <a:spcBef>
                <a:spcPts val="375"/>
              </a:spcBef>
              <a:spcAft>
                <a:spcPct val="0"/>
              </a:spcAft>
              <a:buClr>
                <a:schemeClr val="accent2"/>
              </a:buClr>
              <a:buSzPct val="85000"/>
              <a:buFont typeface="Wingdings" panose="05000000000000000000" pitchFamily="2" charset="2"/>
              <a:buChar char="Ø"/>
              <a:defRPr sz="2000" kern="1200">
                <a:solidFill>
                  <a:schemeClr val="tx1"/>
                </a:solidFill>
                <a:latin typeface="+mn-lt"/>
                <a:ea typeface="+mn-ea"/>
                <a:cs typeface="+mn-cs"/>
              </a:defRPr>
            </a:lvl2pPr>
            <a:lvl3pPr marL="822325" indent="-228600" algn="l" rtl="0" eaLnBrk="0" fontAlgn="base" hangingPunct="0">
              <a:spcBef>
                <a:spcPts val="375"/>
              </a:spcBef>
              <a:spcAft>
                <a:spcPct val="0"/>
              </a:spcAft>
              <a:buClr>
                <a:srgbClr val="E6B1AB"/>
              </a:buClr>
              <a:buSzPct val="85000"/>
              <a:buFont typeface="Wingdings 2" panose="05020102010507070707" pitchFamily="18" charset="2"/>
              <a:buChar char=""/>
              <a:defRPr sz="2000" kern="1200">
                <a:solidFill>
                  <a:schemeClr val="tx1"/>
                </a:solidFill>
                <a:latin typeface="+mn-lt"/>
                <a:ea typeface="+mn-ea"/>
                <a:cs typeface="+mn-cs"/>
              </a:defRPr>
            </a:lvl3pPr>
            <a:lvl4pPr marL="1097280" indent="-228600" algn="l" rtl="0" eaLnBrk="0" fontAlgn="base" hangingPunct="0">
              <a:spcBef>
                <a:spcPts val="375"/>
              </a:spcBef>
              <a:spcAft>
                <a:spcPct val="0"/>
              </a:spcAft>
              <a:buClr>
                <a:srgbClr val="A28E6A"/>
              </a:buClr>
              <a:buSzPct val="80000"/>
              <a:buFont typeface="Wingdings 2" panose="05020102010507070707" pitchFamily="18" charset="2"/>
              <a:buChar char=""/>
              <a:defRPr sz="2000" kern="1200">
                <a:solidFill>
                  <a:schemeClr val="tx1"/>
                </a:solidFill>
                <a:latin typeface="+mn-lt"/>
                <a:ea typeface="+mn-ea"/>
                <a:cs typeface="+mn-cs"/>
              </a:defRPr>
            </a:lvl4pPr>
            <a:lvl5pPr marL="1371600" indent="-228600" algn="l" rtl="0" eaLnBrk="0" fontAlgn="base" hangingPunct="0">
              <a:spcBef>
                <a:spcPts val="375"/>
              </a:spcBef>
              <a:spcAft>
                <a:spcPct val="0"/>
              </a:spcAft>
              <a:buClr>
                <a:srgbClr val="A28E6A"/>
              </a:buClr>
              <a:buChar char="o"/>
              <a:defRPr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lvl="1">
              <a:lnSpc>
                <a:spcPct val="120000"/>
              </a:lnSpc>
              <a:buFont typeface="Wingdings" panose="05000000000000000000" pitchFamily="2" charset="2"/>
              <a:buNone/>
              <a:defRPr/>
            </a:pPr>
            <a:r>
              <a:rPr lang="zh-CN" altLang="en-US" sz="1800" dirty="0"/>
              <a:t>一个访问临界资源的循环进程的描述</a:t>
            </a:r>
          </a:p>
          <a:p>
            <a:pPr lvl="2">
              <a:lnSpc>
                <a:spcPct val="120000"/>
              </a:lnSpc>
              <a:buFont typeface="Wingdings" panose="05000000000000000000" pitchFamily="2" charset="2"/>
              <a:buNone/>
              <a:defRPr/>
            </a:pPr>
            <a:r>
              <a:rPr lang="en-US" altLang="zh-CN" sz="1500" dirty="0"/>
              <a:t>While(TRUE){</a:t>
            </a:r>
          </a:p>
          <a:p>
            <a:pPr lvl="2">
              <a:lnSpc>
                <a:spcPct val="120000"/>
              </a:lnSpc>
              <a:buFont typeface="Wingdings" panose="05000000000000000000" pitchFamily="2" charset="2"/>
              <a:buNone/>
              <a:defRPr/>
            </a:pPr>
            <a:r>
              <a:rPr lang="en-US" altLang="zh-CN" sz="1500" dirty="0"/>
              <a:t>	</a:t>
            </a:r>
            <a:r>
              <a:rPr lang="zh-CN" altLang="en-US" sz="1800" dirty="0"/>
              <a:t>进入区</a:t>
            </a:r>
            <a:endParaRPr lang="en-US" altLang="zh-CN" sz="1800" dirty="0"/>
          </a:p>
          <a:p>
            <a:pPr lvl="2">
              <a:lnSpc>
                <a:spcPct val="120000"/>
              </a:lnSpc>
              <a:buFont typeface="Wingdings" panose="05000000000000000000" pitchFamily="2" charset="2"/>
              <a:buNone/>
              <a:defRPr/>
            </a:pPr>
            <a:r>
              <a:rPr lang="en-US" altLang="zh-CN" sz="1800" dirty="0"/>
              <a:t>	</a:t>
            </a:r>
            <a:r>
              <a:rPr lang="zh-CN" altLang="en-US" sz="1800" dirty="0">
                <a:solidFill>
                  <a:srgbClr val="FF0000"/>
                </a:solidFill>
              </a:rPr>
              <a:t>临界区</a:t>
            </a:r>
            <a:endParaRPr lang="en-US" altLang="zh-CN" sz="1800" dirty="0"/>
          </a:p>
          <a:p>
            <a:pPr lvl="2">
              <a:lnSpc>
                <a:spcPct val="120000"/>
              </a:lnSpc>
              <a:buFont typeface="Wingdings" panose="05000000000000000000" pitchFamily="2" charset="2"/>
              <a:buNone/>
              <a:defRPr/>
            </a:pPr>
            <a:r>
              <a:rPr lang="en-US" altLang="zh-CN" sz="1800" dirty="0"/>
              <a:t>   </a:t>
            </a:r>
            <a:r>
              <a:rPr lang="zh-CN" altLang="en-US" sz="1800" dirty="0"/>
              <a:t>退出区</a:t>
            </a:r>
            <a:endParaRPr lang="en-US" altLang="zh-CN" sz="1800" dirty="0"/>
          </a:p>
          <a:p>
            <a:pPr lvl="2">
              <a:lnSpc>
                <a:spcPct val="120000"/>
              </a:lnSpc>
              <a:buFont typeface="Wingdings" panose="05000000000000000000" pitchFamily="2" charset="2"/>
              <a:buNone/>
              <a:defRPr/>
            </a:pPr>
            <a:r>
              <a:rPr lang="en-US" altLang="zh-CN" sz="1800" dirty="0"/>
              <a:t>   </a:t>
            </a:r>
            <a:r>
              <a:rPr lang="zh-CN" altLang="en-US" sz="1800" dirty="0"/>
              <a:t>剩余区</a:t>
            </a:r>
            <a:endParaRPr lang="en-US" altLang="zh-CN" sz="1800" dirty="0"/>
          </a:p>
          <a:p>
            <a:pPr lvl="2">
              <a:lnSpc>
                <a:spcPct val="120000"/>
              </a:lnSpc>
              <a:buFont typeface="Wingdings" panose="05000000000000000000" pitchFamily="2" charset="2"/>
              <a:buNone/>
              <a:defRPr/>
            </a:pPr>
            <a:r>
              <a:rPr lang="en-US" altLang="zh-CN" sz="1500" dirty="0"/>
              <a:t>}</a:t>
            </a:r>
          </a:p>
        </p:txBody>
      </p:sp>
      <p:cxnSp>
        <p:nvCxnSpPr>
          <p:cNvPr id="4" name="直接连接符 3"/>
          <p:cNvCxnSpPr/>
          <p:nvPr/>
        </p:nvCxnSpPr>
        <p:spPr>
          <a:xfrm>
            <a:off x="556374" y="2692943"/>
            <a:ext cx="779477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742646" y="2674697"/>
            <a:ext cx="0" cy="1893839"/>
          </a:xfrm>
          <a:prstGeom prst="line">
            <a:avLst/>
          </a:prstGeom>
        </p:spPr>
        <p:style>
          <a:lnRef idx="1">
            <a:schemeClr val="accent1"/>
          </a:lnRef>
          <a:fillRef idx="0">
            <a:schemeClr val="accent1"/>
          </a:fillRef>
          <a:effectRef idx="0">
            <a:schemeClr val="accent1"/>
          </a:effectRef>
          <a:fontRef idx="minor">
            <a:schemeClr val="tx1"/>
          </a:fontRef>
        </p:style>
      </p:cxnSp>
      <p:sp>
        <p:nvSpPr>
          <p:cNvPr id="16" name="Rectangle 3"/>
          <p:cNvSpPr txBox="1">
            <a:spLocks noChangeArrowheads="1"/>
          </p:cNvSpPr>
          <p:nvPr/>
        </p:nvSpPr>
        <p:spPr bwMode="auto">
          <a:xfrm>
            <a:off x="5120640" y="2131695"/>
            <a:ext cx="3708400" cy="2824480"/>
          </a:xfrm>
          <a:prstGeom prst="rect">
            <a:avLst/>
          </a:prstGeom>
          <a:solidFill>
            <a:schemeClr val="accent2">
              <a:lumMod val="20000"/>
              <a:lumOff val="80000"/>
            </a:schemeClr>
          </a:solidFill>
          <a:ln>
            <a:noFill/>
          </a:ln>
        </p:spPr>
        <p:txBody>
          <a:bodyPr/>
          <a:lstStyle>
            <a:lvl1pPr marL="273050" indent="-273050" algn="l" rtl="0" eaLnBrk="0" fontAlgn="base" hangingPunct="0">
              <a:spcBef>
                <a:spcPts val="575"/>
              </a:spcBef>
              <a:spcAft>
                <a:spcPct val="0"/>
              </a:spcAft>
              <a:buClr>
                <a:schemeClr val="accent1"/>
              </a:buClr>
              <a:buSzPct val="85000"/>
              <a:buFont typeface="Wingdings 2" panose="05020102010507070707" pitchFamily="18" charset="2"/>
              <a:buChar char=""/>
              <a:defRPr sz="2600" kern="1200">
                <a:solidFill>
                  <a:schemeClr val="tx1"/>
                </a:solidFill>
                <a:latin typeface="+mn-lt"/>
                <a:ea typeface="+mn-ea"/>
                <a:cs typeface="+mn-cs"/>
              </a:defRPr>
            </a:lvl1pPr>
            <a:lvl2pPr marL="548005" indent="-228600" algn="l" rtl="0" eaLnBrk="0" fontAlgn="base" hangingPunct="0">
              <a:spcBef>
                <a:spcPts val="375"/>
              </a:spcBef>
              <a:spcAft>
                <a:spcPct val="0"/>
              </a:spcAft>
              <a:buClr>
                <a:schemeClr val="accent2"/>
              </a:buClr>
              <a:buSzPct val="85000"/>
              <a:buFont typeface="Wingdings 2" panose="05020102010507070707" pitchFamily="18" charset="2"/>
              <a:buChar char=""/>
              <a:defRPr sz="2400" kern="1200">
                <a:solidFill>
                  <a:schemeClr val="tx1"/>
                </a:solidFill>
                <a:latin typeface="+mn-lt"/>
                <a:ea typeface="+mn-ea"/>
                <a:cs typeface="+mn-cs"/>
              </a:defRPr>
            </a:lvl2pPr>
            <a:lvl3pPr marL="822325" indent="-228600" algn="l" rtl="0" eaLnBrk="0" fontAlgn="base" hangingPunct="0">
              <a:spcBef>
                <a:spcPts val="375"/>
              </a:spcBef>
              <a:spcAft>
                <a:spcPct val="0"/>
              </a:spcAft>
              <a:buClr>
                <a:srgbClr val="E6B1AB"/>
              </a:buClr>
              <a:buSzPct val="85000"/>
              <a:buFont typeface="Wingdings 2" panose="05020102010507070707" pitchFamily="18" charset="2"/>
              <a:buChar char=""/>
              <a:defRPr sz="2000" kern="1200">
                <a:solidFill>
                  <a:schemeClr val="tx1"/>
                </a:solidFill>
                <a:latin typeface="+mn-lt"/>
                <a:ea typeface="+mn-ea"/>
                <a:cs typeface="+mn-cs"/>
              </a:defRPr>
            </a:lvl3pPr>
            <a:lvl4pPr marL="1097280" indent="-228600" algn="l" rtl="0" eaLnBrk="0" fontAlgn="base" hangingPunct="0">
              <a:spcBef>
                <a:spcPts val="375"/>
              </a:spcBef>
              <a:spcAft>
                <a:spcPct val="0"/>
              </a:spcAft>
              <a:buClr>
                <a:srgbClr val="A28E6A"/>
              </a:buClr>
              <a:buSzPct val="80000"/>
              <a:buFont typeface="Wingdings 2" panose="05020102010507070707" pitchFamily="18" charset="2"/>
              <a:buChar char=""/>
              <a:defRPr sz="2000" kern="1200">
                <a:solidFill>
                  <a:schemeClr val="tx1"/>
                </a:solidFill>
                <a:latin typeface="+mn-lt"/>
                <a:ea typeface="+mn-ea"/>
                <a:cs typeface="+mn-cs"/>
              </a:defRPr>
            </a:lvl4pPr>
            <a:lvl5pPr marL="1371600" indent="-228600" algn="l" rtl="0" eaLnBrk="0" fontAlgn="base" hangingPunct="0">
              <a:spcBef>
                <a:spcPts val="375"/>
              </a:spcBef>
              <a:spcAft>
                <a:spcPct val="0"/>
              </a:spcAft>
              <a:buClr>
                <a:srgbClr val="A28E6A"/>
              </a:buClr>
              <a:buChar char="o"/>
              <a:defRPr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a:lnSpc>
                <a:spcPct val="132000"/>
              </a:lnSpc>
              <a:buFont typeface="Monotype Sorts" pitchFamily="2" charset="2"/>
              <a:buNone/>
              <a:defRPr/>
            </a:pPr>
            <a:r>
              <a:rPr lang="en-US" altLang="zh-CN" sz="1500" dirty="0"/>
              <a:t>item </a:t>
            </a:r>
            <a:r>
              <a:rPr lang="en-US" altLang="zh-CN" sz="1500" dirty="0" err="1"/>
              <a:t>nextConsumed</a:t>
            </a:r>
            <a:r>
              <a:rPr lang="en-US" altLang="zh-CN" sz="1500" dirty="0"/>
              <a:t>;</a:t>
            </a:r>
            <a:br>
              <a:rPr lang="en-US" altLang="zh-CN" sz="1500" dirty="0"/>
            </a:br>
            <a:r>
              <a:rPr lang="en-US" altLang="zh-CN" sz="1500" dirty="0"/>
              <a:t>while (1) {</a:t>
            </a:r>
          </a:p>
          <a:p>
            <a:pPr>
              <a:lnSpc>
                <a:spcPct val="132000"/>
              </a:lnSpc>
              <a:buFont typeface="Monotype Sorts" pitchFamily="2" charset="2"/>
              <a:buNone/>
              <a:defRPr/>
            </a:pPr>
            <a:r>
              <a:rPr lang="en-US" altLang="zh-CN" sz="1500" dirty="0"/>
              <a:t>	while (counter == 0)</a:t>
            </a:r>
          </a:p>
          <a:p>
            <a:pPr>
              <a:lnSpc>
                <a:spcPct val="132000"/>
              </a:lnSpc>
              <a:buFont typeface="Monotype Sorts" pitchFamily="2" charset="2"/>
              <a:buNone/>
              <a:defRPr/>
            </a:pPr>
            <a:r>
              <a:rPr lang="en-US" altLang="zh-CN" sz="1500" dirty="0"/>
              <a:t>			; /* do nothing */</a:t>
            </a:r>
          </a:p>
          <a:p>
            <a:pPr>
              <a:lnSpc>
                <a:spcPct val="132000"/>
              </a:lnSpc>
              <a:buFont typeface="Monotype Sorts" pitchFamily="2" charset="2"/>
              <a:buNone/>
              <a:defRPr/>
            </a:pPr>
            <a:r>
              <a:rPr lang="en-US" altLang="zh-CN" sz="1500" dirty="0"/>
              <a:t>	</a:t>
            </a:r>
            <a:r>
              <a:rPr lang="en-US" altLang="zh-CN" sz="1500" dirty="0" err="1"/>
              <a:t>nextConsumed</a:t>
            </a:r>
            <a:r>
              <a:rPr lang="en-US" altLang="zh-CN" sz="1500" dirty="0"/>
              <a:t> = buffer[out];</a:t>
            </a:r>
          </a:p>
          <a:p>
            <a:pPr>
              <a:lnSpc>
                <a:spcPct val="132000"/>
              </a:lnSpc>
              <a:buFont typeface="Monotype Sorts" pitchFamily="2" charset="2"/>
              <a:buNone/>
              <a:defRPr/>
            </a:pPr>
            <a:r>
              <a:rPr lang="en-US" altLang="zh-CN" sz="1500" dirty="0"/>
              <a:t>	out = (out + 1) % BUFFER_SIZE;</a:t>
            </a:r>
          </a:p>
          <a:p>
            <a:pPr>
              <a:lnSpc>
                <a:spcPct val="132000"/>
              </a:lnSpc>
              <a:spcBef>
                <a:spcPts val="0"/>
              </a:spcBef>
              <a:buFont typeface="Monotype Sorts" pitchFamily="2" charset="2"/>
              <a:buNone/>
              <a:defRPr/>
            </a:pPr>
            <a:r>
              <a:rPr lang="en-US" altLang="zh-CN" sz="1500" dirty="0"/>
              <a:t>	</a:t>
            </a:r>
            <a:r>
              <a:rPr lang="en-US" altLang="zh-CN" sz="1500" b="1" dirty="0">
                <a:solidFill>
                  <a:srgbClr val="FF0000"/>
                </a:solidFill>
                <a:effectLst>
                  <a:outerShdw blurRad="38100" dist="38100" dir="2700000" algn="tl">
                    <a:srgbClr val="C0C0C0"/>
                  </a:outerShdw>
                </a:effectLst>
              </a:rPr>
              <a:t>counter--;</a:t>
            </a:r>
          </a:p>
          <a:p>
            <a:pPr>
              <a:lnSpc>
                <a:spcPct val="132000"/>
              </a:lnSpc>
              <a:buFont typeface="Monotype Sorts" pitchFamily="2" charset="2"/>
              <a:buNone/>
              <a:defRPr/>
            </a:pPr>
            <a:r>
              <a:rPr lang="en-US" altLang="zh-CN" sz="1200" dirty="0"/>
              <a:t>}</a:t>
            </a:r>
          </a:p>
          <a:p>
            <a:pPr>
              <a:lnSpc>
                <a:spcPct val="132000"/>
              </a:lnSpc>
              <a:buFont typeface="Monotype Sorts" pitchFamily="2" charset="2"/>
              <a:buNone/>
              <a:defRPr/>
            </a:pPr>
            <a:endParaRPr lang="zh-CN" altLang="en-US" sz="1500" dirty="0"/>
          </a:p>
          <a:p>
            <a:pPr>
              <a:lnSpc>
                <a:spcPct val="132000"/>
              </a:lnSpc>
              <a:defRPr/>
            </a:pPr>
            <a:endParaRPr lang="zh-CN" altLang="en-US" sz="1500" b="1" dirty="0">
              <a:latin typeface="宋体" panose="02010600030101010101" pitchFamily="2" charset="-122"/>
            </a:endParaRPr>
          </a:p>
        </p:txBody>
      </p:sp>
      <p:sp>
        <p:nvSpPr>
          <p:cNvPr id="17" name="圆角矩形标注 4"/>
          <p:cNvSpPr>
            <a:spLocks noChangeArrowheads="1"/>
          </p:cNvSpPr>
          <p:nvPr/>
        </p:nvSpPr>
        <p:spPr bwMode="auto">
          <a:xfrm>
            <a:off x="4077722" y="4039791"/>
            <a:ext cx="897731" cy="300038"/>
          </a:xfrm>
          <a:prstGeom prst="wedgeRoundRectCallout">
            <a:avLst>
              <a:gd name="adj1" fmla="val 94986"/>
              <a:gd name="adj2" fmla="val 64285"/>
              <a:gd name="adj3" fmla="val 16667"/>
            </a:avLst>
          </a:prstGeom>
          <a:solidFill>
            <a:schemeClr val="accent2">
              <a:lumMod val="20000"/>
              <a:lumOff val="80000"/>
            </a:schemeClr>
          </a:solidFill>
          <a:ln w="9525">
            <a:solidFill>
              <a:schemeClr val="tx1"/>
            </a:solidFill>
            <a:bevel/>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Monotype Sorts" pitchFamily="2" charset="2"/>
              <a:buNone/>
            </a:pPr>
            <a:r>
              <a:rPr lang="zh-CN" altLang="en-US" sz="1500" dirty="0">
                <a:latin typeface="+mn-ea"/>
                <a:ea typeface="+mn-ea"/>
              </a:rPr>
              <a:t>临界资源</a:t>
            </a:r>
          </a:p>
        </p:txBody>
      </p:sp>
      <p:sp>
        <p:nvSpPr>
          <p:cNvPr id="18" name="椭圆形标注 2"/>
          <p:cNvSpPr>
            <a:spLocks noChangeArrowheads="1"/>
          </p:cNvSpPr>
          <p:nvPr/>
        </p:nvSpPr>
        <p:spPr bwMode="auto">
          <a:xfrm>
            <a:off x="6974405" y="4281596"/>
            <a:ext cx="1154906" cy="363140"/>
          </a:xfrm>
          <a:prstGeom prst="wedgeEllipseCallout">
            <a:avLst>
              <a:gd name="adj1" fmla="val -106366"/>
              <a:gd name="adj2" fmla="val -17676"/>
            </a:avLst>
          </a:prstGeom>
          <a:solidFill>
            <a:schemeClr val="accent2">
              <a:lumMod val="20000"/>
              <a:lumOff val="80000"/>
            </a:schemeClr>
          </a:solidFill>
          <a:ln w="9525">
            <a:solidFill>
              <a:schemeClr val="tx1"/>
            </a:solidFill>
            <a:bevel/>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Monotype Sorts" pitchFamily="2" charset="2"/>
              <a:buNone/>
            </a:pPr>
            <a:r>
              <a:rPr lang="zh-CN" altLang="en-US" sz="1500">
                <a:latin typeface="+mn-ea"/>
                <a:ea typeface="+mn-ea"/>
              </a:rPr>
              <a:t>临界区</a:t>
            </a:r>
          </a:p>
        </p:txBody>
      </p:sp>
    </p:spTree>
    <p:extLst>
      <p:ext uri="{BB962C8B-B14F-4D97-AF65-F5344CB8AC3E}">
        <p14:creationId xmlns:p14="http://schemas.microsoft.com/office/powerpoint/2010/main" val="2453982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1047750"/>
            <a:ext cx="8305800" cy="3810000"/>
            <a:chOff x="5377507" y="2387517"/>
            <a:chExt cx="5898811" cy="3636192"/>
          </a:xfrm>
        </p:grpSpPr>
        <p:grpSp>
          <p:nvGrpSpPr>
            <p:cNvPr id="41991" name="组合 19"/>
            <p:cNvGrpSpPr/>
            <p:nvPr/>
          </p:nvGrpSpPr>
          <p:grpSpPr>
            <a:xfrm>
              <a:off x="5391036" y="2387517"/>
              <a:ext cx="5885282" cy="3636192"/>
              <a:chOff x="5449233" y="1883461"/>
              <a:chExt cx="5885282" cy="3636192"/>
            </a:xfrm>
          </p:grpSpPr>
          <p:sp>
            <p:nvSpPr>
              <p:cNvPr id="41996" name="矩形 3"/>
              <p:cNvSpPr/>
              <p:nvPr/>
            </p:nvSpPr>
            <p:spPr>
              <a:xfrm>
                <a:off x="5615705" y="2675191"/>
                <a:ext cx="5705000" cy="1594559"/>
              </a:xfrm>
              <a:prstGeom prst="rect">
                <a:avLst/>
              </a:prstGeom>
              <a:noFill/>
              <a:ln w="9525">
                <a:noFill/>
              </a:ln>
            </p:spPr>
            <p:txBody>
              <a:bodyPr wrap="square">
                <a:spAutoFit/>
              </a:bodyPr>
              <a:lstStyle/>
              <a:p>
                <a:pPr algn="just" eaLnBrk="1" hangingPunct="1">
                  <a:lnSpc>
                    <a:spcPct val="200000"/>
                  </a:lnSpc>
                </a:pPr>
                <a:r>
                  <a:rPr lang="zh-CN" altLang="en-US" dirty="0">
                    <a:latin typeface="微软雅黑" panose="020B0503020204020204" pitchFamily="34" charset="-122"/>
                  </a:rPr>
                  <a:t>对共享数据的并发访问可能导致数据的不一致性（</a:t>
                </a:r>
                <a:r>
                  <a:rPr lang="zh-CN" altLang="en-US" b="1" dirty="0">
                    <a:solidFill>
                      <a:srgbClr val="FF0000"/>
                    </a:solidFill>
                    <a:latin typeface="微软雅黑" panose="020B0503020204020204" pitchFamily="34" charset="-122"/>
                  </a:rPr>
                  <a:t>脏读</a:t>
                </a:r>
                <a:r>
                  <a:rPr lang="zh-CN" altLang="en-US" dirty="0">
                    <a:latin typeface="微软雅黑" panose="020B0503020204020204" pitchFamily="34" charset="-122"/>
                  </a:rPr>
                  <a:t>现象）</a:t>
                </a:r>
                <a:endParaRPr lang="en-US" altLang="zh-CN" dirty="0">
                  <a:latin typeface="微软雅黑" panose="020B0503020204020204" pitchFamily="34" charset="-122"/>
                </a:endParaRPr>
              </a:p>
              <a:p>
                <a:pPr algn="just" eaLnBrk="1" hangingPunct="1">
                  <a:lnSpc>
                    <a:spcPct val="200000"/>
                  </a:lnSpc>
                </a:pPr>
                <a:r>
                  <a:rPr lang="zh-CN" altLang="en-US" dirty="0">
                    <a:latin typeface="微软雅黑" panose="020B0503020204020204" pitchFamily="34" charset="-122"/>
                  </a:rPr>
                  <a:t>要保持数据的一致性，就需要一种保证并发进程的正确执行顺序的机制</a:t>
                </a:r>
                <a:endParaRPr lang="en-US" altLang="zh-CN" dirty="0">
                  <a:latin typeface="微软雅黑" panose="020B0503020204020204" pitchFamily="34" charset="-122"/>
                </a:endParaRPr>
              </a:p>
              <a:p>
                <a:pPr algn="just" eaLnBrk="1" hangingPunct="1">
                  <a:lnSpc>
                    <a:spcPct val="200000"/>
                  </a:lnSpc>
                </a:pPr>
                <a:r>
                  <a:rPr lang="zh-CN" altLang="en-US" dirty="0">
                    <a:latin typeface="微软雅黑" panose="020B0503020204020204" pitchFamily="34" charset="-122"/>
                  </a:rPr>
                  <a:t>避免发生竞争的关键性问题：</a:t>
                </a:r>
                <a:r>
                  <a:rPr lang="zh-CN" altLang="en-US" b="1" dirty="0">
                    <a:solidFill>
                      <a:srgbClr val="FF0000"/>
                    </a:solidFill>
                    <a:latin typeface="微软雅黑" panose="020B0503020204020204" pitchFamily="34" charset="-122"/>
                  </a:rPr>
                  <a:t>避免</a:t>
                </a:r>
                <a:r>
                  <a:rPr lang="zh-CN" altLang="en-US" dirty="0">
                    <a:latin typeface="微软雅黑" panose="020B0503020204020204" pitchFamily="34" charset="-122"/>
                  </a:rPr>
                  <a:t>两个或两个以上进程</a:t>
                </a:r>
                <a:r>
                  <a:rPr lang="zh-CN" altLang="en-US" b="1" dirty="0">
                    <a:solidFill>
                      <a:srgbClr val="FF0000"/>
                    </a:solidFill>
                    <a:latin typeface="微软雅黑" panose="020B0503020204020204" pitchFamily="34" charset="-122"/>
                  </a:rPr>
                  <a:t>同时访问同一块数据区</a:t>
                </a:r>
                <a:endParaRPr lang="en-US" altLang="zh-CN" b="1" dirty="0">
                  <a:solidFill>
                    <a:srgbClr val="FF0000"/>
                  </a:solidFill>
                  <a:latin typeface="微软雅黑" panose="020B0503020204020204" pitchFamily="34" charset="-122"/>
                </a:endParaRPr>
              </a:p>
            </p:txBody>
          </p:sp>
          <p:sp>
            <p:nvSpPr>
              <p:cNvPr id="34" name="矩形 4"/>
              <p:cNvSpPr/>
              <p:nvPr/>
            </p:nvSpPr>
            <p:spPr>
              <a:xfrm>
                <a:off x="5449233" y="1883461"/>
                <a:ext cx="5885282" cy="36361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41992"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1993"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1994"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1995"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进程同步：背景</a:t>
            </a:r>
          </a:p>
        </p:txBody>
      </p:sp>
      <p:sp>
        <p:nvSpPr>
          <p:cNvPr id="41988"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1989"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Scale>
                                      <p:cBhvr>
                                        <p:cTn id="7"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6"/>
                                        </p:tgtEl>
                                        <p:attrNameLst>
                                          <p:attrName>ppt_x</p:attrName>
                                          <p:attrName>ppt_y</p:attrName>
                                        </p:attrNameLst>
                                      </p:cBhvr>
                                    </p:animMotion>
                                    <p:animEffect transition="in" filter="fade">
                                      <p:cBhvr>
                                        <p:cTn id="9" dur="1000"/>
                                        <p:tgtEl>
                                          <p:spTgt spid="26"/>
                                        </p:tgtEl>
                                      </p:cBhvr>
                                    </p:animEffect>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17"/>
                                        </p:tgtEl>
                                        <p:attrNameLst>
                                          <p:attrName>ppt_y</p:attrName>
                                        </p:attrNameLst>
                                      </p:cBhvr>
                                      <p:tavLst>
                                        <p:tav tm="0">
                                          <p:val>
                                            <p:strVal val="#ppt_y"/>
                                          </p:val>
                                        </p:tav>
                                        <p:tav tm="100000">
                                          <p:val>
                                            <p:strVal val="#ppt_y"/>
                                          </p:val>
                                        </p:tav>
                                      </p:tavLst>
                                    </p:anim>
                                    <p:anim calcmode="lin" valueType="num">
                                      <p:cBhvr>
                                        <p:cTn id="15"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1047750"/>
            <a:ext cx="8305800" cy="3810000"/>
            <a:chOff x="5377507" y="2387517"/>
            <a:chExt cx="5898811" cy="3636192"/>
          </a:xfrm>
        </p:grpSpPr>
        <p:grpSp>
          <p:nvGrpSpPr>
            <p:cNvPr id="46086" name="组合 19"/>
            <p:cNvGrpSpPr/>
            <p:nvPr/>
          </p:nvGrpSpPr>
          <p:grpSpPr>
            <a:xfrm>
              <a:off x="5391036" y="2387517"/>
              <a:ext cx="5885282" cy="3636192"/>
              <a:chOff x="5449233" y="1883461"/>
              <a:chExt cx="5885282" cy="3636192"/>
            </a:xfrm>
          </p:grpSpPr>
          <p:sp>
            <p:nvSpPr>
              <p:cNvPr id="46091" name="矩形 3"/>
              <p:cNvSpPr/>
              <p:nvPr/>
            </p:nvSpPr>
            <p:spPr>
              <a:xfrm>
                <a:off x="5664576" y="2124359"/>
                <a:ext cx="5525625" cy="2493822"/>
              </a:xfrm>
              <a:prstGeom prst="rect">
                <a:avLst/>
              </a:prstGeom>
              <a:noFill/>
              <a:ln w="9525">
                <a:noFill/>
              </a:ln>
            </p:spPr>
            <p:txBody>
              <a:bodyPr>
                <a:spAutoFit/>
              </a:bodyPr>
              <a:lstStyle/>
              <a:p>
                <a:pPr algn="just" eaLnBrk="1" hangingPunct="1">
                  <a:lnSpc>
                    <a:spcPct val="114000"/>
                  </a:lnSpc>
                </a:pPr>
                <a:r>
                  <a:rPr lang="zh-CN" altLang="en-US" sz="1600" b="1" dirty="0">
                    <a:latin typeface="微软雅黑" panose="020B0503020204020204" pitchFamily="34" charset="-122"/>
                  </a:rPr>
                  <a:t>为了实现对临界资源的互斥访问，同时保证系统整体性能，需要遵循以下原则：</a:t>
                </a:r>
                <a:endParaRPr lang="en-US" altLang="zh-CN" sz="1600" b="1" dirty="0">
                  <a:latin typeface="微软雅黑" panose="020B0503020204020204" pitchFamily="34" charset="-122"/>
                </a:endParaRPr>
              </a:p>
              <a:p>
                <a:pPr algn="just" eaLnBrk="1" hangingPunct="1">
                  <a:lnSpc>
                    <a:spcPct val="114000"/>
                  </a:lnSpc>
                </a:pPr>
                <a:endParaRPr lang="en-US" altLang="zh-CN" sz="1600" b="1" dirty="0">
                  <a:solidFill>
                    <a:srgbClr val="FF0000"/>
                  </a:solidFill>
                  <a:latin typeface="微软雅黑" panose="020B0503020204020204" pitchFamily="34" charset="-122"/>
                </a:endParaRPr>
              </a:p>
              <a:p>
                <a:pPr algn="just" eaLnBrk="1" hangingPunct="1">
                  <a:lnSpc>
                    <a:spcPct val="114000"/>
                  </a:lnSpc>
                </a:pPr>
                <a:r>
                  <a:rPr lang="zh-CN" altLang="en-US" sz="1600" b="1" dirty="0">
                    <a:solidFill>
                      <a:srgbClr val="FF0000"/>
                    </a:solidFill>
                    <a:latin typeface="微软雅黑" panose="020B0503020204020204" pitchFamily="34" charset="-122"/>
                  </a:rPr>
                  <a:t>①空闲让进：</a:t>
                </a:r>
                <a:r>
                  <a:rPr lang="zh-CN" altLang="en-US" sz="1600" dirty="0">
                    <a:latin typeface="微软雅黑" panose="020B0503020204020204" pitchFamily="34" charset="-122"/>
                  </a:rPr>
                  <a:t>无进程处于临界区时，请求进入临界区的进程可立即进入。</a:t>
                </a:r>
              </a:p>
              <a:p>
                <a:pPr algn="just" eaLnBrk="1" hangingPunct="1">
                  <a:lnSpc>
                    <a:spcPct val="114000"/>
                  </a:lnSpc>
                </a:pPr>
                <a:endParaRPr lang="zh-CN" altLang="en-US" sz="1600" dirty="0">
                  <a:latin typeface="微软雅黑" panose="020B0503020204020204" pitchFamily="34" charset="-122"/>
                </a:endParaRPr>
              </a:p>
              <a:p>
                <a:pPr algn="just" eaLnBrk="1" hangingPunct="1">
                  <a:lnSpc>
                    <a:spcPct val="114000"/>
                  </a:lnSpc>
                </a:pPr>
                <a:r>
                  <a:rPr lang="zh-CN" altLang="en-US" sz="1600" b="1" dirty="0">
                    <a:solidFill>
                      <a:srgbClr val="FF0000"/>
                    </a:solidFill>
                    <a:latin typeface="微软雅黑" panose="020B0503020204020204" pitchFamily="34" charset="-122"/>
                  </a:rPr>
                  <a:t>②忙则等待：</a:t>
                </a:r>
                <a:r>
                  <a:rPr lang="zh-CN" altLang="en-US" sz="1600" dirty="0">
                    <a:latin typeface="微软雅黑" panose="020B0503020204020204" pitchFamily="34" charset="-122"/>
                  </a:rPr>
                  <a:t>有进程处于临界区时，请求进入临界区的进程必须等待。</a:t>
                </a:r>
              </a:p>
              <a:p>
                <a:pPr algn="just" eaLnBrk="1" hangingPunct="1">
                  <a:lnSpc>
                    <a:spcPct val="114000"/>
                  </a:lnSpc>
                </a:pPr>
                <a:endParaRPr lang="zh-CN" altLang="en-US" sz="1600" b="1" dirty="0">
                  <a:solidFill>
                    <a:srgbClr val="FF0000"/>
                  </a:solidFill>
                  <a:latin typeface="微软雅黑" panose="020B0503020204020204" pitchFamily="34" charset="-122"/>
                </a:endParaRPr>
              </a:p>
              <a:p>
                <a:pPr algn="just" eaLnBrk="1" hangingPunct="1">
                  <a:lnSpc>
                    <a:spcPct val="114000"/>
                  </a:lnSpc>
                </a:pPr>
                <a:r>
                  <a:rPr lang="zh-CN" altLang="en-US" sz="1600" b="1" dirty="0">
                    <a:solidFill>
                      <a:srgbClr val="FF0000"/>
                    </a:solidFill>
                    <a:latin typeface="微软雅黑" panose="020B0503020204020204" pitchFamily="34" charset="-122"/>
                  </a:rPr>
                  <a:t>③有限等待：</a:t>
                </a:r>
                <a:r>
                  <a:rPr lang="zh-CN" altLang="en-US" sz="1600" dirty="0">
                    <a:latin typeface="微软雅黑" panose="020B0503020204020204" pitchFamily="34" charset="-122"/>
                  </a:rPr>
                  <a:t>要访问临界资源的进程，须保证在有限时间内可进入临界区。</a:t>
                </a:r>
              </a:p>
              <a:p>
                <a:pPr algn="just" eaLnBrk="1" hangingPunct="1">
                  <a:lnSpc>
                    <a:spcPct val="114000"/>
                  </a:lnSpc>
                </a:pPr>
                <a:endParaRPr lang="zh-CN" altLang="en-US" sz="1600" dirty="0">
                  <a:latin typeface="微软雅黑" panose="020B0503020204020204" pitchFamily="34" charset="-122"/>
                </a:endParaRPr>
              </a:p>
              <a:p>
                <a:pPr algn="just" eaLnBrk="1" hangingPunct="1">
                  <a:lnSpc>
                    <a:spcPct val="114000"/>
                  </a:lnSpc>
                </a:pPr>
                <a:r>
                  <a:rPr lang="zh-CN" altLang="en-US" sz="1600" b="1" dirty="0">
                    <a:solidFill>
                      <a:srgbClr val="FF0000"/>
                    </a:solidFill>
                    <a:latin typeface="微软雅黑" panose="020B0503020204020204" pitchFamily="34" charset="-122"/>
                  </a:rPr>
                  <a:t>④让权等待：</a:t>
                </a:r>
                <a:r>
                  <a:rPr lang="zh-CN" altLang="en-US" sz="1600" dirty="0">
                    <a:latin typeface="微软雅黑" panose="020B0503020204020204" pitchFamily="34" charset="-122"/>
                  </a:rPr>
                  <a:t>当进程不可进入临界区时，应释放处理机。</a:t>
                </a:r>
                <a:endParaRPr lang="en-US" altLang="zh-CN" sz="1600" dirty="0">
                  <a:latin typeface="微软雅黑" panose="020B0503020204020204" pitchFamily="34" charset="-122"/>
                </a:endParaRPr>
              </a:p>
            </p:txBody>
          </p:sp>
          <p:sp>
            <p:nvSpPr>
              <p:cNvPr id="34" name="矩形 4"/>
              <p:cNvSpPr/>
              <p:nvPr/>
            </p:nvSpPr>
            <p:spPr>
              <a:xfrm>
                <a:off x="5449233" y="1883461"/>
                <a:ext cx="5885282" cy="36361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46087"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6088"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6089"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6090"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780"/>
            <a:ext cx="3977640" cy="374650"/>
          </a:xfrm>
          <a:prstGeom prst="rect">
            <a:avLst/>
          </a:prstGeom>
          <a:noFill/>
        </p:spPr>
        <p:txBody>
          <a:bodyPr wrap="square"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进程的同步与互斥：遵循原则</a:t>
            </a:r>
          </a:p>
        </p:txBody>
      </p:sp>
      <p:sp>
        <p:nvSpPr>
          <p:cNvPr id="46084"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6085"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Tree>
    <p:extLst>
      <p:ext uri="{BB962C8B-B14F-4D97-AF65-F5344CB8AC3E}">
        <p14:creationId xmlns:p14="http://schemas.microsoft.com/office/powerpoint/2010/main" val="89958896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Scale>
                                      <p:cBhvr>
                                        <p:cTn id="7"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6"/>
                                        </p:tgtEl>
                                        <p:attrNameLst>
                                          <p:attrName>ppt_x</p:attrName>
                                          <p:attrName>ppt_y</p:attrName>
                                        </p:attrNameLst>
                                      </p:cBhvr>
                                    </p:animMotion>
                                    <p:animEffect transition="in" filter="fade">
                                      <p:cBhvr>
                                        <p:cTn id="9" dur="1000"/>
                                        <p:tgtEl>
                                          <p:spTgt spid="26"/>
                                        </p:tgtEl>
                                      </p:cBhvr>
                                    </p:animEffect>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17"/>
                                        </p:tgtEl>
                                        <p:attrNameLst>
                                          <p:attrName>ppt_y</p:attrName>
                                        </p:attrNameLst>
                                      </p:cBhvr>
                                      <p:tavLst>
                                        <p:tav tm="0">
                                          <p:val>
                                            <p:strVal val="#ppt_y"/>
                                          </p:val>
                                        </p:tav>
                                        <p:tav tm="100000">
                                          <p:val>
                                            <p:strVal val="#ppt_y"/>
                                          </p:val>
                                        </p:tav>
                                      </p:tavLst>
                                    </p:anim>
                                    <p:anim calcmode="lin" valueType="num">
                                      <p:cBhvr>
                                        <p:cTn id="15"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946096" y="68272"/>
            <a:ext cx="1783556" cy="398780"/>
          </a:xfrm>
          <a:prstGeom prst="rect">
            <a:avLst/>
          </a:prstGeom>
        </p:spPr>
        <p:txBody>
          <a:bodyPr wrap="square">
            <a:spAutoFit/>
          </a:bodyPr>
          <a:lstStyle/>
          <a:p>
            <a:r>
              <a:rPr lang="zh-CN" altLang="en-US" sz="2000" b="1" dirty="0">
                <a:solidFill>
                  <a:srgbClr val="7F7F7F"/>
                </a:solidFill>
              </a:rPr>
              <a:t>同步  小结</a:t>
            </a: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550808" y="1055303"/>
            <a:ext cx="395288" cy="395288"/>
          </a:xfrm>
          <a:prstGeom prst="rect">
            <a:avLst/>
          </a:prstGeom>
          <a:ln>
            <a:noFill/>
          </a:ln>
          <a:effectLst>
            <a:softEdge rad="0"/>
          </a:effectLst>
        </p:spPr>
      </p:pic>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550808" y="2247970"/>
            <a:ext cx="395288" cy="395288"/>
          </a:xfrm>
          <a:prstGeom prst="rect">
            <a:avLst/>
          </a:prstGeom>
          <a:ln>
            <a:noFill/>
          </a:ln>
          <a:effectLst>
            <a:softEdge rad="0"/>
          </a:effectLst>
        </p:spPr>
      </p:pic>
      <p:sp>
        <p:nvSpPr>
          <p:cNvPr id="10" name="文本框 9"/>
          <p:cNvSpPr txBox="1"/>
          <p:nvPr/>
        </p:nvSpPr>
        <p:spPr>
          <a:xfrm>
            <a:off x="1018140" y="982653"/>
            <a:ext cx="8049660" cy="4092575"/>
          </a:xfrm>
          <a:prstGeom prst="rect">
            <a:avLst/>
          </a:prstGeom>
          <a:noFill/>
        </p:spPr>
        <p:txBody>
          <a:bodyPr wrap="square" rtlCol="0">
            <a:spAutoFit/>
          </a:bodyPr>
          <a:lstStyle/>
          <a:p>
            <a:pPr>
              <a:lnSpc>
                <a:spcPct val="150000"/>
              </a:lnSpc>
            </a:pPr>
            <a:r>
              <a:rPr lang="zh-CN" altLang="en-US" sz="1800" dirty="0">
                <a:latin typeface="+mn-ea"/>
              </a:rPr>
              <a:t>主要任务</a:t>
            </a:r>
            <a:endParaRPr lang="en-US" altLang="zh-CN" sz="1800" dirty="0"/>
          </a:p>
          <a:p>
            <a:pPr marL="342900" indent="-342900" algn="just">
              <a:lnSpc>
                <a:spcPct val="150000"/>
              </a:lnSpc>
              <a:spcAft>
                <a:spcPts val="600"/>
              </a:spcAft>
              <a:buClr>
                <a:srgbClr val="FF0000"/>
              </a:buClr>
              <a:buFont typeface="Wingdings" panose="05000000000000000000" pitchFamily="2" charset="2"/>
              <a:buChar char="Ø"/>
            </a:pPr>
            <a:r>
              <a:rPr lang="zh-CN" altLang="en-US" sz="1650" dirty="0">
                <a:latin typeface="+mn-ea"/>
              </a:rPr>
              <a:t>使并发执行的诸进程之间能有效地共享资源和相互合作，从而使程序的执行具有可再现性</a:t>
            </a:r>
          </a:p>
          <a:p>
            <a:pPr algn="just">
              <a:lnSpc>
                <a:spcPct val="150000"/>
              </a:lnSpc>
              <a:spcAft>
                <a:spcPts val="600"/>
              </a:spcAft>
            </a:pPr>
            <a:r>
              <a:rPr lang="zh-CN" altLang="en-US" sz="1800" dirty="0">
                <a:latin typeface="+mn-ea"/>
              </a:rPr>
              <a:t>进程间的制约关系</a:t>
            </a:r>
          </a:p>
          <a:p>
            <a:pPr marL="342900" indent="-342900">
              <a:lnSpc>
                <a:spcPct val="150000"/>
              </a:lnSpc>
              <a:spcAft>
                <a:spcPts val="600"/>
              </a:spcAft>
              <a:buClr>
                <a:srgbClr val="FF0000"/>
              </a:buClr>
              <a:buFont typeface="Wingdings" panose="05000000000000000000" pitchFamily="2" charset="2"/>
              <a:buChar char="Ø"/>
            </a:pPr>
            <a:r>
              <a:rPr lang="zh-CN" altLang="en-US" sz="1650" dirty="0">
                <a:latin typeface="+mn-ea"/>
              </a:rPr>
              <a:t>间接相互制约关系</a:t>
            </a:r>
            <a:r>
              <a:rPr lang="en-US" altLang="zh-CN" sz="1650" dirty="0">
                <a:latin typeface="+mn-ea"/>
              </a:rPr>
              <a:t>(</a:t>
            </a:r>
            <a:r>
              <a:rPr lang="zh-CN" altLang="en-US" sz="1650" dirty="0">
                <a:solidFill>
                  <a:srgbClr val="0000FF"/>
                </a:solidFill>
                <a:latin typeface="+mn-ea"/>
              </a:rPr>
              <a:t>互斥</a:t>
            </a:r>
            <a:r>
              <a:rPr lang="zh-CN" altLang="en-US" sz="1650" dirty="0">
                <a:latin typeface="+mn-ea"/>
              </a:rPr>
              <a:t>关系</a:t>
            </a:r>
            <a:r>
              <a:rPr lang="en-US" altLang="zh-CN" sz="1650" dirty="0">
                <a:latin typeface="+mn-ea"/>
              </a:rPr>
              <a:t>)</a:t>
            </a:r>
          </a:p>
          <a:p>
            <a:pPr marL="800100" lvl="1" indent="-342900">
              <a:lnSpc>
                <a:spcPct val="150000"/>
              </a:lnSpc>
              <a:spcAft>
                <a:spcPts val="600"/>
              </a:spcAft>
              <a:buClr>
                <a:srgbClr val="FF0000"/>
              </a:buClr>
              <a:buFont typeface="Arial" panose="020B0604020202020204" pitchFamily="34" charset="0"/>
              <a:buChar char="•"/>
            </a:pPr>
            <a:r>
              <a:rPr lang="zh-CN" altLang="en-US" sz="1200" dirty="0">
                <a:sym typeface="+mn-ea"/>
              </a:rPr>
              <a:t>避免发生竞争的问题：避免两个或两</a:t>
            </a:r>
          </a:p>
          <a:p>
            <a:pPr lvl="1">
              <a:lnSpc>
                <a:spcPct val="150000"/>
              </a:lnSpc>
              <a:spcAft>
                <a:spcPts val="600"/>
              </a:spcAft>
              <a:buClr>
                <a:srgbClr val="FF0000"/>
              </a:buClr>
              <a:buFont typeface="Arial" panose="020B0604020202020204" pitchFamily="34" charset="0"/>
            </a:pPr>
            <a:r>
              <a:rPr lang="en-US" altLang="zh-CN" sz="1200" dirty="0">
                <a:sym typeface="+mn-ea"/>
              </a:rPr>
              <a:t>        </a:t>
            </a:r>
            <a:r>
              <a:rPr lang="zh-CN" altLang="en-US" sz="1200" dirty="0">
                <a:sym typeface="+mn-ea"/>
              </a:rPr>
              <a:t>个以上进程同时访问同一块数据区</a:t>
            </a:r>
            <a:endParaRPr lang="zh-CN" altLang="en-US" sz="1650" dirty="0">
              <a:latin typeface="+mn-ea"/>
            </a:endParaRPr>
          </a:p>
          <a:p>
            <a:pPr marL="342900" indent="-342900">
              <a:lnSpc>
                <a:spcPct val="150000"/>
              </a:lnSpc>
              <a:spcAft>
                <a:spcPts val="600"/>
              </a:spcAft>
              <a:buClr>
                <a:srgbClr val="FF0000"/>
              </a:buClr>
              <a:buFont typeface="Wingdings" panose="05000000000000000000" pitchFamily="2" charset="2"/>
              <a:buChar char="Ø"/>
            </a:pPr>
            <a:r>
              <a:rPr lang="zh-CN" altLang="en-US" sz="1650" dirty="0">
                <a:latin typeface="+mn-ea"/>
              </a:rPr>
              <a:t>直接相互制约关系（</a:t>
            </a:r>
            <a:r>
              <a:rPr lang="zh-CN" altLang="en-US" sz="1650" dirty="0">
                <a:solidFill>
                  <a:srgbClr val="0000FF"/>
                </a:solidFill>
                <a:latin typeface="+mn-ea"/>
              </a:rPr>
              <a:t>同步</a:t>
            </a:r>
            <a:r>
              <a:rPr lang="zh-CN" altLang="en-US" sz="1650" dirty="0">
                <a:latin typeface="+mn-ea"/>
              </a:rPr>
              <a:t>关系）</a:t>
            </a:r>
          </a:p>
          <a:p>
            <a:pPr marL="800100" lvl="1" indent="-342900">
              <a:lnSpc>
                <a:spcPct val="150000"/>
              </a:lnSpc>
              <a:spcAft>
                <a:spcPts val="600"/>
              </a:spcAft>
              <a:buClr>
                <a:srgbClr val="FF0000"/>
              </a:buClr>
              <a:buFont typeface="Arial" panose="020B0604020202020204" pitchFamily="34" charset="0"/>
              <a:buChar char="•"/>
            </a:pPr>
            <a:r>
              <a:rPr lang="zh-CN" altLang="en-US" sz="1200" dirty="0">
                <a:sym typeface="+mn-ea"/>
              </a:rPr>
              <a:t>要保持数据的一致性，就需要一种保</a:t>
            </a:r>
          </a:p>
          <a:p>
            <a:pPr lvl="1">
              <a:lnSpc>
                <a:spcPct val="150000"/>
              </a:lnSpc>
              <a:spcAft>
                <a:spcPts val="600"/>
              </a:spcAft>
              <a:buClr>
                <a:srgbClr val="FF0000"/>
              </a:buClr>
              <a:buFont typeface="Arial" panose="020B0604020202020204" pitchFamily="34" charset="0"/>
            </a:pPr>
            <a:r>
              <a:rPr lang="en-US" altLang="zh-CN" sz="1200" dirty="0">
                <a:sym typeface="+mn-ea"/>
              </a:rPr>
              <a:t>        </a:t>
            </a:r>
            <a:r>
              <a:rPr lang="zh-CN" altLang="en-US" sz="1200" dirty="0">
                <a:sym typeface="+mn-ea"/>
              </a:rPr>
              <a:t>证并发进程的正确执行顺序的机制</a:t>
            </a:r>
            <a:endParaRPr lang="zh-CN" altLang="en-US" sz="1200" dirty="0">
              <a:latin typeface="+mn-ea"/>
              <a:sym typeface="+mn-ea"/>
            </a:endParaRPr>
          </a:p>
        </p:txBody>
      </p:sp>
      <p:sp>
        <p:nvSpPr>
          <p:cNvPr id="32" name="文本框 31"/>
          <p:cNvSpPr txBox="1"/>
          <p:nvPr/>
        </p:nvSpPr>
        <p:spPr>
          <a:xfrm>
            <a:off x="4495800" y="2247970"/>
            <a:ext cx="4495800" cy="2063385"/>
          </a:xfrm>
          <a:prstGeom prst="rect">
            <a:avLst/>
          </a:prstGeom>
          <a:noFill/>
        </p:spPr>
        <p:txBody>
          <a:bodyPr wrap="square" rtlCol="0">
            <a:spAutoFit/>
          </a:bodyPr>
          <a:lstStyle/>
          <a:p>
            <a:pPr>
              <a:lnSpc>
                <a:spcPct val="150000"/>
              </a:lnSpc>
            </a:pPr>
            <a:r>
              <a:rPr lang="zh-CN" altLang="en-US" sz="1800" dirty="0">
                <a:solidFill>
                  <a:srgbClr val="FF0000"/>
                </a:solidFill>
                <a:latin typeface="+mn-ea"/>
              </a:rPr>
              <a:t>临界资源</a:t>
            </a:r>
          </a:p>
          <a:p>
            <a:pPr marL="342900" indent="-342900" algn="just">
              <a:lnSpc>
                <a:spcPct val="150000"/>
              </a:lnSpc>
              <a:spcAft>
                <a:spcPts val="600"/>
              </a:spcAft>
              <a:buClr>
                <a:srgbClr val="FF0000"/>
              </a:buClr>
              <a:buFont typeface="Wingdings" panose="05000000000000000000" pitchFamily="2" charset="2"/>
              <a:buChar char="Ø"/>
            </a:pPr>
            <a:r>
              <a:rPr lang="zh-CN" altLang="en-US" sz="1650" dirty="0">
                <a:latin typeface="+mn-ea"/>
              </a:rPr>
              <a:t>在一段时间内只允许一个进程访问的资源，称为</a:t>
            </a:r>
            <a:r>
              <a:rPr lang="zh-CN" altLang="en-US" sz="1650" dirty="0">
                <a:solidFill>
                  <a:srgbClr val="FF0000"/>
                </a:solidFill>
                <a:latin typeface="+mn-ea"/>
              </a:rPr>
              <a:t>临界资源</a:t>
            </a:r>
          </a:p>
          <a:p>
            <a:pPr marL="342900" indent="-342900" algn="just">
              <a:lnSpc>
                <a:spcPct val="150000"/>
              </a:lnSpc>
              <a:spcAft>
                <a:spcPts val="600"/>
              </a:spcAft>
              <a:buClr>
                <a:srgbClr val="FF0000"/>
              </a:buClr>
              <a:buFont typeface="Wingdings" panose="05000000000000000000" pitchFamily="2" charset="2"/>
              <a:buChar char="Ø"/>
            </a:pPr>
            <a:r>
              <a:rPr lang="zh-CN" altLang="en-US" sz="1650" dirty="0">
                <a:latin typeface="+mn-ea"/>
              </a:rPr>
              <a:t>多进程间应采取</a:t>
            </a:r>
            <a:r>
              <a:rPr lang="zh-CN" altLang="en-US" sz="1650" dirty="0">
                <a:solidFill>
                  <a:srgbClr val="FF0000"/>
                </a:solidFill>
                <a:latin typeface="+mn-ea"/>
              </a:rPr>
              <a:t>互斥</a:t>
            </a:r>
            <a:r>
              <a:rPr lang="zh-CN" altLang="en-US" sz="1650" dirty="0">
                <a:latin typeface="+mn-ea"/>
              </a:rPr>
              <a:t>方式，实现对资源的</a:t>
            </a:r>
            <a:r>
              <a:rPr lang="zh-CN" altLang="en-US" sz="1650" dirty="0">
                <a:solidFill>
                  <a:srgbClr val="FF0000"/>
                </a:solidFill>
                <a:latin typeface="+mn-ea"/>
              </a:rPr>
              <a:t>共享</a:t>
            </a:r>
            <a:endParaRPr lang="zh-CN" altLang="en-US" sz="1650" dirty="0">
              <a:latin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947545" cy="414020"/>
          </a:xfrm>
          <a:prstGeom prst="rect">
            <a:avLst/>
          </a:prstGeom>
        </p:spPr>
        <p:txBody>
          <a:bodyPr wrap="none">
            <a:spAutoFit/>
          </a:bodyPr>
          <a:lstStyle/>
          <a:p>
            <a:r>
              <a:rPr lang="zh-CN" altLang="en-US" sz="2100" b="1" dirty="0">
                <a:solidFill>
                  <a:schemeClr val="bg1"/>
                </a:solidFill>
              </a:rPr>
              <a:t>第</a:t>
            </a:r>
            <a:r>
              <a:rPr lang="en-US" altLang="zh-CN" sz="2100" b="1" dirty="0">
                <a:solidFill>
                  <a:schemeClr val="bg1"/>
                </a:solidFill>
              </a:rPr>
              <a:t>4</a:t>
            </a:r>
            <a:r>
              <a:rPr lang="zh-CN" altLang="en-US" sz="2100" b="1" dirty="0">
                <a:solidFill>
                  <a:schemeClr val="bg1"/>
                </a:solidFill>
              </a:rPr>
              <a:t>章知识导图</a:t>
            </a:r>
          </a:p>
        </p:txBody>
      </p:sp>
      <p:sp>
        <p:nvSpPr>
          <p:cNvPr id="8" name="任意多边形: 形状 7"/>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graphicFrame>
        <p:nvGraphicFramePr>
          <p:cNvPr id="11" name="表格 10"/>
          <p:cNvGraphicFramePr/>
          <p:nvPr>
            <p:custDataLst>
              <p:tags r:id="rId1"/>
            </p:custDataLst>
          </p:nvPr>
        </p:nvGraphicFramePr>
        <p:xfrm>
          <a:off x="381000" y="1244220"/>
          <a:ext cx="2496820" cy="3565525"/>
        </p:xfrm>
        <a:graphic>
          <a:graphicData uri="http://schemas.openxmlformats.org/drawingml/2006/table">
            <a:tbl>
              <a:tblPr firstRow="1" bandRow="1">
                <a:tableStyleId>{72833802-FEF1-4C79-8D5D-14CF1EAF98D9}</a:tableStyleId>
              </a:tblPr>
              <a:tblGrid>
                <a:gridCol w="730250">
                  <a:extLst>
                    <a:ext uri="{9D8B030D-6E8A-4147-A177-3AD203B41FA5}">
                      <a16:colId xmlns:a16="http://schemas.microsoft.com/office/drawing/2014/main" val="20000"/>
                    </a:ext>
                  </a:extLst>
                </a:gridCol>
                <a:gridCol w="1766570">
                  <a:extLst>
                    <a:ext uri="{9D8B030D-6E8A-4147-A177-3AD203B41FA5}">
                      <a16:colId xmlns:a16="http://schemas.microsoft.com/office/drawing/2014/main" val="20001"/>
                    </a:ext>
                  </a:extLst>
                </a:gridCol>
              </a:tblGrid>
              <a:tr h="359410">
                <a:tc>
                  <a:txBody>
                    <a:bodyPr/>
                    <a:lstStyle/>
                    <a:p>
                      <a:pPr indent="0" algn="ctr">
                        <a:lnSpc>
                          <a:spcPct val="100000"/>
                        </a:lnSpc>
                        <a:buNone/>
                      </a:pPr>
                      <a:r>
                        <a:rPr lang="en-US" sz="1200" b="0" kern="1200" dirty="0">
                          <a:solidFill>
                            <a:schemeClr val="tx1"/>
                          </a:solidFill>
                          <a:latin typeface="+mn-ea"/>
                          <a:ea typeface="+mn-ea"/>
                          <a:cs typeface="+mn-cs"/>
                        </a:rPr>
                        <a:t>第1章</a:t>
                      </a:r>
                      <a:endParaRPr lang="en-US" altLang="en-US" sz="1200" b="0" kern="1200" dirty="0">
                        <a:solidFill>
                          <a:schemeClr val="tx1"/>
                        </a:solidFill>
                        <a:latin typeface="+mn-ea"/>
                        <a:ea typeface="+mn-ea"/>
                        <a:cs typeface="+mn-cs"/>
                      </a:endParaRPr>
                    </a:p>
                  </a:txBody>
                  <a:tcPr marL="38576" marR="38576" marT="0" marB="0" anchor="ctr">
                    <a:solidFill>
                      <a:schemeClr val="bg1"/>
                    </a:solidFill>
                  </a:tcPr>
                </a:tc>
                <a:tc>
                  <a:txBody>
                    <a:bodyPr/>
                    <a:lstStyle/>
                    <a:p>
                      <a:pPr indent="0" algn="l">
                        <a:lnSpc>
                          <a:spcPct val="100000"/>
                        </a:lnSpc>
                        <a:buNone/>
                      </a:pPr>
                      <a:r>
                        <a:rPr lang="en-US" sz="1200" b="0" kern="1200" dirty="0" err="1">
                          <a:solidFill>
                            <a:schemeClr val="tx1"/>
                          </a:solidFill>
                          <a:latin typeface="+mn-ea"/>
                          <a:ea typeface="+mn-ea"/>
                          <a:cs typeface="+mn-cs"/>
                        </a:rPr>
                        <a:t>操作系统引论</a:t>
                      </a:r>
                      <a:endParaRPr lang="en-US" altLang="en-US" sz="1200" b="0" kern="1200" dirty="0">
                        <a:solidFill>
                          <a:schemeClr val="tx1"/>
                        </a:solidFill>
                        <a:latin typeface="+mn-ea"/>
                        <a:ea typeface="+mn-ea"/>
                        <a:cs typeface="+mn-cs"/>
                      </a:endParaRPr>
                    </a:p>
                  </a:txBody>
                  <a:tcPr marL="38576" marR="38576" marT="0" marB="0" anchor="ctr">
                    <a:solidFill>
                      <a:schemeClr val="bg1"/>
                    </a:solidFill>
                  </a:tcPr>
                </a:tc>
                <a:extLst>
                  <a:ext uri="{0D108BD9-81ED-4DB2-BD59-A6C34878D82A}">
                    <a16:rowId xmlns:a16="http://schemas.microsoft.com/office/drawing/2014/main" val="10000"/>
                  </a:ext>
                </a:extLst>
              </a:tr>
              <a:tr h="285115">
                <a:tc>
                  <a:txBody>
                    <a:bodyPr/>
                    <a:lstStyle/>
                    <a:p>
                      <a:pPr indent="0" algn="ctr">
                        <a:lnSpc>
                          <a:spcPct val="100000"/>
                        </a:lnSpc>
                        <a:buNone/>
                      </a:pPr>
                      <a:r>
                        <a:rPr lang="en-US" sz="1200" b="0" kern="1200" dirty="0">
                          <a:solidFill>
                            <a:schemeClr val="tx1"/>
                          </a:solidFill>
                          <a:latin typeface="+mn-ea"/>
                          <a:ea typeface="+mn-ea"/>
                          <a:cs typeface="+mn-cs"/>
                        </a:rPr>
                        <a:t>第2章</a:t>
                      </a:r>
                      <a:endParaRPr lang="en-US" altLang="en-US" sz="1200" b="0" kern="1200" dirty="0">
                        <a:solidFill>
                          <a:schemeClr val="tx1"/>
                        </a:solidFill>
                        <a:latin typeface="+mn-ea"/>
                        <a:ea typeface="+mn-ea"/>
                        <a:cs typeface="+mn-cs"/>
                      </a:endParaRPr>
                    </a:p>
                  </a:txBody>
                  <a:tcPr marL="38576" marR="38576" marT="0" marB="0" anchor="ctr">
                    <a:noFill/>
                  </a:tcPr>
                </a:tc>
                <a:tc>
                  <a:txBody>
                    <a:bodyPr/>
                    <a:lstStyle/>
                    <a:p>
                      <a:pPr indent="0" algn="l">
                        <a:lnSpc>
                          <a:spcPct val="100000"/>
                        </a:lnSpc>
                        <a:buNone/>
                      </a:pPr>
                      <a:r>
                        <a:rPr lang="en-US" sz="1200" b="0" kern="1200" dirty="0" err="1">
                          <a:solidFill>
                            <a:schemeClr val="tx1"/>
                          </a:solidFill>
                          <a:latin typeface="+mn-ea"/>
                          <a:ea typeface="+mn-ea"/>
                          <a:cs typeface="+mn-cs"/>
                        </a:rPr>
                        <a:t>进程的描述与控制</a:t>
                      </a:r>
                      <a:endParaRPr lang="en-US" altLang="en-US" sz="1200" b="0" kern="1200" dirty="0">
                        <a:solidFill>
                          <a:schemeClr val="tx1"/>
                        </a:solidFill>
                        <a:latin typeface="+mn-ea"/>
                        <a:ea typeface="+mn-ea"/>
                        <a:cs typeface="+mn-cs"/>
                      </a:endParaRPr>
                    </a:p>
                  </a:txBody>
                  <a:tcPr marL="38576" marR="38576" marT="0" marB="0" anchor="ctr">
                    <a:noFill/>
                  </a:tcPr>
                </a:tc>
                <a:extLst>
                  <a:ext uri="{0D108BD9-81ED-4DB2-BD59-A6C34878D82A}">
                    <a16:rowId xmlns:a16="http://schemas.microsoft.com/office/drawing/2014/main" val="10001"/>
                  </a:ext>
                </a:extLst>
              </a:tr>
              <a:tr h="284480">
                <a:tc>
                  <a:txBody>
                    <a:bodyPr/>
                    <a:lstStyle/>
                    <a:p>
                      <a:pPr indent="0" algn="ctr">
                        <a:lnSpc>
                          <a:spcPct val="100000"/>
                        </a:lnSpc>
                        <a:buNone/>
                      </a:pPr>
                      <a:r>
                        <a:rPr lang="en-US" sz="1200">
                          <a:latin typeface="+mn-ea"/>
                          <a:ea typeface="+mn-ea"/>
                        </a:rPr>
                        <a:t>第3章</a:t>
                      </a:r>
                      <a:endParaRPr lang="en-US" altLang="en-US" sz="12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200" dirty="0" err="1">
                          <a:latin typeface="+mn-ea"/>
                          <a:ea typeface="+mn-ea"/>
                        </a:rPr>
                        <a:t>处理机调度与死锁</a:t>
                      </a:r>
                      <a:endParaRPr lang="en-US" altLang="en-US" sz="1200" b="0" dirty="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2"/>
                  </a:ext>
                </a:extLst>
              </a:tr>
              <a:tr h="284480">
                <a:tc>
                  <a:txBody>
                    <a:bodyPr/>
                    <a:lstStyle/>
                    <a:p>
                      <a:pPr indent="0" algn="ctr">
                        <a:lnSpc>
                          <a:spcPct val="100000"/>
                        </a:lnSpc>
                        <a:buNone/>
                      </a:pPr>
                      <a:r>
                        <a:rPr lang="en-US" sz="1200" b="1" dirty="0">
                          <a:solidFill>
                            <a:schemeClr val="bg1"/>
                          </a:solidFill>
                          <a:latin typeface="+mn-ea"/>
                          <a:ea typeface="+mn-ea"/>
                        </a:rPr>
                        <a:t>第4章</a:t>
                      </a:r>
                      <a:endParaRPr lang="en-US" altLang="en-US" sz="1200" b="1" dirty="0">
                        <a:solidFill>
                          <a:schemeClr val="bg1"/>
                        </a:solidFill>
                        <a:latin typeface="+mn-ea"/>
                        <a:ea typeface="+mn-ea"/>
                        <a:cs typeface="华文楷体" pitchFamily="2" charset="-122"/>
                      </a:endParaRPr>
                    </a:p>
                  </a:txBody>
                  <a:tcPr marL="38576" marR="38576" marT="0" marB="0" anchor="ctr">
                    <a:solidFill>
                      <a:schemeClr val="accent2"/>
                    </a:solidFill>
                  </a:tcPr>
                </a:tc>
                <a:tc>
                  <a:txBody>
                    <a:bodyPr/>
                    <a:lstStyle/>
                    <a:p>
                      <a:pPr indent="0" algn="l">
                        <a:lnSpc>
                          <a:spcPct val="100000"/>
                        </a:lnSpc>
                        <a:buNone/>
                      </a:pPr>
                      <a:r>
                        <a:rPr lang="en-US" sz="1200" b="1" dirty="0" err="1">
                          <a:solidFill>
                            <a:schemeClr val="bg1"/>
                          </a:solidFill>
                          <a:latin typeface="+mn-ea"/>
                          <a:ea typeface="+mn-ea"/>
                        </a:rPr>
                        <a:t>进程同步</a:t>
                      </a:r>
                      <a:endParaRPr lang="en-US" altLang="en-US" sz="1200" b="1" dirty="0">
                        <a:solidFill>
                          <a:schemeClr val="bg1"/>
                        </a:solidFill>
                        <a:latin typeface="+mn-ea"/>
                        <a:ea typeface="+mn-ea"/>
                        <a:cs typeface="华文楷体" pitchFamily="2" charset="-122"/>
                      </a:endParaRPr>
                    </a:p>
                  </a:txBody>
                  <a:tcPr marL="38576" marR="38576" marT="0" marB="0" anchor="ctr">
                    <a:solidFill>
                      <a:schemeClr val="accent2"/>
                    </a:solidFill>
                  </a:tcPr>
                </a:tc>
                <a:extLst>
                  <a:ext uri="{0D108BD9-81ED-4DB2-BD59-A6C34878D82A}">
                    <a16:rowId xmlns:a16="http://schemas.microsoft.com/office/drawing/2014/main" val="10003"/>
                  </a:ext>
                </a:extLst>
              </a:tr>
              <a:tr h="284480">
                <a:tc>
                  <a:txBody>
                    <a:bodyPr/>
                    <a:lstStyle/>
                    <a:p>
                      <a:pPr indent="0" algn="ctr">
                        <a:lnSpc>
                          <a:spcPct val="100000"/>
                        </a:lnSpc>
                        <a:buNone/>
                      </a:pPr>
                      <a:r>
                        <a:rPr lang="en-US" sz="1200">
                          <a:latin typeface="+mn-ea"/>
                          <a:ea typeface="+mn-ea"/>
                        </a:rPr>
                        <a:t>第5章</a:t>
                      </a:r>
                      <a:endParaRPr lang="en-US" altLang="en-US" sz="12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200">
                          <a:latin typeface="+mn-ea"/>
                          <a:ea typeface="+mn-ea"/>
                        </a:rPr>
                        <a:t>存储器管理</a:t>
                      </a:r>
                      <a:endParaRPr lang="en-US" altLang="en-US" sz="12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4"/>
                  </a:ext>
                </a:extLst>
              </a:tr>
              <a:tr h="285115">
                <a:tc>
                  <a:txBody>
                    <a:bodyPr/>
                    <a:lstStyle/>
                    <a:p>
                      <a:pPr indent="0" algn="ctr">
                        <a:lnSpc>
                          <a:spcPct val="100000"/>
                        </a:lnSpc>
                        <a:buNone/>
                      </a:pPr>
                      <a:r>
                        <a:rPr lang="en-US" sz="1200">
                          <a:latin typeface="+mn-ea"/>
                          <a:ea typeface="+mn-ea"/>
                        </a:rPr>
                        <a:t>第6章</a:t>
                      </a:r>
                      <a:endParaRPr lang="en-US" altLang="en-US" sz="12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200" dirty="0" err="1">
                          <a:latin typeface="+mn-ea"/>
                          <a:ea typeface="+mn-ea"/>
                        </a:rPr>
                        <a:t>虚拟存储器</a:t>
                      </a:r>
                      <a:endParaRPr lang="en-US" altLang="en-US" sz="1200" b="0" dirty="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5"/>
                  </a:ext>
                </a:extLst>
              </a:tr>
              <a:tr h="284480">
                <a:tc>
                  <a:txBody>
                    <a:bodyPr/>
                    <a:lstStyle/>
                    <a:p>
                      <a:pPr indent="0" algn="ctr">
                        <a:lnSpc>
                          <a:spcPct val="100000"/>
                        </a:lnSpc>
                        <a:buNone/>
                      </a:pPr>
                      <a:r>
                        <a:rPr lang="en-US" sz="1200">
                          <a:latin typeface="+mn-ea"/>
                          <a:ea typeface="+mn-ea"/>
                        </a:rPr>
                        <a:t>第7章</a:t>
                      </a:r>
                      <a:endParaRPr lang="en-US" altLang="en-US" sz="12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200">
                          <a:latin typeface="+mn-ea"/>
                          <a:ea typeface="+mn-ea"/>
                        </a:rPr>
                        <a:t>输入/输出系统</a:t>
                      </a:r>
                      <a:endParaRPr lang="en-US" altLang="en-US" sz="12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6"/>
                  </a:ext>
                </a:extLst>
              </a:tr>
              <a:tr h="284480">
                <a:tc>
                  <a:txBody>
                    <a:bodyPr/>
                    <a:lstStyle/>
                    <a:p>
                      <a:pPr indent="0" algn="ctr">
                        <a:lnSpc>
                          <a:spcPct val="100000"/>
                        </a:lnSpc>
                        <a:buNone/>
                      </a:pPr>
                      <a:r>
                        <a:rPr lang="en-US" sz="1200">
                          <a:latin typeface="+mn-ea"/>
                          <a:ea typeface="+mn-ea"/>
                        </a:rPr>
                        <a:t>第8章</a:t>
                      </a:r>
                      <a:endParaRPr lang="en-US" altLang="en-US" sz="12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200">
                          <a:latin typeface="+mn-ea"/>
                          <a:ea typeface="+mn-ea"/>
                        </a:rPr>
                        <a:t>文件管理</a:t>
                      </a:r>
                      <a:endParaRPr lang="en-US" altLang="en-US" sz="12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7"/>
                  </a:ext>
                </a:extLst>
              </a:tr>
              <a:tr h="284480">
                <a:tc>
                  <a:txBody>
                    <a:bodyPr/>
                    <a:lstStyle/>
                    <a:p>
                      <a:pPr indent="0" algn="ctr">
                        <a:lnSpc>
                          <a:spcPct val="100000"/>
                        </a:lnSpc>
                        <a:buNone/>
                      </a:pPr>
                      <a:r>
                        <a:rPr lang="en-US" sz="1200">
                          <a:latin typeface="+mn-ea"/>
                          <a:ea typeface="+mn-ea"/>
                        </a:rPr>
                        <a:t>第9章</a:t>
                      </a:r>
                      <a:endParaRPr lang="en-US" altLang="en-US" sz="12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200">
                          <a:latin typeface="+mn-ea"/>
                          <a:ea typeface="+mn-ea"/>
                        </a:rPr>
                        <a:t>磁盘存储器管理</a:t>
                      </a:r>
                      <a:endParaRPr lang="en-US" altLang="en-US" sz="12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8"/>
                  </a:ext>
                </a:extLst>
              </a:tr>
              <a:tr h="284480">
                <a:tc>
                  <a:txBody>
                    <a:bodyPr/>
                    <a:lstStyle/>
                    <a:p>
                      <a:pPr indent="0" algn="ctr">
                        <a:lnSpc>
                          <a:spcPct val="100000"/>
                        </a:lnSpc>
                        <a:buNone/>
                      </a:pPr>
                      <a:r>
                        <a:rPr lang="en-US" sz="1200">
                          <a:latin typeface="+mn-ea"/>
                          <a:ea typeface="+mn-ea"/>
                        </a:rPr>
                        <a:t>第10章</a:t>
                      </a:r>
                      <a:endParaRPr lang="en-US" altLang="en-US" sz="12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200">
                          <a:latin typeface="+mn-ea"/>
                          <a:ea typeface="+mn-ea"/>
                        </a:rPr>
                        <a:t>多处理机操作系统</a:t>
                      </a:r>
                      <a:endParaRPr lang="en-US" altLang="en-US" sz="12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09"/>
                  </a:ext>
                </a:extLst>
              </a:tr>
              <a:tr h="284480">
                <a:tc>
                  <a:txBody>
                    <a:bodyPr/>
                    <a:lstStyle/>
                    <a:p>
                      <a:pPr indent="0" algn="ctr">
                        <a:lnSpc>
                          <a:spcPct val="100000"/>
                        </a:lnSpc>
                        <a:buNone/>
                      </a:pPr>
                      <a:r>
                        <a:rPr lang="en-US" sz="1200">
                          <a:latin typeface="+mn-ea"/>
                          <a:ea typeface="+mn-ea"/>
                        </a:rPr>
                        <a:t>第11章</a:t>
                      </a:r>
                      <a:endParaRPr lang="en-US" altLang="en-US" sz="12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200">
                          <a:latin typeface="+mn-ea"/>
                          <a:ea typeface="+mn-ea"/>
                        </a:rPr>
                        <a:t>虚拟化和云计算</a:t>
                      </a:r>
                      <a:endParaRPr lang="en-US" altLang="en-US" sz="1200" b="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10"/>
                  </a:ext>
                </a:extLst>
              </a:tr>
              <a:tr h="360045">
                <a:tc>
                  <a:txBody>
                    <a:bodyPr/>
                    <a:lstStyle/>
                    <a:p>
                      <a:pPr indent="0" algn="ctr">
                        <a:lnSpc>
                          <a:spcPct val="100000"/>
                        </a:lnSpc>
                        <a:buNone/>
                      </a:pPr>
                      <a:r>
                        <a:rPr lang="en-US" sz="1200">
                          <a:latin typeface="+mn-ea"/>
                          <a:ea typeface="+mn-ea"/>
                        </a:rPr>
                        <a:t>第12章</a:t>
                      </a:r>
                      <a:endParaRPr lang="en-US" altLang="en-US" sz="1200" b="0">
                        <a:solidFill>
                          <a:srgbClr val="000000"/>
                        </a:solidFill>
                        <a:latin typeface="+mn-ea"/>
                        <a:ea typeface="+mn-ea"/>
                        <a:cs typeface="华文楷体" pitchFamily="2" charset="-122"/>
                      </a:endParaRPr>
                    </a:p>
                  </a:txBody>
                  <a:tcPr marL="38576" marR="38576" marT="0" marB="0" anchor="ctr"/>
                </a:tc>
                <a:tc>
                  <a:txBody>
                    <a:bodyPr/>
                    <a:lstStyle/>
                    <a:p>
                      <a:pPr indent="0" algn="l">
                        <a:lnSpc>
                          <a:spcPct val="100000"/>
                        </a:lnSpc>
                        <a:buNone/>
                      </a:pPr>
                      <a:r>
                        <a:rPr lang="en-US" sz="1200" dirty="0" err="1">
                          <a:latin typeface="+mn-ea"/>
                          <a:ea typeface="+mn-ea"/>
                        </a:rPr>
                        <a:t>保护和安全</a:t>
                      </a:r>
                      <a:endParaRPr lang="en-US" altLang="en-US" sz="1200" b="0" dirty="0">
                        <a:solidFill>
                          <a:srgbClr val="000000"/>
                        </a:solidFill>
                        <a:latin typeface="+mn-ea"/>
                        <a:ea typeface="+mn-ea"/>
                        <a:cs typeface="华文楷体" pitchFamily="2" charset="-122"/>
                      </a:endParaRPr>
                    </a:p>
                  </a:txBody>
                  <a:tcPr marL="38576" marR="38576" marT="0" marB="0" anchor="ctr"/>
                </a:tc>
                <a:extLst>
                  <a:ext uri="{0D108BD9-81ED-4DB2-BD59-A6C34878D82A}">
                    <a16:rowId xmlns:a16="http://schemas.microsoft.com/office/drawing/2014/main" val="10011"/>
                  </a:ext>
                </a:extLst>
              </a:tr>
            </a:tbl>
          </a:graphicData>
        </a:graphic>
      </p:graphicFrame>
      <p:pic>
        <p:nvPicPr>
          <p:cNvPr id="2" name="图片 1" descr="第4章 知识导图"/>
          <p:cNvPicPr>
            <a:picLocks noChangeAspect="1"/>
          </p:cNvPicPr>
          <p:nvPr/>
        </p:nvPicPr>
        <p:blipFill>
          <a:blip r:embed="rId4"/>
          <a:stretch>
            <a:fillRect/>
          </a:stretch>
        </p:blipFill>
        <p:spPr>
          <a:xfrm>
            <a:off x="3047048" y="1096328"/>
            <a:ext cx="5982176" cy="3862388"/>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502444" y="4202195"/>
            <a:ext cx="8137922" cy="222203"/>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125"/>
              <a:t>Date</a:t>
            </a:r>
            <a:endParaRPr lang="zh-CN" altLang="en-US" sz="1125" dirty="0"/>
          </a:p>
        </p:txBody>
      </p:sp>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516380" cy="414020"/>
          </a:xfrm>
          <a:prstGeom prst="rect">
            <a:avLst/>
          </a:prstGeom>
        </p:spPr>
        <p:txBody>
          <a:bodyPr wrap="none">
            <a:spAutoFit/>
          </a:bodyPr>
          <a:lstStyle/>
          <a:p>
            <a:r>
              <a:rPr lang="zh-CN" altLang="en-US" sz="2100" b="1" dirty="0">
                <a:solidFill>
                  <a:schemeClr val="bg1"/>
                </a:solidFill>
              </a:rPr>
              <a:t>内容导航：</a:t>
            </a:r>
          </a:p>
        </p:txBody>
      </p:sp>
      <p:sp>
        <p:nvSpPr>
          <p:cNvPr id="3" name="矩形 2"/>
          <p:cNvSpPr/>
          <p:nvPr/>
        </p:nvSpPr>
        <p:spPr>
          <a:xfrm>
            <a:off x="6180941" y="1843657"/>
            <a:ext cx="2543175" cy="506730"/>
          </a:xfrm>
          <a:prstGeom prst="rect">
            <a:avLst/>
          </a:prstGeom>
        </p:spPr>
        <p:txBody>
          <a:bodyPr wrap="none">
            <a:spAutoFit/>
          </a:bodyPr>
          <a:lstStyle/>
          <a:p>
            <a:r>
              <a:rPr lang="zh-CN" altLang="en-US" sz="2700" dirty="0">
                <a:solidFill>
                  <a:srgbClr val="000000"/>
                </a:solidFill>
                <a:sym typeface="+mn-ea"/>
              </a:rPr>
              <a:t>第</a:t>
            </a:r>
            <a:r>
              <a:rPr lang="en-US" altLang="zh-CN" sz="2700" dirty="0">
                <a:solidFill>
                  <a:srgbClr val="000000"/>
                </a:solidFill>
                <a:sym typeface="+mn-ea"/>
              </a:rPr>
              <a:t>4</a:t>
            </a:r>
            <a:r>
              <a:rPr lang="zh-CN" altLang="en-US" sz="2700" dirty="0">
                <a:solidFill>
                  <a:srgbClr val="000000"/>
                </a:solidFill>
                <a:sym typeface="+mn-ea"/>
              </a:rPr>
              <a:t>章 进程同步</a:t>
            </a:r>
            <a:endParaRPr lang="zh-CN" altLang="en-US" sz="2700" dirty="0">
              <a:solidFill>
                <a:srgbClr val="000000"/>
              </a:solidFill>
            </a:endParaRPr>
          </a:p>
        </p:txBody>
      </p:sp>
      <p:cxnSp>
        <p:nvCxnSpPr>
          <p:cNvPr id="5" name="直接连接符 4"/>
          <p:cNvCxnSpPr/>
          <p:nvPr/>
        </p:nvCxnSpPr>
        <p:spPr>
          <a:xfrm>
            <a:off x="5669924" y="2392853"/>
            <a:ext cx="2990417"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144" y="4781282"/>
            <a:ext cx="9151145" cy="3622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6" name="任意多边形: 形状 25"/>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259561"/>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698416"/>
            <a:ext cx="395288" cy="395288"/>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190018"/>
            <a:ext cx="395288" cy="395288"/>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653873"/>
            <a:ext cx="395288" cy="395288"/>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123433"/>
            <a:ext cx="395288" cy="395288"/>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601718"/>
            <a:ext cx="395288" cy="395288"/>
          </a:xfrm>
          <a:prstGeom prst="rect">
            <a:avLst/>
          </a:prstGeom>
          <a:ln>
            <a:noFill/>
          </a:ln>
          <a:effectLst>
            <a:softEdge rad="0"/>
          </a:effectLst>
        </p:spPr>
      </p:pic>
      <p:sp>
        <p:nvSpPr>
          <p:cNvPr id="33" name="矩形 32"/>
          <p:cNvSpPr/>
          <p:nvPr/>
        </p:nvSpPr>
        <p:spPr>
          <a:xfrm>
            <a:off x="1273253" y="1301602"/>
            <a:ext cx="2616725" cy="368300"/>
          </a:xfrm>
          <a:prstGeom prst="rect">
            <a:avLst/>
          </a:prstGeom>
        </p:spPr>
        <p:txBody>
          <a:bodyPr wrap="square">
            <a:spAutoFit/>
          </a:bodyPr>
          <a:lstStyle/>
          <a:p>
            <a:r>
              <a:rPr lang="en-US" altLang="zh-CN" sz="1800" dirty="0">
                <a:latin typeface="+mj-ea"/>
                <a:ea typeface="+mj-ea"/>
              </a:rPr>
              <a:t>4.1 </a:t>
            </a:r>
            <a:r>
              <a:rPr lang="zh-CN" altLang="en-US" sz="1800" dirty="0">
                <a:latin typeface="+mj-ea"/>
                <a:ea typeface="+mj-ea"/>
              </a:rPr>
              <a:t>进程同步的概念</a:t>
            </a:r>
          </a:p>
        </p:txBody>
      </p:sp>
      <p:sp>
        <p:nvSpPr>
          <p:cNvPr id="34" name="矩形 33"/>
          <p:cNvSpPr/>
          <p:nvPr/>
        </p:nvSpPr>
        <p:spPr>
          <a:xfrm>
            <a:off x="1273253" y="1765945"/>
            <a:ext cx="2761613" cy="368300"/>
          </a:xfrm>
          <a:prstGeom prst="rect">
            <a:avLst/>
          </a:prstGeom>
        </p:spPr>
        <p:txBody>
          <a:bodyPr wrap="square">
            <a:spAutoFit/>
          </a:bodyPr>
          <a:lstStyle/>
          <a:p>
            <a:r>
              <a:rPr lang="en-US" altLang="zh-CN" sz="1800" b="1" dirty="0">
                <a:solidFill>
                  <a:srgbClr val="0000FF"/>
                </a:solidFill>
                <a:latin typeface="+mj-ea"/>
              </a:rPr>
              <a:t>4.2 </a:t>
            </a:r>
            <a:r>
              <a:rPr lang="zh-CN" altLang="en-US" sz="1800" b="1" dirty="0">
                <a:solidFill>
                  <a:srgbClr val="0000FF"/>
                </a:solidFill>
                <a:latin typeface="+mj-ea"/>
              </a:rPr>
              <a:t>软件同步机制</a:t>
            </a:r>
          </a:p>
        </p:txBody>
      </p:sp>
      <p:sp>
        <p:nvSpPr>
          <p:cNvPr id="35" name="矩形 34"/>
          <p:cNvSpPr/>
          <p:nvPr/>
        </p:nvSpPr>
        <p:spPr>
          <a:xfrm>
            <a:off x="1273253" y="2230289"/>
            <a:ext cx="2616725" cy="368300"/>
          </a:xfrm>
          <a:prstGeom prst="rect">
            <a:avLst/>
          </a:prstGeom>
        </p:spPr>
        <p:txBody>
          <a:bodyPr wrap="square">
            <a:spAutoFit/>
          </a:bodyPr>
          <a:lstStyle/>
          <a:p>
            <a:r>
              <a:rPr lang="en-US" altLang="zh-CN" sz="1800" dirty="0">
                <a:latin typeface="+mj-ea"/>
              </a:rPr>
              <a:t>4.3 </a:t>
            </a:r>
            <a:r>
              <a:rPr lang="zh-CN" altLang="en-US" sz="1800" dirty="0">
                <a:latin typeface="+mj-ea"/>
              </a:rPr>
              <a:t>硬件同步机制</a:t>
            </a:r>
          </a:p>
        </p:txBody>
      </p:sp>
      <p:sp>
        <p:nvSpPr>
          <p:cNvPr id="36" name="矩形 35"/>
          <p:cNvSpPr/>
          <p:nvPr/>
        </p:nvSpPr>
        <p:spPr>
          <a:xfrm>
            <a:off x="1273253" y="2694633"/>
            <a:ext cx="2616725" cy="368300"/>
          </a:xfrm>
          <a:prstGeom prst="rect">
            <a:avLst/>
          </a:prstGeom>
        </p:spPr>
        <p:txBody>
          <a:bodyPr wrap="square">
            <a:spAutoFit/>
          </a:bodyPr>
          <a:lstStyle/>
          <a:p>
            <a:r>
              <a:rPr lang="en-US" altLang="zh-CN" sz="1800" dirty="0">
                <a:latin typeface="+mj-ea"/>
              </a:rPr>
              <a:t>4.4 </a:t>
            </a:r>
            <a:r>
              <a:rPr lang="zh-CN" altLang="en-US" sz="1800" dirty="0">
                <a:latin typeface="+mj-ea"/>
              </a:rPr>
              <a:t>信号量机制</a:t>
            </a:r>
          </a:p>
        </p:txBody>
      </p:sp>
      <p:sp>
        <p:nvSpPr>
          <p:cNvPr id="37" name="矩形 36"/>
          <p:cNvSpPr/>
          <p:nvPr/>
        </p:nvSpPr>
        <p:spPr>
          <a:xfrm>
            <a:off x="1273253" y="3158977"/>
            <a:ext cx="2525359" cy="368300"/>
          </a:xfrm>
          <a:prstGeom prst="rect">
            <a:avLst/>
          </a:prstGeom>
        </p:spPr>
        <p:txBody>
          <a:bodyPr wrap="square">
            <a:spAutoFit/>
          </a:bodyPr>
          <a:lstStyle/>
          <a:p>
            <a:r>
              <a:rPr lang="en-US" altLang="zh-CN" sz="1800" dirty="0">
                <a:latin typeface="+mj-ea"/>
              </a:rPr>
              <a:t>4.5 </a:t>
            </a:r>
            <a:r>
              <a:rPr lang="zh-CN" altLang="en-US" sz="1800" dirty="0">
                <a:latin typeface="+mj-ea"/>
              </a:rPr>
              <a:t>管程机制</a:t>
            </a:r>
          </a:p>
        </p:txBody>
      </p:sp>
      <p:sp>
        <p:nvSpPr>
          <p:cNvPr id="38" name="矩形 37"/>
          <p:cNvSpPr/>
          <p:nvPr/>
        </p:nvSpPr>
        <p:spPr>
          <a:xfrm>
            <a:off x="1273252" y="3623321"/>
            <a:ext cx="2761613" cy="368300"/>
          </a:xfrm>
          <a:prstGeom prst="rect">
            <a:avLst/>
          </a:prstGeom>
        </p:spPr>
        <p:txBody>
          <a:bodyPr wrap="square">
            <a:spAutoFit/>
          </a:bodyPr>
          <a:lstStyle/>
          <a:p>
            <a:r>
              <a:rPr lang="en-US" altLang="zh-CN" sz="1800" dirty="0">
                <a:latin typeface="+mj-ea"/>
              </a:rPr>
              <a:t>4.6 </a:t>
            </a:r>
            <a:r>
              <a:rPr lang="zh-CN" altLang="en-US" sz="1800" dirty="0">
                <a:latin typeface="+mj-ea"/>
              </a:rPr>
              <a:t>经典进程的同步问题</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4056547"/>
            <a:ext cx="395288" cy="395288"/>
          </a:xfrm>
          <a:prstGeom prst="rect">
            <a:avLst/>
          </a:prstGeom>
          <a:ln>
            <a:noFill/>
          </a:ln>
          <a:effectLst>
            <a:softEdge rad="0"/>
          </a:effectLst>
        </p:spPr>
      </p:pic>
      <p:sp>
        <p:nvSpPr>
          <p:cNvPr id="24" name="矩形 23"/>
          <p:cNvSpPr/>
          <p:nvPr/>
        </p:nvSpPr>
        <p:spPr>
          <a:xfrm>
            <a:off x="1273252" y="4078150"/>
            <a:ext cx="2761613" cy="368300"/>
          </a:xfrm>
          <a:prstGeom prst="rect">
            <a:avLst/>
          </a:prstGeom>
        </p:spPr>
        <p:txBody>
          <a:bodyPr wrap="square">
            <a:spAutoFit/>
          </a:bodyPr>
          <a:lstStyle/>
          <a:p>
            <a:r>
              <a:rPr lang="en-US" altLang="zh-CN" sz="1800" dirty="0">
                <a:latin typeface="+mj-ea"/>
              </a:rPr>
              <a:t>4.7 Linux</a:t>
            </a:r>
            <a:r>
              <a:rPr lang="zh-CN" altLang="en-US" sz="1800" dirty="0">
                <a:latin typeface="+mj-ea"/>
              </a:rPr>
              <a:t>进程同步机制</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85959" y="133296"/>
            <a:ext cx="5269706" cy="414020"/>
          </a:xfrm>
          <a:prstGeom prst="rect">
            <a:avLst/>
          </a:prstGeom>
        </p:spPr>
        <p:txBody>
          <a:bodyPr wrap="square">
            <a:spAutoFit/>
          </a:bodyPr>
          <a:lstStyle/>
          <a:p>
            <a:r>
              <a:rPr lang="zh-CN" altLang="en-US" sz="2100" b="1" dirty="0">
                <a:solidFill>
                  <a:srgbClr val="7F7F7F"/>
                </a:solidFill>
              </a:rPr>
              <a:t>进程同步机制</a:t>
            </a:r>
          </a:p>
        </p:txBody>
      </p:sp>
      <p:grpSp>
        <p:nvGrpSpPr>
          <p:cNvPr id="13" name="21764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96193" y="1079741"/>
            <a:ext cx="8270127" cy="3313424"/>
            <a:chOff x="673099" y="1194957"/>
            <a:chExt cx="11026836" cy="4417899"/>
          </a:xfrm>
        </p:grpSpPr>
        <p:sp>
          <p:nvSpPr>
            <p:cNvPr id="14" name="ïsḷîḋê"/>
            <p:cNvSpPr/>
            <p:nvPr/>
          </p:nvSpPr>
          <p:spPr>
            <a:xfrm>
              <a:off x="673100" y="1929384"/>
              <a:ext cx="10845800" cy="2125980"/>
            </a:xfrm>
            <a:prstGeom prst="rightArrow">
              <a:avLst>
                <a:gd name="adj1" fmla="val 50000"/>
                <a:gd name="adj2" fmla="val 4225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a:p>
          </p:txBody>
        </p:sp>
        <p:sp>
          <p:nvSpPr>
            <p:cNvPr id="15" name="ïṩḻíḑe"/>
            <p:cNvSpPr/>
            <p:nvPr/>
          </p:nvSpPr>
          <p:spPr>
            <a:xfrm rot="2700000">
              <a:off x="1148317" y="2189617"/>
              <a:ext cx="1605516" cy="1605516"/>
            </a:xfrm>
            <a:custGeom>
              <a:avLst/>
              <a:gdLst>
                <a:gd name="connsiteX0" fmla="*/ 135628 w 1605516"/>
                <a:gd name="connsiteY0" fmla="*/ 135628 h 1605516"/>
                <a:gd name="connsiteX1" fmla="*/ 463063 w 1605516"/>
                <a:gd name="connsiteY1" fmla="*/ 0 h 1605516"/>
                <a:gd name="connsiteX2" fmla="*/ 1142453 w 1605516"/>
                <a:gd name="connsiteY2" fmla="*/ 0 h 1605516"/>
                <a:gd name="connsiteX3" fmla="*/ 1605516 w 1605516"/>
                <a:gd name="connsiteY3" fmla="*/ 463063 h 1605516"/>
                <a:gd name="connsiteX4" fmla="*/ 1605516 w 1605516"/>
                <a:gd name="connsiteY4" fmla="*/ 1142453 h 1605516"/>
                <a:gd name="connsiteX5" fmla="*/ 1142453 w 1605516"/>
                <a:gd name="connsiteY5" fmla="*/ 1605516 h 1605516"/>
                <a:gd name="connsiteX6" fmla="*/ 463063 w 1605516"/>
                <a:gd name="connsiteY6" fmla="*/ 1605516 h 1605516"/>
                <a:gd name="connsiteX7" fmla="*/ 282818 w 1605516"/>
                <a:gd name="connsiteY7" fmla="*/ 1569126 h 1605516"/>
                <a:gd name="connsiteX8" fmla="*/ 247355 w 1605516"/>
                <a:gd name="connsiteY8" fmla="*/ 1549878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637 w 1605516"/>
                <a:gd name="connsiteY14" fmla="*/ 1358159 h 1605516"/>
                <a:gd name="connsiteX15" fmla="*/ 36390 w 1605516"/>
                <a:gd name="connsiteY15" fmla="*/ 1322698 h 1605516"/>
                <a:gd name="connsiteX16" fmla="*/ 0 w 1605516"/>
                <a:gd name="connsiteY16" fmla="*/ 1142453 h 1605516"/>
                <a:gd name="connsiteX17" fmla="*/ 0 w 1605516"/>
                <a:gd name="connsiteY17" fmla="*/ 463063 h 1605516"/>
                <a:gd name="connsiteX18" fmla="*/ 135628 w 1605516"/>
                <a:gd name="connsiteY18" fmla="*/ 135628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628" y="135628"/>
                  </a:moveTo>
                  <a:cubicBezTo>
                    <a:pt x="219426" y="51830"/>
                    <a:pt x="335192" y="0"/>
                    <a:pt x="463063" y="0"/>
                  </a:cubicBezTo>
                  <a:lnTo>
                    <a:pt x="1142453" y="0"/>
                  </a:lnTo>
                  <a:cubicBezTo>
                    <a:pt x="1398196" y="0"/>
                    <a:pt x="1605516" y="207320"/>
                    <a:pt x="1605516" y="463063"/>
                  </a:cubicBezTo>
                  <a:lnTo>
                    <a:pt x="1605516" y="1142453"/>
                  </a:lnTo>
                  <a:cubicBezTo>
                    <a:pt x="1605516" y="1398196"/>
                    <a:pt x="1398196" y="1605516"/>
                    <a:pt x="1142453" y="1605516"/>
                  </a:cubicBezTo>
                  <a:lnTo>
                    <a:pt x="463063" y="1605516"/>
                  </a:lnTo>
                  <a:cubicBezTo>
                    <a:pt x="399127" y="1605516"/>
                    <a:pt x="338218" y="1592559"/>
                    <a:pt x="282818" y="1569126"/>
                  </a:cubicBezTo>
                  <a:lnTo>
                    <a:pt x="247355" y="1549878"/>
                  </a:lnTo>
                  <a:lnTo>
                    <a:pt x="706898" y="1090334"/>
                  </a:lnTo>
                  <a:lnTo>
                    <a:pt x="802757" y="1186193"/>
                  </a:lnTo>
                  <a:lnTo>
                    <a:pt x="802757" y="802757"/>
                  </a:lnTo>
                  <a:lnTo>
                    <a:pt x="419322" y="802757"/>
                  </a:lnTo>
                  <a:lnTo>
                    <a:pt x="515181" y="898616"/>
                  </a:lnTo>
                  <a:lnTo>
                    <a:pt x="55637" y="1358159"/>
                  </a:lnTo>
                  <a:lnTo>
                    <a:pt x="36390" y="1322698"/>
                  </a:lnTo>
                  <a:cubicBezTo>
                    <a:pt x="12957" y="1267298"/>
                    <a:pt x="0" y="1206389"/>
                    <a:pt x="0" y="1142453"/>
                  </a:cubicBezTo>
                  <a:lnTo>
                    <a:pt x="0" y="463063"/>
                  </a:lnTo>
                  <a:cubicBezTo>
                    <a:pt x="0" y="335192"/>
                    <a:pt x="51830" y="219426"/>
                    <a:pt x="135628" y="1356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dirty="0"/>
            </a:p>
          </p:txBody>
        </p:sp>
        <p:sp>
          <p:nvSpPr>
            <p:cNvPr id="19" name="is1íḑe"/>
            <p:cNvSpPr/>
            <p:nvPr/>
          </p:nvSpPr>
          <p:spPr>
            <a:xfrm rot="2700000">
              <a:off x="3911600" y="2189617"/>
              <a:ext cx="1605516" cy="1605516"/>
            </a:xfrm>
            <a:custGeom>
              <a:avLst/>
              <a:gdLst>
                <a:gd name="connsiteX0" fmla="*/ 135459 w 1605516"/>
                <a:gd name="connsiteY0" fmla="*/ 135459 h 1605516"/>
                <a:gd name="connsiteX1" fmla="*/ 462485 w 1605516"/>
                <a:gd name="connsiteY1" fmla="*/ 0 h 1605516"/>
                <a:gd name="connsiteX2" fmla="*/ 1143031 w 1605516"/>
                <a:gd name="connsiteY2" fmla="*/ 0 h 1605516"/>
                <a:gd name="connsiteX3" fmla="*/ 1605516 w 1605516"/>
                <a:gd name="connsiteY3" fmla="*/ 462485 h 1605516"/>
                <a:gd name="connsiteX4" fmla="*/ 1605516 w 1605516"/>
                <a:gd name="connsiteY4" fmla="*/ 1143031 h 1605516"/>
                <a:gd name="connsiteX5" fmla="*/ 1143031 w 1605516"/>
                <a:gd name="connsiteY5" fmla="*/ 1605516 h 1605516"/>
                <a:gd name="connsiteX6" fmla="*/ 462485 w 1605516"/>
                <a:gd name="connsiteY6" fmla="*/ 1605516 h 1605516"/>
                <a:gd name="connsiteX7" fmla="*/ 282465 w 1605516"/>
                <a:gd name="connsiteY7" fmla="*/ 1569172 h 1605516"/>
                <a:gd name="connsiteX8" fmla="*/ 247202 w 1605516"/>
                <a:gd name="connsiteY8" fmla="*/ 1550031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484 w 1605516"/>
                <a:gd name="connsiteY14" fmla="*/ 1358313 h 1605516"/>
                <a:gd name="connsiteX15" fmla="*/ 36345 w 1605516"/>
                <a:gd name="connsiteY15" fmla="*/ 1323051 h 1605516"/>
                <a:gd name="connsiteX16" fmla="*/ 0 w 1605516"/>
                <a:gd name="connsiteY16" fmla="*/ 1143031 h 1605516"/>
                <a:gd name="connsiteX17" fmla="*/ 0 w 1605516"/>
                <a:gd name="connsiteY17" fmla="*/ 462485 h 1605516"/>
                <a:gd name="connsiteX18" fmla="*/ 135459 w 1605516"/>
                <a:gd name="connsiteY18" fmla="*/ 135459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59" y="135459"/>
                  </a:moveTo>
                  <a:cubicBezTo>
                    <a:pt x="219152" y="51765"/>
                    <a:pt x="334773" y="0"/>
                    <a:pt x="462485" y="0"/>
                  </a:cubicBezTo>
                  <a:lnTo>
                    <a:pt x="1143031" y="0"/>
                  </a:lnTo>
                  <a:cubicBezTo>
                    <a:pt x="1398454" y="0"/>
                    <a:pt x="1605516" y="207062"/>
                    <a:pt x="1605516" y="462485"/>
                  </a:cubicBezTo>
                  <a:lnTo>
                    <a:pt x="1605516" y="1143031"/>
                  </a:lnTo>
                  <a:cubicBezTo>
                    <a:pt x="1605516" y="1398454"/>
                    <a:pt x="1398454" y="1605516"/>
                    <a:pt x="1143031" y="1605516"/>
                  </a:cubicBezTo>
                  <a:lnTo>
                    <a:pt x="462485" y="1605516"/>
                  </a:lnTo>
                  <a:cubicBezTo>
                    <a:pt x="398629" y="1605516"/>
                    <a:pt x="337796" y="1592575"/>
                    <a:pt x="282465" y="1569172"/>
                  </a:cubicBezTo>
                  <a:lnTo>
                    <a:pt x="247202" y="1550031"/>
                  </a:lnTo>
                  <a:lnTo>
                    <a:pt x="706898" y="1090334"/>
                  </a:lnTo>
                  <a:lnTo>
                    <a:pt x="802757" y="1186193"/>
                  </a:lnTo>
                  <a:lnTo>
                    <a:pt x="802757" y="802757"/>
                  </a:lnTo>
                  <a:lnTo>
                    <a:pt x="419322" y="802757"/>
                  </a:lnTo>
                  <a:lnTo>
                    <a:pt x="515181" y="898616"/>
                  </a:lnTo>
                  <a:lnTo>
                    <a:pt x="55484" y="1358313"/>
                  </a:lnTo>
                  <a:lnTo>
                    <a:pt x="36345" y="1323051"/>
                  </a:lnTo>
                  <a:cubicBezTo>
                    <a:pt x="12941" y="1267720"/>
                    <a:pt x="0" y="1206887"/>
                    <a:pt x="0" y="1143031"/>
                  </a:cubicBezTo>
                  <a:lnTo>
                    <a:pt x="0" y="462485"/>
                  </a:lnTo>
                  <a:cubicBezTo>
                    <a:pt x="0" y="334773"/>
                    <a:pt x="51765" y="219152"/>
                    <a:pt x="135459" y="13545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a:p>
          </p:txBody>
        </p:sp>
        <p:sp>
          <p:nvSpPr>
            <p:cNvPr id="21" name="íṡ1ïḋé"/>
            <p:cNvSpPr/>
            <p:nvPr/>
          </p:nvSpPr>
          <p:spPr>
            <a:xfrm rot="2700000">
              <a:off x="6674883" y="2189617"/>
              <a:ext cx="1605516" cy="1605516"/>
            </a:xfrm>
            <a:custGeom>
              <a:avLst/>
              <a:gdLst>
                <a:gd name="connsiteX0" fmla="*/ 135431 w 1605516"/>
                <a:gd name="connsiteY0" fmla="*/ 135431 h 1605516"/>
                <a:gd name="connsiteX1" fmla="*/ 462389 w 1605516"/>
                <a:gd name="connsiteY1" fmla="*/ 0 h 1605516"/>
                <a:gd name="connsiteX2" fmla="*/ 1143127 w 1605516"/>
                <a:gd name="connsiteY2" fmla="*/ 0 h 1605516"/>
                <a:gd name="connsiteX3" fmla="*/ 1605516 w 1605516"/>
                <a:gd name="connsiteY3" fmla="*/ 462389 h 1605516"/>
                <a:gd name="connsiteX4" fmla="*/ 1605516 w 1605516"/>
                <a:gd name="connsiteY4" fmla="*/ 1143127 h 1605516"/>
                <a:gd name="connsiteX5" fmla="*/ 1143127 w 1605516"/>
                <a:gd name="connsiteY5" fmla="*/ 1605516 h 1605516"/>
                <a:gd name="connsiteX6" fmla="*/ 462389 w 1605516"/>
                <a:gd name="connsiteY6" fmla="*/ 1605516 h 1605516"/>
                <a:gd name="connsiteX7" fmla="*/ 282407 w 1605516"/>
                <a:gd name="connsiteY7" fmla="*/ 1569179 h 1605516"/>
                <a:gd name="connsiteX8" fmla="*/ 247177 w 1605516"/>
                <a:gd name="connsiteY8" fmla="*/ 1550057 h 1605516"/>
                <a:gd name="connsiteX9" fmla="*/ 706899 w 1605516"/>
                <a:gd name="connsiteY9" fmla="*/ 1090335 h 1605516"/>
                <a:gd name="connsiteX10" fmla="*/ 802758 w 1605516"/>
                <a:gd name="connsiteY10" fmla="*/ 1186194 h 1605516"/>
                <a:gd name="connsiteX11" fmla="*/ 802758 w 1605516"/>
                <a:gd name="connsiteY11" fmla="*/ 802758 h 1605516"/>
                <a:gd name="connsiteX12" fmla="*/ 419322 w 1605516"/>
                <a:gd name="connsiteY12" fmla="*/ 802758 h 1605516"/>
                <a:gd name="connsiteX13" fmla="*/ 515181 w 1605516"/>
                <a:gd name="connsiteY13" fmla="*/ 898617 h 1605516"/>
                <a:gd name="connsiteX14" fmla="*/ 55459 w 1605516"/>
                <a:gd name="connsiteY14" fmla="*/ 1358339 h 1605516"/>
                <a:gd name="connsiteX15" fmla="*/ 36337 w 1605516"/>
                <a:gd name="connsiteY15" fmla="*/ 1323109 h 1605516"/>
                <a:gd name="connsiteX16" fmla="*/ 0 w 1605516"/>
                <a:gd name="connsiteY16" fmla="*/ 1143127 h 1605516"/>
                <a:gd name="connsiteX17" fmla="*/ 0 w 1605516"/>
                <a:gd name="connsiteY17" fmla="*/ 462389 h 1605516"/>
                <a:gd name="connsiteX18" fmla="*/ 135431 w 1605516"/>
                <a:gd name="connsiteY18" fmla="*/ 135431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31" y="135431"/>
                  </a:moveTo>
                  <a:cubicBezTo>
                    <a:pt x="219107" y="51755"/>
                    <a:pt x="334704" y="0"/>
                    <a:pt x="462389" y="0"/>
                  </a:cubicBezTo>
                  <a:lnTo>
                    <a:pt x="1143127" y="0"/>
                  </a:lnTo>
                  <a:cubicBezTo>
                    <a:pt x="1398497" y="0"/>
                    <a:pt x="1605516" y="207019"/>
                    <a:pt x="1605516" y="462389"/>
                  </a:cubicBezTo>
                  <a:lnTo>
                    <a:pt x="1605516" y="1143127"/>
                  </a:lnTo>
                  <a:cubicBezTo>
                    <a:pt x="1605516" y="1398497"/>
                    <a:pt x="1398497" y="1605516"/>
                    <a:pt x="1143127" y="1605516"/>
                  </a:cubicBezTo>
                  <a:lnTo>
                    <a:pt x="462389" y="1605516"/>
                  </a:lnTo>
                  <a:cubicBezTo>
                    <a:pt x="398546" y="1605516"/>
                    <a:pt x="337726" y="1592577"/>
                    <a:pt x="282407" y="1569179"/>
                  </a:cubicBezTo>
                  <a:lnTo>
                    <a:pt x="247177" y="1550057"/>
                  </a:lnTo>
                  <a:lnTo>
                    <a:pt x="706899" y="1090335"/>
                  </a:lnTo>
                  <a:lnTo>
                    <a:pt x="802758" y="1186194"/>
                  </a:lnTo>
                  <a:lnTo>
                    <a:pt x="802758" y="802758"/>
                  </a:lnTo>
                  <a:lnTo>
                    <a:pt x="419322" y="802758"/>
                  </a:lnTo>
                  <a:lnTo>
                    <a:pt x="515181" y="898617"/>
                  </a:lnTo>
                  <a:lnTo>
                    <a:pt x="55459" y="1358339"/>
                  </a:lnTo>
                  <a:lnTo>
                    <a:pt x="36337" y="1323109"/>
                  </a:lnTo>
                  <a:cubicBezTo>
                    <a:pt x="12939" y="1267790"/>
                    <a:pt x="0" y="1206970"/>
                    <a:pt x="0" y="1143127"/>
                  </a:cubicBezTo>
                  <a:lnTo>
                    <a:pt x="0" y="462389"/>
                  </a:lnTo>
                  <a:cubicBezTo>
                    <a:pt x="0" y="334704"/>
                    <a:pt x="51755" y="219107"/>
                    <a:pt x="135431" y="13543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dirty="0"/>
            </a:p>
          </p:txBody>
        </p:sp>
        <p:sp>
          <p:nvSpPr>
            <p:cNvPr id="22" name="îṡlíḓè"/>
            <p:cNvSpPr/>
            <p:nvPr/>
          </p:nvSpPr>
          <p:spPr>
            <a:xfrm rot="2700000">
              <a:off x="9438167" y="2189617"/>
              <a:ext cx="1605516" cy="1605516"/>
            </a:xfrm>
            <a:custGeom>
              <a:avLst/>
              <a:gdLst>
                <a:gd name="connsiteX0" fmla="*/ 135431 w 1605516"/>
                <a:gd name="connsiteY0" fmla="*/ 135431 h 1605516"/>
                <a:gd name="connsiteX1" fmla="*/ 462389 w 1605516"/>
                <a:gd name="connsiteY1" fmla="*/ 0 h 1605516"/>
                <a:gd name="connsiteX2" fmla="*/ 1143127 w 1605516"/>
                <a:gd name="connsiteY2" fmla="*/ 0 h 1605516"/>
                <a:gd name="connsiteX3" fmla="*/ 1605516 w 1605516"/>
                <a:gd name="connsiteY3" fmla="*/ 462389 h 1605516"/>
                <a:gd name="connsiteX4" fmla="*/ 1605516 w 1605516"/>
                <a:gd name="connsiteY4" fmla="*/ 1143127 h 1605516"/>
                <a:gd name="connsiteX5" fmla="*/ 1143127 w 1605516"/>
                <a:gd name="connsiteY5" fmla="*/ 1605516 h 1605516"/>
                <a:gd name="connsiteX6" fmla="*/ 462389 w 1605516"/>
                <a:gd name="connsiteY6" fmla="*/ 1605516 h 1605516"/>
                <a:gd name="connsiteX7" fmla="*/ 282406 w 1605516"/>
                <a:gd name="connsiteY7" fmla="*/ 1569179 h 1605516"/>
                <a:gd name="connsiteX8" fmla="*/ 247176 w 1605516"/>
                <a:gd name="connsiteY8" fmla="*/ 1550057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459 w 1605516"/>
                <a:gd name="connsiteY14" fmla="*/ 1358338 h 1605516"/>
                <a:gd name="connsiteX15" fmla="*/ 36337 w 1605516"/>
                <a:gd name="connsiteY15" fmla="*/ 1323110 h 1605516"/>
                <a:gd name="connsiteX16" fmla="*/ 0 w 1605516"/>
                <a:gd name="connsiteY16" fmla="*/ 1143127 h 1605516"/>
                <a:gd name="connsiteX17" fmla="*/ 0 w 1605516"/>
                <a:gd name="connsiteY17" fmla="*/ 462389 h 1605516"/>
                <a:gd name="connsiteX18" fmla="*/ 135431 w 1605516"/>
                <a:gd name="connsiteY18" fmla="*/ 135431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31" y="135431"/>
                  </a:moveTo>
                  <a:cubicBezTo>
                    <a:pt x="219107" y="51755"/>
                    <a:pt x="334704" y="0"/>
                    <a:pt x="462389" y="0"/>
                  </a:cubicBezTo>
                  <a:lnTo>
                    <a:pt x="1143127" y="0"/>
                  </a:lnTo>
                  <a:cubicBezTo>
                    <a:pt x="1398497" y="0"/>
                    <a:pt x="1605516" y="207019"/>
                    <a:pt x="1605516" y="462389"/>
                  </a:cubicBezTo>
                  <a:lnTo>
                    <a:pt x="1605516" y="1143127"/>
                  </a:lnTo>
                  <a:cubicBezTo>
                    <a:pt x="1605516" y="1398497"/>
                    <a:pt x="1398497" y="1605516"/>
                    <a:pt x="1143127" y="1605516"/>
                  </a:cubicBezTo>
                  <a:lnTo>
                    <a:pt x="462389" y="1605516"/>
                  </a:lnTo>
                  <a:cubicBezTo>
                    <a:pt x="398547" y="1605516"/>
                    <a:pt x="337726" y="1592577"/>
                    <a:pt x="282406" y="1569179"/>
                  </a:cubicBezTo>
                  <a:lnTo>
                    <a:pt x="247176" y="1550057"/>
                  </a:lnTo>
                  <a:lnTo>
                    <a:pt x="706898" y="1090334"/>
                  </a:lnTo>
                  <a:lnTo>
                    <a:pt x="802757" y="1186193"/>
                  </a:lnTo>
                  <a:lnTo>
                    <a:pt x="802757" y="802757"/>
                  </a:lnTo>
                  <a:lnTo>
                    <a:pt x="419322" y="802757"/>
                  </a:lnTo>
                  <a:lnTo>
                    <a:pt x="515181" y="898616"/>
                  </a:lnTo>
                  <a:lnTo>
                    <a:pt x="55459" y="1358338"/>
                  </a:lnTo>
                  <a:lnTo>
                    <a:pt x="36337" y="1323110"/>
                  </a:lnTo>
                  <a:cubicBezTo>
                    <a:pt x="12939" y="1267790"/>
                    <a:pt x="0" y="1206969"/>
                    <a:pt x="0" y="1143127"/>
                  </a:cubicBezTo>
                  <a:lnTo>
                    <a:pt x="0" y="462389"/>
                  </a:lnTo>
                  <a:cubicBezTo>
                    <a:pt x="0" y="334704"/>
                    <a:pt x="51755" y="219107"/>
                    <a:pt x="135431" y="13543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dirty="0"/>
            </a:p>
          </p:txBody>
        </p:sp>
        <p:sp>
          <p:nvSpPr>
            <p:cNvPr id="23" name="ï$1iḍe"/>
            <p:cNvSpPr txBox="1"/>
            <p:nvPr/>
          </p:nvSpPr>
          <p:spPr>
            <a:xfrm>
              <a:off x="911290" y="1194957"/>
              <a:ext cx="2229922" cy="392512"/>
            </a:xfrm>
            <a:prstGeom prst="rect">
              <a:avLst/>
            </a:prstGeom>
            <a:noFill/>
            <a:ln>
              <a:noFill/>
            </a:ln>
          </p:spPr>
          <p:txBody>
            <a:bodyPr wrap="square" lIns="68580" tIns="34290" rIns="68580" bIns="34290" anchor="t" anchorCtr="0">
              <a:noAutofit/>
            </a:bodyPr>
            <a:lstStyle/>
            <a:p>
              <a:pPr algn="ctr"/>
              <a:r>
                <a:rPr lang="zh-CN" altLang="en-US" sz="1650" b="1" dirty="0"/>
                <a:t>软件同步机制</a:t>
              </a:r>
            </a:p>
          </p:txBody>
        </p:sp>
        <p:sp>
          <p:nvSpPr>
            <p:cNvPr id="24" name="isľîdê"/>
            <p:cNvSpPr txBox="1"/>
            <p:nvPr/>
          </p:nvSpPr>
          <p:spPr>
            <a:xfrm>
              <a:off x="673099" y="4123968"/>
              <a:ext cx="2598408" cy="1461716"/>
            </a:xfrm>
            <a:prstGeom prst="rect">
              <a:avLst/>
            </a:prstGeom>
            <a:noFill/>
            <a:ln>
              <a:noFill/>
            </a:ln>
          </p:spPr>
          <p:txBody>
            <a:bodyPr wrap="square" lIns="68580" tIns="34290" rIns="68580" bIns="34290" anchor="t" anchorCtr="0">
              <a:noAutofit/>
            </a:bodyPr>
            <a:lstStyle/>
            <a:p>
              <a:pPr marL="342900" indent="-342900">
                <a:lnSpc>
                  <a:spcPct val="120000"/>
                </a:lnSpc>
                <a:buClr>
                  <a:srgbClr val="FF0000"/>
                </a:buClr>
                <a:buFont typeface="Wingdings" panose="05000000000000000000" pitchFamily="2" charset="2"/>
                <a:buChar char="Ø"/>
              </a:pPr>
              <a:r>
                <a:rPr lang="zh-CN" altLang="en-US" sz="1650" dirty="0"/>
                <a:t>使用编程方法解决临界区问题</a:t>
              </a:r>
            </a:p>
            <a:p>
              <a:pPr>
                <a:lnSpc>
                  <a:spcPct val="120000"/>
                </a:lnSpc>
                <a:buClr>
                  <a:srgbClr val="FF0000"/>
                </a:buClr>
                <a:buFont typeface="Wingdings" panose="05000000000000000000" pitchFamily="2" charset="2"/>
              </a:pPr>
              <a:endParaRPr lang="zh-CN" altLang="en-US" sz="1650" dirty="0"/>
            </a:p>
          </p:txBody>
        </p:sp>
        <p:sp>
          <p:nvSpPr>
            <p:cNvPr id="25" name="íṩ1ïḑe"/>
            <p:cNvSpPr txBox="1"/>
            <p:nvPr/>
          </p:nvSpPr>
          <p:spPr>
            <a:xfrm>
              <a:off x="3657518" y="1194957"/>
              <a:ext cx="2113680" cy="392512"/>
            </a:xfrm>
            <a:prstGeom prst="rect">
              <a:avLst/>
            </a:prstGeom>
            <a:noFill/>
            <a:ln>
              <a:noFill/>
            </a:ln>
          </p:spPr>
          <p:txBody>
            <a:bodyPr wrap="square" lIns="68580" tIns="34290" rIns="68580" bIns="34290" anchor="t" anchorCtr="0">
              <a:noAutofit/>
            </a:bodyPr>
            <a:lstStyle/>
            <a:p>
              <a:pPr algn="ctr">
                <a:lnSpc>
                  <a:spcPct val="110000"/>
                </a:lnSpc>
              </a:pPr>
              <a:r>
                <a:rPr lang="zh-CN" altLang="en-US" sz="1800" b="1" dirty="0"/>
                <a:t>硬件同步机制</a:t>
              </a:r>
            </a:p>
          </p:txBody>
        </p:sp>
        <p:sp>
          <p:nvSpPr>
            <p:cNvPr id="26" name="ïsḻiďê"/>
            <p:cNvSpPr txBox="1"/>
            <p:nvPr/>
          </p:nvSpPr>
          <p:spPr>
            <a:xfrm>
              <a:off x="6299501" y="1196059"/>
              <a:ext cx="2356280" cy="392512"/>
            </a:xfrm>
            <a:prstGeom prst="rect">
              <a:avLst/>
            </a:prstGeom>
            <a:noFill/>
            <a:ln>
              <a:noFill/>
            </a:ln>
          </p:spPr>
          <p:txBody>
            <a:bodyPr wrap="square" lIns="68580" tIns="34290" rIns="68580" bIns="34290" anchor="t" anchorCtr="0">
              <a:noAutofit/>
            </a:bodyPr>
            <a:lstStyle/>
            <a:p>
              <a:pPr algn="ctr"/>
              <a:r>
                <a:rPr lang="zh-CN" altLang="en-US" sz="1800" b="1" dirty="0">
                  <a:solidFill>
                    <a:srgbClr val="FF0000"/>
                  </a:solidFill>
                </a:rPr>
                <a:t>信号量机制</a:t>
              </a:r>
            </a:p>
          </p:txBody>
        </p:sp>
        <p:sp>
          <p:nvSpPr>
            <p:cNvPr id="27" name="isḷiḋé"/>
            <p:cNvSpPr txBox="1"/>
            <p:nvPr/>
          </p:nvSpPr>
          <p:spPr>
            <a:xfrm>
              <a:off x="8929487" y="1194957"/>
              <a:ext cx="2770448" cy="392512"/>
            </a:xfrm>
            <a:prstGeom prst="rect">
              <a:avLst/>
            </a:prstGeom>
            <a:noFill/>
            <a:ln>
              <a:noFill/>
            </a:ln>
          </p:spPr>
          <p:txBody>
            <a:bodyPr wrap="square" lIns="68580" tIns="34290" rIns="68580" bIns="34290" anchor="t" anchorCtr="0">
              <a:noAutofit/>
            </a:bodyPr>
            <a:lstStyle/>
            <a:p>
              <a:pPr algn="ctr"/>
              <a:r>
                <a:rPr lang="zh-CN" altLang="en-US" sz="1800" b="1" dirty="0"/>
                <a:t>管程机制</a:t>
              </a:r>
            </a:p>
          </p:txBody>
        </p:sp>
        <p:sp>
          <p:nvSpPr>
            <p:cNvPr id="28" name="îṣḻidé"/>
            <p:cNvSpPr txBox="1"/>
            <p:nvPr/>
          </p:nvSpPr>
          <p:spPr>
            <a:xfrm>
              <a:off x="1960664" y="2605404"/>
              <a:ext cx="708108" cy="678249"/>
            </a:xfrm>
            <a:prstGeom prst="rect">
              <a:avLst/>
            </a:prstGeom>
            <a:noFill/>
          </p:spPr>
          <p:txBody>
            <a:bodyPr wrap="square" lIns="68580" tIns="34290" rIns="68580" bIns="34290" rtlCol="0" anchor="ctr">
              <a:normAutofit/>
            </a:bodyPr>
            <a:lstStyle/>
            <a:p>
              <a:pPr algn="ctr"/>
              <a:r>
                <a:rPr lang="en-US" altLang="zh-CN" sz="2400" b="1" i="1" dirty="0">
                  <a:solidFill>
                    <a:schemeClr val="bg1"/>
                  </a:solidFill>
                </a:rPr>
                <a:t>01</a:t>
              </a:r>
              <a:endParaRPr lang="zh-CN" altLang="en-US" sz="2400" b="1" i="1" dirty="0">
                <a:solidFill>
                  <a:schemeClr val="bg1"/>
                </a:solidFill>
              </a:endParaRPr>
            </a:p>
          </p:txBody>
        </p:sp>
        <p:sp>
          <p:nvSpPr>
            <p:cNvPr id="29" name="ïŝ1ïḋè"/>
            <p:cNvSpPr txBox="1"/>
            <p:nvPr/>
          </p:nvSpPr>
          <p:spPr>
            <a:xfrm>
              <a:off x="4741597" y="2605404"/>
              <a:ext cx="708108" cy="678249"/>
            </a:xfrm>
            <a:prstGeom prst="rect">
              <a:avLst/>
            </a:prstGeom>
            <a:noFill/>
          </p:spPr>
          <p:txBody>
            <a:bodyPr wrap="square" lIns="68580" tIns="34290" rIns="68580" bIns="34290" rtlCol="0" anchor="ctr">
              <a:normAutofit/>
            </a:bodyPr>
            <a:lstStyle/>
            <a:p>
              <a:pPr algn="ctr"/>
              <a:r>
                <a:rPr lang="en-US" altLang="zh-CN" sz="2400" b="1" i="1" dirty="0">
                  <a:solidFill>
                    <a:schemeClr val="bg1"/>
                  </a:solidFill>
                </a:rPr>
                <a:t>02</a:t>
              </a:r>
              <a:endParaRPr lang="zh-CN" altLang="en-US" sz="2400" b="1" i="1" dirty="0">
                <a:solidFill>
                  <a:schemeClr val="bg1"/>
                </a:solidFill>
              </a:endParaRPr>
            </a:p>
          </p:txBody>
        </p:sp>
        <p:sp>
          <p:nvSpPr>
            <p:cNvPr id="30" name="í$lîdé"/>
            <p:cNvSpPr txBox="1"/>
            <p:nvPr/>
          </p:nvSpPr>
          <p:spPr>
            <a:xfrm>
              <a:off x="7522530" y="2605404"/>
              <a:ext cx="708108" cy="678249"/>
            </a:xfrm>
            <a:prstGeom prst="rect">
              <a:avLst/>
            </a:prstGeom>
            <a:noFill/>
          </p:spPr>
          <p:txBody>
            <a:bodyPr wrap="square" lIns="68580" tIns="34290" rIns="68580" bIns="34290" rtlCol="0" anchor="ctr">
              <a:normAutofit/>
            </a:bodyPr>
            <a:lstStyle/>
            <a:p>
              <a:pPr algn="ctr"/>
              <a:r>
                <a:rPr lang="en-US" altLang="zh-CN" sz="2400" b="1" i="1" dirty="0">
                  <a:solidFill>
                    <a:schemeClr val="bg1"/>
                  </a:solidFill>
                </a:rPr>
                <a:t>03</a:t>
              </a:r>
              <a:endParaRPr lang="zh-CN" altLang="en-US" sz="2400" b="1" i="1" dirty="0">
                <a:solidFill>
                  <a:schemeClr val="bg1"/>
                </a:solidFill>
              </a:endParaRPr>
            </a:p>
          </p:txBody>
        </p:sp>
        <p:sp>
          <p:nvSpPr>
            <p:cNvPr id="31" name="išḻïďè"/>
            <p:cNvSpPr txBox="1"/>
            <p:nvPr/>
          </p:nvSpPr>
          <p:spPr>
            <a:xfrm>
              <a:off x="10303464" y="2605404"/>
              <a:ext cx="708108" cy="678249"/>
            </a:xfrm>
            <a:prstGeom prst="rect">
              <a:avLst/>
            </a:prstGeom>
            <a:noFill/>
          </p:spPr>
          <p:txBody>
            <a:bodyPr wrap="square" lIns="68580" tIns="34290" rIns="68580" bIns="34290" rtlCol="0" anchor="ctr">
              <a:normAutofit/>
            </a:bodyPr>
            <a:lstStyle/>
            <a:p>
              <a:pPr algn="ctr"/>
              <a:r>
                <a:rPr lang="en-US" altLang="zh-CN" sz="2400" b="1" i="1" dirty="0">
                  <a:solidFill>
                    <a:schemeClr val="bg1"/>
                  </a:solidFill>
                </a:rPr>
                <a:t>04</a:t>
              </a:r>
              <a:endParaRPr lang="zh-CN" altLang="en-US" sz="2400" b="1" i="1" dirty="0">
                <a:solidFill>
                  <a:schemeClr val="bg1"/>
                </a:solidFill>
              </a:endParaRPr>
            </a:p>
          </p:txBody>
        </p:sp>
        <p:sp>
          <p:nvSpPr>
            <p:cNvPr id="32" name="isľîdê"/>
            <p:cNvSpPr txBox="1"/>
            <p:nvPr/>
          </p:nvSpPr>
          <p:spPr>
            <a:xfrm>
              <a:off x="3458154" y="4151140"/>
              <a:ext cx="2610970" cy="923137"/>
            </a:xfrm>
            <a:prstGeom prst="rect">
              <a:avLst/>
            </a:prstGeom>
            <a:noFill/>
            <a:ln>
              <a:noFill/>
            </a:ln>
          </p:spPr>
          <p:txBody>
            <a:bodyPr wrap="square" lIns="68580" tIns="34290" rIns="68580" bIns="34290" anchor="t" anchorCtr="0">
              <a:noAutofit/>
            </a:bodyPr>
            <a:lstStyle/>
            <a:p>
              <a:pPr marL="342900" indent="-342900">
                <a:lnSpc>
                  <a:spcPct val="120000"/>
                </a:lnSpc>
                <a:buClr>
                  <a:srgbClr val="FF0000"/>
                </a:buClr>
                <a:buFont typeface="Wingdings" panose="05000000000000000000" pitchFamily="2" charset="2"/>
                <a:buChar char="Ø"/>
              </a:pPr>
              <a:r>
                <a:rPr lang="zh-CN" altLang="en-US" sz="1650" dirty="0"/>
                <a:t>使用特殊的硬件指令，可有效实现进程互斥</a:t>
              </a:r>
            </a:p>
          </p:txBody>
        </p:sp>
        <p:sp>
          <p:nvSpPr>
            <p:cNvPr id="33" name="isľîdê"/>
            <p:cNvSpPr txBox="1"/>
            <p:nvPr/>
          </p:nvSpPr>
          <p:spPr>
            <a:xfrm>
              <a:off x="6299501" y="4151140"/>
              <a:ext cx="2448428" cy="1461716"/>
            </a:xfrm>
            <a:prstGeom prst="rect">
              <a:avLst/>
            </a:prstGeom>
            <a:noFill/>
            <a:ln>
              <a:noFill/>
            </a:ln>
          </p:spPr>
          <p:txBody>
            <a:bodyPr wrap="square" lIns="68580" tIns="34290" rIns="68580" bIns="34290" anchor="t" anchorCtr="0">
              <a:noAutofit/>
            </a:bodyPr>
            <a:lstStyle/>
            <a:p>
              <a:pPr marL="342900" indent="-342900">
                <a:lnSpc>
                  <a:spcPct val="120000"/>
                </a:lnSpc>
                <a:buClr>
                  <a:srgbClr val="FF0000"/>
                </a:buClr>
                <a:buFont typeface="Wingdings" panose="05000000000000000000" pitchFamily="2" charset="2"/>
                <a:buChar char="Ø"/>
              </a:pPr>
              <a:r>
                <a:rPr lang="zh-CN" altLang="en-US" sz="1650" dirty="0"/>
                <a:t>使用信号量控制同步，已被广泛应用</a:t>
              </a:r>
            </a:p>
          </p:txBody>
        </p:sp>
        <p:sp>
          <p:nvSpPr>
            <p:cNvPr id="34" name="isľîdê"/>
            <p:cNvSpPr txBox="1"/>
            <p:nvPr/>
          </p:nvSpPr>
          <p:spPr>
            <a:xfrm>
              <a:off x="8978306" y="4151140"/>
              <a:ext cx="2565780" cy="1461716"/>
            </a:xfrm>
            <a:prstGeom prst="rect">
              <a:avLst/>
            </a:prstGeom>
            <a:noFill/>
            <a:ln>
              <a:noFill/>
            </a:ln>
          </p:spPr>
          <p:txBody>
            <a:bodyPr wrap="square" lIns="68580" tIns="34290" rIns="68580" bIns="34290" anchor="t" anchorCtr="0">
              <a:noAutofit/>
            </a:bodyPr>
            <a:lstStyle/>
            <a:p>
              <a:pPr marL="342900" indent="-342900">
                <a:lnSpc>
                  <a:spcPct val="120000"/>
                </a:lnSpc>
                <a:buClr>
                  <a:srgbClr val="FF0000"/>
                </a:buClr>
                <a:buFont typeface="Wingdings" panose="05000000000000000000" pitchFamily="2" charset="2"/>
                <a:buChar char="Ø"/>
              </a:pPr>
              <a:r>
                <a:rPr lang="zh-CN" altLang="en-US" sz="1650" dirty="0"/>
                <a:t>使用管程实现同步</a:t>
              </a: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635000"/>
            <a:ext cx="8305800" cy="4481195"/>
            <a:chOff x="5377507" y="2387517"/>
            <a:chExt cx="5898811" cy="3636192"/>
          </a:xfrm>
        </p:grpSpPr>
        <p:grpSp>
          <p:nvGrpSpPr>
            <p:cNvPr id="48137" name="组合 19"/>
            <p:cNvGrpSpPr/>
            <p:nvPr/>
          </p:nvGrpSpPr>
          <p:grpSpPr>
            <a:xfrm>
              <a:off x="5391036" y="2387517"/>
              <a:ext cx="5885282" cy="3636192"/>
              <a:chOff x="5449233" y="1883461"/>
              <a:chExt cx="5885282" cy="3636192"/>
            </a:xfrm>
          </p:grpSpPr>
          <p:sp>
            <p:nvSpPr>
              <p:cNvPr id="48142" name="矩形 3"/>
              <p:cNvSpPr/>
              <p:nvPr/>
            </p:nvSpPr>
            <p:spPr>
              <a:xfrm>
                <a:off x="5625115" y="1883461"/>
                <a:ext cx="5525625" cy="755887"/>
              </a:xfrm>
              <a:prstGeom prst="rect">
                <a:avLst/>
              </a:prstGeom>
              <a:noFill/>
              <a:ln w="9525">
                <a:noFill/>
              </a:ln>
            </p:spPr>
            <p:txBody>
              <a:bodyPr>
                <a:spAutoFit/>
              </a:bodyPr>
              <a:lstStyle/>
              <a:p>
                <a:pPr algn="just" eaLnBrk="1" hangingPunct="1">
                  <a:lnSpc>
                    <a:spcPct val="114000"/>
                  </a:lnSpc>
                </a:pPr>
                <a:r>
                  <a:rPr lang="zh-CN" altLang="en-US" sz="1600" b="1" dirty="0">
                    <a:solidFill>
                      <a:srgbClr val="FF0000"/>
                    </a:solidFill>
                    <a:latin typeface="微软雅黑" panose="020B0503020204020204" pitchFamily="34" charset="-122"/>
                  </a:rPr>
                  <a:t>单标志法</a:t>
                </a:r>
                <a:endParaRPr lang="en-US" altLang="zh-CN" sz="1600" b="1" dirty="0">
                  <a:solidFill>
                    <a:srgbClr val="FF0000"/>
                  </a:solidFill>
                  <a:latin typeface="微软雅黑" panose="020B0503020204020204" pitchFamily="34" charset="-122"/>
                </a:endParaRPr>
              </a:p>
              <a:p>
                <a:pPr algn="just" eaLnBrk="1" hangingPunct="1">
                  <a:lnSpc>
                    <a:spcPct val="114000"/>
                  </a:lnSpc>
                </a:pPr>
                <a:r>
                  <a:rPr lang="zh-CN" altLang="en-US" sz="1600" dirty="0">
                    <a:latin typeface="微软雅黑" panose="020B0503020204020204" pitchFamily="34" charset="-122"/>
                  </a:rPr>
                  <a:t>进程在访问完临界资源区后会把使用临界区的权限转交给另一个进程，即每个进程进入临界区的权限只能被另一个进程赋予。</a:t>
                </a:r>
                <a:endParaRPr lang="en-US" altLang="zh-CN" sz="1600" dirty="0">
                  <a:latin typeface="微软雅黑" panose="020B0503020204020204" pitchFamily="34" charset="-122"/>
                </a:endParaRPr>
              </a:p>
            </p:txBody>
          </p:sp>
          <p:sp>
            <p:nvSpPr>
              <p:cNvPr id="34" name="矩形 4"/>
              <p:cNvSpPr/>
              <p:nvPr/>
            </p:nvSpPr>
            <p:spPr>
              <a:xfrm>
                <a:off x="5449233" y="1883461"/>
                <a:ext cx="5885282" cy="36361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48138"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8139"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8140"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8141"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进程互斥：软件的实现方法</a:t>
            </a:r>
          </a:p>
        </p:txBody>
      </p:sp>
      <p:sp>
        <p:nvSpPr>
          <p:cNvPr id="48132"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8133"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48134" name="AutoShape 14"/>
          <p:cNvSpPr>
            <a:spLocks noChangeAspect="1"/>
          </p:cNvSpPr>
          <p:nvPr/>
        </p:nvSpPr>
        <p:spPr>
          <a:xfrm>
            <a:off x="4419600" y="2419350"/>
            <a:ext cx="304800" cy="304800"/>
          </a:xfrm>
          <a:prstGeom prst="rect">
            <a:avLst/>
          </a:prstGeom>
          <a:noFill/>
          <a:ln w="9525">
            <a:noFill/>
          </a:ln>
        </p:spPr>
        <p:txBody>
          <a:bodyPr/>
          <a:lstStyle/>
          <a:p>
            <a:endParaRPr lang="zh-CN" altLang="en-US" dirty="0">
              <a:latin typeface="微软雅黑" panose="020B0503020204020204" pitchFamily="34" charset="-122"/>
            </a:endParaRPr>
          </a:p>
        </p:txBody>
      </p:sp>
      <p:sp>
        <p:nvSpPr>
          <p:cNvPr id="16" name="矩形 3"/>
          <p:cNvSpPr/>
          <p:nvPr/>
        </p:nvSpPr>
        <p:spPr>
          <a:xfrm>
            <a:off x="673100" y="4171633"/>
            <a:ext cx="7780338" cy="828040"/>
          </a:xfrm>
          <a:prstGeom prst="rect">
            <a:avLst/>
          </a:prstGeom>
          <a:noFill/>
          <a:ln w="9525">
            <a:noFill/>
          </a:ln>
        </p:spPr>
        <p:txBody>
          <a:bodyPr>
            <a:spAutoFit/>
          </a:bodyPr>
          <a:lstStyle/>
          <a:p>
            <a:pPr algn="just" eaLnBrk="1" hangingPunct="1">
              <a:lnSpc>
                <a:spcPct val="114000"/>
              </a:lnSpc>
            </a:pPr>
            <a:r>
              <a:rPr lang="zh-CN" altLang="en-US" sz="1400" dirty="0">
                <a:latin typeface="微软雅黑" panose="020B0503020204020204" pitchFamily="34" charset="-122"/>
              </a:rPr>
              <a:t>单标志法对临界区的访问是</a:t>
            </a:r>
            <a:r>
              <a:rPr lang="en-US" altLang="zh-CN" sz="1400" dirty="0">
                <a:latin typeface="微软雅黑" panose="020B0503020204020204" pitchFamily="34" charset="-122"/>
              </a:rPr>
              <a:t>“</a:t>
            </a:r>
            <a:r>
              <a:rPr lang="zh-CN" altLang="en-US" sz="1400" dirty="0">
                <a:latin typeface="微软雅黑" panose="020B0503020204020204" pitchFamily="34" charset="-122"/>
              </a:rPr>
              <a:t>轮流访问</a:t>
            </a:r>
            <a:r>
              <a:rPr lang="en-US" altLang="zh-CN" sz="1400" dirty="0">
                <a:latin typeface="微软雅黑" panose="020B0503020204020204" pitchFamily="34" charset="-122"/>
              </a:rPr>
              <a:t>”</a:t>
            </a:r>
            <a:r>
              <a:rPr lang="zh-CN" altLang="en-US" sz="1400" dirty="0">
                <a:latin typeface="微软雅黑" panose="020B0503020204020204" pitchFamily="34" charset="-122"/>
              </a:rPr>
              <a:t>，这会带来问题，如果刚开始允许进入临界区的是</a:t>
            </a:r>
            <a:r>
              <a:rPr lang="en-US" altLang="zh-CN" sz="1400" dirty="0">
                <a:latin typeface="微软雅黑" panose="020B0503020204020204" pitchFamily="34" charset="-122"/>
              </a:rPr>
              <a:t>P0</a:t>
            </a:r>
            <a:r>
              <a:rPr lang="zh-CN" altLang="en-US" sz="1400" dirty="0">
                <a:latin typeface="微软雅黑" panose="020B0503020204020204" pitchFamily="34" charset="-122"/>
              </a:rPr>
              <a:t>进程，但是</a:t>
            </a:r>
            <a:r>
              <a:rPr lang="en-US" altLang="zh-CN" sz="1400" dirty="0">
                <a:latin typeface="微软雅黑" panose="020B0503020204020204" pitchFamily="34" charset="-122"/>
              </a:rPr>
              <a:t>P0</a:t>
            </a:r>
            <a:r>
              <a:rPr lang="zh-CN" altLang="en-US" sz="1400" dirty="0">
                <a:latin typeface="微软雅黑" panose="020B0503020204020204" pitchFamily="34" charset="-122"/>
              </a:rPr>
              <a:t>一直不访问临界区，导致临界区虽空</a:t>
            </a:r>
            <a:r>
              <a:rPr lang="en-US" altLang="zh-CN" sz="1400" dirty="0">
                <a:sym typeface="+mn-ea"/>
              </a:rPr>
              <a:t>P1</a:t>
            </a:r>
            <a:r>
              <a:rPr lang="zh-CN" altLang="en-US" sz="1400" dirty="0">
                <a:sym typeface="+mn-ea"/>
              </a:rPr>
              <a:t>进程也一直无法访问</a:t>
            </a:r>
            <a:r>
              <a:rPr lang="zh-CN" altLang="en-US" sz="1400" dirty="0">
                <a:latin typeface="微软雅黑" panose="020B0503020204020204" pitchFamily="34" charset="-122"/>
              </a:rPr>
              <a:t>。所以单标志法存在的问题就是：</a:t>
            </a:r>
            <a:r>
              <a:rPr lang="zh-CN" altLang="en-US" sz="1400" b="1" dirty="0">
                <a:solidFill>
                  <a:srgbClr val="FF0000"/>
                </a:solidFill>
                <a:latin typeface="微软雅黑" panose="020B0503020204020204" pitchFamily="34" charset="-122"/>
              </a:rPr>
              <a:t>违背了空闲让进原则</a:t>
            </a:r>
            <a:r>
              <a:rPr lang="zh-CN" altLang="en-US" sz="1400" dirty="0">
                <a:latin typeface="微软雅黑" panose="020B0503020204020204" pitchFamily="34" charset="-122"/>
              </a:rPr>
              <a:t>。</a:t>
            </a:r>
          </a:p>
        </p:txBody>
      </p:sp>
      <p:pic>
        <p:nvPicPr>
          <p:cNvPr id="2" name="图片 1"/>
          <p:cNvPicPr>
            <a:picLocks noChangeAspect="1"/>
          </p:cNvPicPr>
          <p:nvPr/>
        </p:nvPicPr>
        <p:blipFill>
          <a:blip r:embed="rId3">
            <a:lum contrast="24000"/>
          </a:blip>
          <a:stretch>
            <a:fillRect/>
          </a:stretch>
        </p:blipFill>
        <p:spPr>
          <a:xfrm>
            <a:off x="1371600" y="1642745"/>
            <a:ext cx="6007100" cy="2430780"/>
          </a:xfrm>
          <a:prstGeom prst="rect">
            <a:avLst/>
          </a:prstGeom>
          <a:ln>
            <a:solidFill>
              <a:schemeClr val="tx1"/>
            </a:solidFill>
          </a:ln>
        </p:spPr>
      </p:pic>
      <p:sp>
        <p:nvSpPr>
          <p:cNvPr id="3" name="文本框 2">
            <a:extLst>
              <a:ext uri="{FF2B5EF4-FFF2-40B4-BE49-F238E27FC236}">
                <a16:creationId xmlns:a16="http://schemas.microsoft.com/office/drawing/2014/main" id="{349A2911-BFBA-9D14-927D-0D04F3A04332}"/>
              </a:ext>
            </a:extLst>
          </p:cNvPr>
          <p:cNvSpPr txBox="1"/>
          <p:nvPr/>
        </p:nvSpPr>
        <p:spPr>
          <a:xfrm>
            <a:off x="5611568" y="1379800"/>
            <a:ext cx="2206438" cy="646331"/>
          </a:xfrm>
          <a:prstGeom prst="rect">
            <a:avLst/>
          </a:prstGeom>
          <a:solidFill>
            <a:schemeClr val="bg1"/>
          </a:solidFill>
        </p:spPr>
        <p:txBody>
          <a:bodyPr wrap="none" rtlCol="0">
            <a:spAutoFit/>
          </a:bodyPr>
          <a:lstStyle/>
          <a:p>
            <a:r>
              <a:rPr lang="zh-CN" altLang="en-US" sz="1200" b="1" dirty="0">
                <a:solidFill>
                  <a:srgbClr val="FF0000"/>
                </a:solidFill>
              </a:rPr>
              <a:t>查看</a:t>
            </a:r>
            <a:r>
              <a:rPr lang="en-US" altLang="zh-CN" sz="1200" b="1" dirty="0">
                <a:solidFill>
                  <a:srgbClr val="FF0000"/>
                </a:solidFill>
              </a:rPr>
              <a:t>turn</a:t>
            </a:r>
            <a:r>
              <a:rPr lang="zh-CN" altLang="en-US" sz="1200" b="1" dirty="0">
                <a:solidFill>
                  <a:srgbClr val="FF0000"/>
                </a:solidFill>
              </a:rPr>
              <a:t>是否等于别人的名字</a:t>
            </a:r>
            <a:endParaRPr lang="en-US" altLang="zh-CN" sz="1200" b="1" dirty="0">
              <a:solidFill>
                <a:srgbClr val="FF0000"/>
              </a:solidFill>
            </a:endParaRPr>
          </a:p>
          <a:p>
            <a:r>
              <a:rPr lang="zh-CN" altLang="en-US" sz="1200" b="1" dirty="0">
                <a:solidFill>
                  <a:srgbClr val="FF0000"/>
                </a:solidFill>
              </a:rPr>
              <a:t>别人的名字等待</a:t>
            </a:r>
            <a:endParaRPr lang="en-US" altLang="zh-CN" sz="1200" b="1" dirty="0">
              <a:solidFill>
                <a:srgbClr val="FF0000"/>
              </a:solidFill>
            </a:endParaRPr>
          </a:p>
          <a:p>
            <a:r>
              <a:rPr lang="zh-CN" altLang="en-US" sz="1200" b="1" dirty="0">
                <a:solidFill>
                  <a:srgbClr val="FF0000"/>
                </a:solidFill>
              </a:rPr>
              <a:t>自己的名字进入临界区</a:t>
            </a:r>
          </a:p>
        </p:txBody>
      </p:sp>
      <p:sp>
        <p:nvSpPr>
          <p:cNvPr id="4" name="矩形 3">
            <a:extLst>
              <a:ext uri="{FF2B5EF4-FFF2-40B4-BE49-F238E27FC236}">
                <a16:creationId xmlns:a16="http://schemas.microsoft.com/office/drawing/2014/main" id="{6ED378DE-EF45-D475-04C5-121CAB2797A5}"/>
              </a:ext>
            </a:extLst>
          </p:cNvPr>
          <p:cNvSpPr/>
          <p:nvPr/>
        </p:nvSpPr>
        <p:spPr>
          <a:xfrm>
            <a:off x="2209800" y="2210444"/>
            <a:ext cx="838200" cy="20890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88F0146-56F9-83CE-E44F-ADC76C49C0DB}"/>
              </a:ext>
            </a:extLst>
          </p:cNvPr>
          <p:cNvSpPr/>
          <p:nvPr/>
        </p:nvSpPr>
        <p:spPr>
          <a:xfrm>
            <a:off x="4773368" y="2210444"/>
            <a:ext cx="838200" cy="20890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626E8815-0FDB-B06C-F4A7-88F27CAEC6AF}"/>
              </a:ext>
            </a:extLst>
          </p:cNvPr>
          <p:cNvSpPr txBox="1"/>
          <p:nvPr/>
        </p:nvSpPr>
        <p:spPr>
          <a:xfrm>
            <a:off x="6192955" y="4743390"/>
            <a:ext cx="2558264" cy="400110"/>
          </a:xfrm>
          <a:prstGeom prst="rect">
            <a:avLst/>
          </a:prstGeom>
          <a:noFill/>
        </p:spPr>
        <p:txBody>
          <a:bodyPr wrap="none" rtlCol="0">
            <a:spAutoFit/>
          </a:bodyPr>
          <a:lstStyle/>
          <a:p>
            <a:r>
              <a:rPr lang="en-US" altLang="zh-CN" sz="2000" dirty="0" err="1">
                <a:solidFill>
                  <a:srgbClr val="FF0000"/>
                </a:solidFill>
              </a:rPr>
              <a:t>VScode</a:t>
            </a:r>
            <a:r>
              <a:rPr lang="en-US" altLang="zh-CN" sz="2000" dirty="0">
                <a:solidFill>
                  <a:srgbClr val="FF0000"/>
                </a:solidFill>
              </a:rPr>
              <a:t>, a4</a:t>
            </a:r>
            <a:r>
              <a:rPr lang="zh-CN" altLang="en-US" sz="2000" dirty="0">
                <a:solidFill>
                  <a:srgbClr val="FF0000"/>
                </a:solidFill>
              </a:rPr>
              <a:t>代码实验</a:t>
            </a:r>
          </a:p>
        </p:txBody>
      </p:sp>
      <p:pic>
        <p:nvPicPr>
          <p:cNvPr id="8" name="图片 7">
            <a:extLst>
              <a:ext uri="{FF2B5EF4-FFF2-40B4-BE49-F238E27FC236}">
                <a16:creationId xmlns:a16="http://schemas.microsoft.com/office/drawing/2014/main" id="{AA9F4A70-CA12-8A8B-5E8C-59EB5220720D}"/>
              </a:ext>
            </a:extLst>
          </p:cNvPr>
          <p:cNvPicPr>
            <a:picLocks noChangeAspect="1"/>
          </p:cNvPicPr>
          <p:nvPr/>
        </p:nvPicPr>
        <p:blipFill rotWithShape="1">
          <a:blip r:embed="rId4"/>
          <a:srcRect t="1112" r="40868"/>
          <a:stretch/>
        </p:blipFill>
        <p:spPr>
          <a:xfrm>
            <a:off x="7442908" y="1642745"/>
            <a:ext cx="1422073" cy="2549364"/>
          </a:xfrm>
          <a:prstGeom prst="rect">
            <a:avLst/>
          </a:prstGeom>
        </p:spPr>
      </p:pic>
      <p:sp>
        <p:nvSpPr>
          <p:cNvPr id="7" name="矩形 6">
            <a:extLst>
              <a:ext uri="{FF2B5EF4-FFF2-40B4-BE49-F238E27FC236}">
                <a16:creationId xmlns:a16="http://schemas.microsoft.com/office/drawing/2014/main" id="{C0E1340D-5E53-28D8-099C-F16D8432D206}"/>
              </a:ext>
            </a:extLst>
          </p:cNvPr>
          <p:cNvSpPr/>
          <p:nvPr/>
        </p:nvSpPr>
        <p:spPr>
          <a:xfrm>
            <a:off x="1668882" y="2457297"/>
            <a:ext cx="1455317" cy="20890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9830DF0-65F6-8F5A-A720-9FA0DDAD607F}"/>
              </a:ext>
            </a:extLst>
          </p:cNvPr>
          <p:cNvSpPr txBox="1"/>
          <p:nvPr/>
        </p:nvSpPr>
        <p:spPr>
          <a:xfrm>
            <a:off x="1068907" y="2438639"/>
            <a:ext cx="569387"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临界区</a:t>
            </a:r>
          </a:p>
        </p:txBody>
      </p:sp>
      <p:sp>
        <p:nvSpPr>
          <p:cNvPr id="10" name="矩形 9">
            <a:extLst>
              <a:ext uri="{FF2B5EF4-FFF2-40B4-BE49-F238E27FC236}">
                <a16:creationId xmlns:a16="http://schemas.microsoft.com/office/drawing/2014/main" id="{6B571491-C9FD-E020-FBA5-EFD92533CDBF}"/>
              </a:ext>
            </a:extLst>
          </p:cNvPr>
          <p:cNvSpPr/>
          <p:nvPr/>
        </p:nvSpPr>
        <p:spPr>
          <a:xfrm>
            <a:off x="2438400" y="3833895"/>
            <a:ext cx="2895600" cy="20890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1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95D61AB3-A429-91A8-8DAA-AF6DD7CAB6F6}"/>
              </a:ext>
            </a:extLst>
          </p:cNvPr>
          <p:cNvSpPr>
            <a:spLocks noGrp="1"/>
          </p:cNvSpPr>
          <p:nvPr>
            <p:ph type="title"/>
          </p:nvPr>
        </p:nvSpPr>
        <p:spPr/>
        <p:txBody>
          <a:bodyPr/>
          <a:lstStyle/>
          <a:p>
            <a:r>
              <a:rPr lang="zh-CN" altLang="en-US" dirty="0"/>
              <a:t>单标志法</a:t>
            </a:r>
          </a:p>
        </p:txBody>
      </p:sp>
      <p:pic>
        <p:nvPicPr>
          <p:cNvPr id="8" name="图片 7">
            <a:extLst>
              <a:ext uri="{FF2B5EF4-FFF2-40B4-BE49-F238E27FC236}">
                <a16:creationId xmlns:a16="http://schemas.microsoft.com/office/drawing/2014/main" id="{ECBF9763-CC6C-F1F0-5B1D-D2C87F6726AE}"/>
              </a:ext>
            </a:extLst>
          </p:cNvPr>
          <p:cNvPicPr>
            <a:picLocks noChangeAspect="1"/>
          </p:cNvPicPr>
          <p:nvPr/>
        </p:nvPicPr>
        <p:blipFill>
          <a:blip r:embed="rId2"/>
          <a:stretch>
            <a:fillRect/>
          </a:stretch>
        </p:blipFill>
        <p:spPr>
          <a:xfrm>
            <a:off x="92215" y="1467643"/>
            <a:ext cx="4251185" cy="3181350"/>
          </a:xfrm>
          <a:prstGeom prst="rect">
            <a:avLst/>
          </a:prstGeom>
        </p:spPr>
      </p:pic>
      <p:pic>
        <p:nvPicPr>
          <p:cNvPr id="10" name="图片 9">
            <a:extLst>
              <a:ext uri="{FF2B5EF4-FFF2-40B4-BE49-F238E27FC236}">
                <a16:creationId xmlns:a16="http://schemas.microsoft.com/office/drawing/2014/main" id="{20512276-EB0D-18FE-4F05-F4A68581B0A4}"/>
              </a:ext>
            </a:extLst>
          </p:cNvPr>
          <p:cNvPicPr>
            <a:picLocks noChangeAspect="1"/>
          </p:cNvPicPr>
          <p:nvPr/>
        </p:nvPicPr>
        <p:blipFill>
          <a:blip r:embed="rId3"/>
          <a:stretch>
            <a:fillRect/>
          </a:stretch>
        </p:blipFill>
        <p:spPr>
          <a:xfrm>
            <a:off x="4478183" y="1600993"/>
            <a:ext cx="4665817" cy="3048000"/>
          </a:xfrm>
          <a:prstGeom prst="rect">
            <a:avLst/>
          </a:prstGeom>
        </p:spPr>
      </p:pic>
      <p:sp>
        <p:nvSpPr>
          <p:cNvPr id="2" name="文本框 1">
            <a:extLst>
              <a:ext uri="{FF2B5EF4-FFF2-40B4-BE49-F238E27FC236}">
                <a16:creationId xmlns:a16="http://schemas.microsoft.com/office/drawing/2014/main" id="{A1CD1675-E5A5-448D-F6BF-3A9DA5AAB502}"/>
              </a:ext>
            </a:extLst>
          </p:cNvPr>
          <p:cNvSpPr txBox="1"/>
          <p:nvPr/>
        </p:nvSpPr>
        <p:spPr>
          <a:xfrm>
            <a:off x="1066800" y="757707"/>
            <a:ext cx="3876061" cy="276999"/>
          </a:xfrm>
          <a:prstGeom prst="rect">
            <a:avLst/>
          </a:prstGeom>
          <a:noFill/>
          <a:ln w="12700">
            <a:solidFill>
              <a:schemeClr val="tx1"/>
            </a:solidFill>
          </a:ln>
        </p:spPr>
        <p:txBody>
          <a:bodyPr wrap="none" rtlCol="0">
            <a:spAutoFit/>
          </a:bodyPr>
          <a:lstStyle/>
          <a:p>
            <a:pPr algn="l"/>
            <a:r>
              <a:rPr lang="zh-CN" altLang="en-US" sz="1200" dirty="0"/>
              <a:t>为了便于大家理解，这里</a:t>
            </a:r>
            <a:r>
              <a:rPr lang="en-US" altLang="zh-CN" sz="1200" dirty="0"/>
              <a:t>turn</a:t>
            </a:r>
            <a:r>
              <a:rPr lang="zh-CN" altLang="en-US" sz="1200" dirty="0"/>
              <a:t>变量直接赋值进程的名字</a:t>
            </a:r>
          </a:p>
        </p:txBody>
      </p:sp>
      <p:sp>
        <p:nvSpPr>
          <p:cNvPr id="3" name="矩形 2">
            <a:extLst>
              <a:ext uri="{FF2B5EF4-FFF2-40B4-BE49-F238E27FC236}">
                <a16:creationId xmlns:a16="http://schemas.microsoft.com/office/drawing/2014/main" id="{C5D29DAD-0584-E890-88BB-1122149596A2}"/>
              </a:ext>
            </a:extLst>
          </p:cNvPr>
          <p:cNvSpPr/>
          <p:nvPr/>
        </p:nvSpPr>
        <p:spPr>
          <a:xfrm>
            <a:off x="117253" y="1600993"/>
            <a:ext cx="1101948" cy="208757"/>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箭头连接符 4">
            <a:extLst>
              <a:ext uri="{FF2B5EF4-FFF2-40B4-BE49-F238E27FC236}">
                <a16:creationId xmlns:a16="http://schemas.microsoft.com/office/drawing/2014/main" id="{89AB9C3E-475E-1C84-1A6C-6EFD9335333D}"/>
              </a:ext>
            </a:extLst>
          </p:cNvPr>
          <p:cNvCxnSpPr>
            <a:cxnSpLocks/>
            <a:stCxn id="2" idx="2"/>
            <a:endCxn id="3" idx="0"/>
          </p:cNvCxnSpPr>
          <p:nvPr/>
        </p:nvCxnSpPr>
        <p:spPr>
          <a:xfrm flipH="1">
            <a:off x="668227" y="1034706"/>
            <a:ext cx="2336604" cy="566287"/>
          </a:xfrm>
          <a:prstGeom prst="straightConnector1">
            <a:avLst/>
          </a:prstGeom>
          <a:ln w="25400">
            <a:solidFill>
              <a:srgbClr val="00B0F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21338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590481"/>
            <a:ext cx="8305801" cy="4267269"/>
            <a:chOff x="5377507" y="1951108"/>
            <a:chExt cx="5898812" cy="4072601"/>
          </a:xfrm>
        </p:grpSpPr>
        <p:grpSp>
          <p:nvGrpSpPr>
            <p:cNvPr id="50185" name="组合 19"/>
            <p:cNvGrpSpPr/>
            <p:nvPr/>
          </p:nvGrpSpPr>
          <p:grpSpPr>
            <a:xfrm>
              <a:off x="5391037" y="1951108"/>
              <a:ext cx="5885282" cy="4072601"/>
              <a:chOff x="5449234" y="1447052"/>
              <a:chExt cx="5885282" cy="4072601"/>
            </a:xfrm>
          </p:grpSpPr>
          <p:sp>
            <p:nvSpPr>
              <p:cNvPr id="50190" name="矩形 3"/>
              <p:cNvSpPr/>
              <p:nvPr/>
            </p:nvSpPr>
            <p:spPr>
              <a:xfrm>
                <a:off x="5629732" y="1447052"/>
                <a:ext cx="5525625" cy="1424175"/>
              </a:xfrm>
              <a:prstGeom prst="rect">
                <a:avLst/>
              </a:prstGeom>
              <a:noFill/>
              <a:ln w="9525">
                <a:noFill/>
              </a:ln>
            </p:spPr>
            <p:txBody>
              <a:bodyPr>
                <a:spAutoFit/>
              </a:bodyPr>
              <a:lstStyle/>
              <a:p>
                <a:pPr algn="just" eaLnBrk="1" hangingPunct="1">
                  <a:lnSpc>
                    <a:spcPct val="114000"/>
                  </a:lnSpc>
                </a:pPr>
                <a:r>
                  <a:rPr lang="zh-CN" altLang="en-US" sz="1600" b="1" dirty="0">
                    <a:solidFill>
                      <a:srgbClr val="FF0000"/>
                    </a:solidFill>
                    <a:latin typeface="微软雅黑" panose="020B0503020204020204" pitchFamily="34" charset="-122"/>
                  </a:rPr>
                  <a:t>双标志法先检查法</a:t>
                </a:r>
                <a:endParaRPr lang="en-US" altLang="zh-CN" sz="1600" b="1" dirty="0">
                  <a:solidFill>
                    <a:srgbClr val="FF0000"/>
                  </a:solidFill>
                  <a:latin typeface="微软雅黑" panose="020B0503020204020204" pitchFamily="34" charset="-122"/>
                </a:endParaRPr>
              </a:p>
              <a:p>
                <a:pPr algn="just" eaLnBrk="1" hangingPunct="1">
                  <a:lnSpc>
                    <a:spcPct val="114000"/>
                  </a:lnSpc>
                </a:pPr>
                <a:r>
                  <a:rPr lang="zh-CN" altLang="en-US" sz="1600" dirty="0">
                    <a:latin typeface="微软雅黑" panose="020B0503020204020204" pitchFamily="34" charset="-122"/>
                  </a:rPr>
                  <a:t>设置一个布尔型数组flag[],数组中元素标记各进程想进入临界区的意愿，"flag[0]=ture"表示P0现在想要进入临界区。每个进程进入临界区之前先检查当前有没有别的进程想进入临界区，如果没有，则把自身对应的标志flag[i]设为ture，之后开始访问临界区。</a:t>
                </a:r>
              </a:p>
            </p:txBody>
          </p:sp>
          <p:sp>
            <p:nvSpPr>
              <p:cNvPr id="34" name="矩形 4"/>
              <p:cNvSpPr/>
              <p:nvPr/>
            </p:nvSpPr>
            <p:spPr>
              <a:xfrm>
                <a:off x="5449234" y="1476207"/>
                <a:ext cx="5885282" cy="40434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0186"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0187"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0188"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0189"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rgbClr val="7F7F7F"/>
                </a:solidFill>
                <a:latin typeface="微软雅黑" panose="020B0503020204020204" pitchFamily="34" charset="-122"/>
                <a:ea typeface="微软雅黑" panose="020B0503020204020204" pitchFamily="34" charset="-122"/>
                <a:cs typeface="+mn-cs"/>
              </a:rPr>
              <a:t>进程互斥：软件</a:t>
            </a: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的实现方法</a:t>
            </a:r>
          </a:p>
        </p:txBody>
      </p:sp>
      <p:sp>
        <p:nvSpPr>
          <p:cNvPr id="50180"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0181"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0182" name="AutoShape 14"/>
          <p:cNvSpPr>
            <a:spLocks noChangeAspect="1"/>
          </p:cNvSpPr>
          <p:nvPr/>
        </p:nvSpPr>
        <p:spPr>
          <a:xfrm>
            <a:off x="4419600" y="2419350"/>
            <a:ext cx="304800" cy="304800"/>
          </a:xfrm>
          <a:prstGeom prst="rect">
            <a:avLst/>
          </a:prstGeom>
          <a:noFill/>
          <a:ln w="9525">
            <a:noFill/>
          </a:ln>
        </p:spPr>
        <p:txBody>
          <a:bodyPr/>
          <a:lstStyle/>
          <a:p>
            <a:endParaRPr lang="zh-CN" altLang="en-US" dirty="0">
              <a:latin typeface="微软雅黑" panose="020B0503020204020204" pitchFamily="34" charset="-122"/>
            </a:endParaRPr>
          </a:p>
        </p:txBody>
      </p:sp>
      <p:sp>
        <p:nvSpPr>
          <p:cNvPr id="16" name="矩形 3"/>
          <p:cNvSpPr/>
          <p:nvPr/>
        </p:nvSpPr>
        <p:spPr>
          <a:xfrm>
            <a:off x="673100" y="3981450"/>
            <a:ext cx="7780338" cy="931545"/>
          </a:xfrm>
          <a:prstGeom prst="rect">
            <a:avLst/>
          </a:prstGeom>
          <a:noFill/>
          <a:ln w="9525">
            <a:noFill/>
          </a:ln>
        </p:spPr>
        <p:txBody>
          <a:bodyPr>
            <a:spAutoFit/>
          </a:bodyPr>
          <a:lstStyle/>
          <a:p>
            <a:pPr algn="just" eaLnBrk="1" hangingPunct="1">
              <a:lnSpc>
                <a:spcPct val="114000"/>
              </a:lnSpc>
            </a:pPr>
            <a:r>
              <a:rPr lang="zh-CN" altLang="en-US" sz="1600" dirty="0">
                <a:latin typeface="微软雅黑" panose="020B0503020204020204" pitchFamily="34" charset="-122"/>
              </a:rPr>
              <a:t>按照</a:t>
            </a:r>
            <a:r>
              <a:rPr lang="zh-CN" altLang="en-US" sz="1600" b="1" dirty="0">
                <a:solidFill>
                  <a:srgbClr val="FF0000"/>
                </a:solidFill>
                <a:latin typeface="微软雅黑" panose="020B0503020204020204" pitchFamily="34" charset="-122"/>
              </a:rPr>
              <a:t>①⑤②⑥</a:t>
            </a:r>
            <a:r>
              <a:rPr lang="en-US" altLang="zh-CN" sz="1600" b="1" dirty="0">
                <a:solidFill>
                  <a:srgbClr val="FF0000"/>
                </a:solidFill>
                <a:latin typeface="微软雅黑" panose="020B0503020204020204" pitchFamily="34" charset="-122"/>
              </a:rPr>
              <a:t>...</a:t>
            </a:r>
            <a:r>
              <a:rPr lang="zh-CN" altLang="en-US" sz="1600" dirty="0">
                <a:latin typeface="微软雅黑" panose="020B0503020204020204" pitchFamily="34" charset="-122"/>
              </a:rPr>
              <a:t>的顺序执行，</a:t>
            </a:r>
            <a:r>
              <a:rPr lang="en-US" altLang="zh-CN" sz="1600" dirty="0">
                <a:latin typeface="微软雅黑" panose="020B0503020204020204" pitchFamily="34" charset="-122"/>
              </a:rPr>
              <a:t>P0</a:t>
            </a:r>
            <a:r>
              <a:rPr lang="zh-CN" altLang="en-US" sz="1600" dirty="0">
                <a:latin typeface="微软雅黑" panose="020B0503020204020204" pitchFamily="34" charset="-122"/>
              </a:rPr>
              <a:t>和</a:t>
            </a:r>
            <a:r>
              <a:rPr lang="en-US" altLang="zh-CN" sz="1600" dirty="0">
                <a:latin typeface="微软雅黑" panose="020B0503020204020204" pitchFamily="34" charset="-122"/>
              </a:rPr>
              <a:t>P1</a:t>
            </a:r>
            <a:r>
              <a:rPr lang="zh-CN" altLang="en-US" sz="1600" dirty="0">
                <a:latin typeface="微软雅黑" panose="020B0503020204020204" pitchFamily="34" charset="-122"/>
              </a:rPr>
              <a:t>进程将会同时访问临界区。所以问题是：</a:t>
            </a:r>
            <a:r>
              <a:rPr lang="zh-CN" altLang="en-US" sz="1600" b="1" dirty="0">
                <a:solidFill>
                  <a:srgbClr val="FF0000"/>
                </a:solidFill>
                <a:latin typeface="微软雅黑" panose="020B0503020204020204" pitchFamily="34" charset="-122"/>
              </a:rPr>
              <a:t>违反了忙则等待的原则</a:t>
            </a:r>
            <a:r>
              <a:rPr lang="zh-CN" altLang="en-US" sz="1600" dirty="0">
                <a:latin typeface="微软雅黑" panose="020B0503020204020204" pitchFamily="34" charset="-122"/>
              </a:rPr>
              <a:t>。原因在于：进入区的检查和上锁两个处理不是一气呵成的。检查后和上锁前可能发生进程切换。。</a:t>
            </a:r>
            <a:endParaRPr lang="en-US" altLang="zh-CN" sz="1600" dirty="0">
              <a:latin typeface="微软雅黑" panose="020B0503020204020204" pitchFamily="34" charset="-122"/>
            </a:endParaRPr>
          </a:p>
        </p:txBody>
      </p:sp>
      <p:pic>
        <p:nvPicPr>
          <p:cNvPr id="2" name="图片 1"/>
          <p:cNvPicPr>
            <a:picLocks noChangeAspect="1"/>
          </p:cNvPicPr>
          <p:nvPr/>
        </p:nvPicPr>
        <p:blipFill>
          <a:blip r:embed="rId3">
            <a:lum contrast="30000"/>
          </a:blip>
          <a:stretch>
            <a:fillRect/>
          </a:stretch>
        </p:blipFill>
        <p:spPr>
          <a:xfrm>
            <a:off x="631504" y="2190750"/>
            <a:ext cx="6858000" cy="1816100"/>
          </a:xfrm>
          <a:prstGeom prst="rect">
            <a:avLst/>
          </a:prstGeom>
          <a:ln>
            <a:solidFill>
              <a:schemeClr val="tx1"/>
            </a:solidFill>
          </a:ln>
        </p:spPr>
      </p:pic>
      <p:sp>
        <p:nvSpPr>
          <p:cNvPr id="3" name="文本框 2">
            <a:extLst>
              <a:ext uri="{FF2B5EF4-FFF2-40B4-BE49-F238E27FC236}">
                <a16:creationId xmlns:a16="http://schemas.microsoft.com/office/drawing/2014/main" id="{B0904C17-82A6-2A72-048D-5D1BDFDE4DF6}"/>
              </a:ext>
            </a:extLst>
          </p:cNvPr>
          <p:cNvSpPr txBox="1"/>
          <p:nvPr/>
        </p:nvSpPr>
        <p:spPr>
          <a:xfrm>
            <a:off x="6192955" y="4743390"/>
            <a:ext cx="2558264" cy="400110"/>
          </a:xfrm>
          <a:prstGeom prst="rect">
            <a:avLst/>
          </a:prstGeom>
          <a:noFill/>
        </p:spPr>
        <p:txBody>
          <a:bodyPr wrap="none" rtlCol="0">
            <a:spAutoFit/>
          </a:bodyPr>
          <a:lstStyle/>
          <a:p>
            <a:r>
              <a:rPr lang="en-US" altLang="zh-CN" sz="2000" dirty="0" err="1">
                <a:solidFill>
                  <a:srgbClr val="FF0000"/>
                </a:solidFill>
              </a:rPr>
              <a:t>VScode</a:t>
            </a:r>
            <a:r>
              <a:rPr lang="en-US" altLang="zh-CN" sz="2000" dirty="0">
                <a:solidFill>
                  <a:srgbClr val="FF0000"/>
                </a:solidFill>
              </a:rPr>
              <a:t>, a5</a:t>
            </a:r>
            <a:r>
              <a:rPr lang="zh-CN" altLang="en-US" sz="2000" dirty="0">
                <a:solidFill>
                  <a:srgbClr val="FF0000"/>
                </a:solidFill>
              </a:rPr>
              <a:t>代码实验</a:t>
            </a:r>
          </a:p>
        </p:txBody>
      </p:sp>
      <p:pic>
        <p:nvPicPr>
          <p:cNvPr id="5" name="图片 4">
            <a:extLst>
              <a:ext uri="{FF2B5EF4-FFF2-40B4-BE49-F238E27FC236}">
                <a16:creationId xmlns:a16="http://schemas.microsoft.com/office/drawing/2014/main" id="{06EED403-6F8D-C2B4-C593-97EADD80AB54}"/>
              </a:ext>
            </a:extLst>
          </p:cNvPr>
          <p:cNvPicPr>
            <a:picLocks noChangeAspect="1"/>
          </p:cNvPicPr>
          <p:nvPr/>
        </p:nvPicPr>
        <p:blipFill rotWithShape="1">
          <a:blip r:embed="rId4"/>
          <a:srcRect t="36" r="15730" b="2382"/>
          <a:stretch/>
        </p:blipFill>
        <p:spPr>
          <a:xfrm>
            <a:off x="7438038" y="1672292"/>
            <a:ext cx="1267417" cy="2376152"/>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1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79BC7119-0805-46DA-2E05-4C0C283FB756}"/>
              </a:ext>
            </a:extLst>
          </p:cNvPr>
          <p:cNvSpPr>
            <a:spLocks noGrp="1"/>
          </p:cNvSpPr>
          <p:nvPr>
            <p:ph type="title"/>
          </p:nvPr>
        </p:nvSpPr>
        <p:spPr/>
        <p:txBody>
          <a:bodyPr/>
          <a:lstStyle/>
          <a:p>
            <a:r>
              <a:rPr lang="zh-CN" altLang="en-US" dirty="0"/>
              <a:t>双标志先检查</a:t>
            </a:r>
          </a:p>
        </p:txBody>
      </p:sp>
      <p:pic>
        <p:nvPicPr>
          <p:cNvPr id="8" name="图片 7">
            <a:extLst>
              <a:ext uri="{FF2B5EF4-FFF2-40B4-BE49-F238E27FC236}">
                <a16:creationId xmlns:a16="http://schemas.microsoft.com/office/drawing/2014/main" id="{6BEACE9F-EE0E-FC8A-2FEF-014EB2F43A9E}"/>
              </a:ext>
            </a:extLst>
          </p:cNvPr>
          <p:cNvPicPr>
            <a:picLocks noChangeAspect="1"/>
          </p:cNvPicPr>
          <p:nvPr/>
        </p:nvPicPr>
        <p:blipFill>
          <a:blip r:embed="rId2"/>
          <a:stretch>
            <a:fillRect/>
          </a:stretch>
        </p:blipFill>
        <p:spPr>
          <a:xfrm>
            <a:off x="457200" y="799162"/>
            <a:ext cx="3657600" cy="4171950"/>
          </a:xfrm>
          <a:prstGeom prst="rect">
            <a:avLst/>
          </a:prstGeom>
        </p:spPr>
      </p:pic>
      <p:pic>
        <p:nvPicPr>
          <p:cNvPr id="10" name="图片 9">
            <a:extLst>
              <a:ext uri="{FF2B5EF4-FFF2-40B4-BE49-F238E27FC236}">
                <a16:creationId xmlns:a16="http://schemas.microsoft.com/office/drawing/2014/main" id="{A4D96ACA-F9C2-FCBA-2E19-1311A4F3511B}"/>
              </a:ext>
            </a:extLst>
          </p:cNvPr>
          <p:cNvPicPr>
            <a:picLocks noChangeAspect="1"/>
          </p:cNvPicPr>
          <p:nvPr/>
        </p:nvPicPr>
        <p:blipFill>
          <a:blip r:embed="rId3"/>
          <a:stretch>
            <a:fillRect/>
          </a:stretch>
        </p:blipFill>
        <p:spPr>
          <a:xfrm>
            <a:off x="4343400" y="875362"/>
            <a:ext cx="4647422" cy="4095750"/>
          </a:xfrm>
          <a:prstGeom prst="rect">
            <a:avLst/>
          </a:prstGeom>
        </p:spPr>
      </p:pic>
    </p:spTree>
    <p:extLst>
      <p:ext uri="{BB962C8B-B14F-4D97-AF65-F5344CB8AC3E}">
        <p14:creationId xmlns:p14="http://schemas.microsoft.com/office/powerpoint/2010/main" val="34556855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635000"/>
            <a:ext cx="8305800" cy="4222750"/>
            <a:chOff x="5377507" y="2387517"/>
            <a:chExt cx="5898811" cy="3636192"/>
          </a:xfrm>
        </p:grpSpPr>
        <p:grpSp>
          <p:nvGrpSpPr>
            <p:cNvPr id="52233" name="组合 19"/>
            <p:cNvGrpSpPr/>
            <p:nvPr/>
          </p:nvGrpSpPr>
          <p:grpSpPr>
            <a:xfrm>
              <a:off x="5391036" y="2387517"/>
              <a:ext cx="5885282" cy="3636192"/>
              <a:chOff x="5449233" y="1883461"/>
              <a:chExt cx="5885282" cy="3636192"/>
            </a:xfrm>
          </p:grpSpPr>
          <p:sp>
            <p:nvSpPr>
              <p:cNvPr id="52238" name="矩形 3"/>
              <p:cNvSpPr/>
              <p:nvPr/>
            </p:nvSpPr>
            <p:spPr>
              <a:xfrm>
                <a:off x="5685202" y="1884607"/>
                <a:ext cx="5525625" cy="561012"/>
              </a:xfrm>
              <a:prstGeom prst="rect">
                <a:avLst/>
              </a:prstGeom>
              <a:noFill/>
              <a:ln w="9525">
                <a:noFill/>
              </a:ln>
            </p:spPr>
            <p:txBody>
              <a:bodyPr>
                <a:spAutoFit/>
              </a:bodyPr>
              <a:lstStyle/>
              <a:p>
                <a:pPr algn="just" eaLnBrk="1" hangingPunct="1">
                  <a:lnSpc>
                    <a:spcPct val="114000"/>
                  </a:lnSpc>
                </a:pPr>
                <a:r>
                  <a:rPr lang="zh-CN" altLang="en-US" sz="1600" b="1" dirty="0">
                    <a:solidFill>
                      <a:srgbClr val="FF0000"/>
                    </a:solidFill>
                    <a:latin typeface="微软雅黑" panose="020B0503020204020204" pitchFamily="34" charset="-122"/>
                  </a:rPr>
                  <a:t>双标志法后检查法</a:t>
                </a:r>
                <a:endParaRPr lang="en-US" altLang="zh-CN" sz="1600" b="1" dirty="0">
                  <a:solidFill>
                    <a:srgbClr val="FF0000"/>
                  </a:solidFill>
                  <a:latin typeface="微软雅黑" panose="020B0503020204020204" pitchFamily="34" charset="-122"/>
                </a:endParaRPr>
              </a:p>
              <a:p>
                <a:pPr algn="just" eaLnBrk="1" hangingPunct="1">
                  <a:lnSpc>
                    <a:spcPct val="114000"/>
                  </a:lnSpc>
                </a:pPr>
                <a:r>
                  <a:rPr lang="zh-CN" altLang="en-US" sz="1600" dirty="0">
                    <a:latin typeface="微软雅黑" panose="020B0503020204020204" pitchFamily="34" charset="-122"/>
                  </a:rPr>
                  <a:t>先"上锁"后"检查"的方法</a:t>
                </a:r>
              </a:p>
            </p:txBody>
          </p:sp>
          <p:sp>
            <p:nvSpPr>
              <p:cNvPr id="34" name="矩形 4"/>
              <p:cNvSpPr/>
              <p:nvPr/>
            </p:nvSpPr>
            <p:spPr>
              <a:xfrm>
                <a:off x="5449233" y="1883461"/>
                <a:ext cx="5885282" cy="36361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2234"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2235"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2236"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2237"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进程互斥：软件的实现方法</a:t>
            </a:r>
          </a:p>
        </p:txBody>
      </p:sp>
      <p:sp>
        <p:nvSpPr>
          <p:cNvPr id="52228"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2229"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2230" name="AutoShape 14"/>
          <p:cNvSpPr>
            <a:spLocks noChangeAspect="1"/>
          </p:cNvSpPr>
          <p:nvPr/>
        </p:nvSpPr>
        <p:spPr>
          <a:xfrm>
            <a:off x="4419600" y="2419350"/>
            <a:ext cx="304800" cy="304800"/>
          </a:xfrm>
          <a:prstGeom prst="rect">
            <a:avLst/>
          </a:prstGeom>
          <a:noFill/>
          <a:ln w="9525">
            <a:noFill/>
          </a:ln>
        </p:spPr>
        <p:txBody>
          <a:bodyPr/>
          <a:lstStyle/>
          <a:p>
            <a:endParaRPr lang="zh-CN" altLang="en-US" dirty="0">
              <a:latin typeface="微软雅黑" panose="020B0503020204020204" pitchFamily="34" charset="-122"/>
            </a:endParaRPr>
          </a:p>
        </p:txBody>
      </p:sp>
      <p:sp>
        <p:nvSpPr>
          <p:cNvPr id="16" name="矩形 3"/>
          <p:cNvSpPr/>
          <p:nvPr/>
        </p:nvSpPr>
        <p:spPr>
          <a:xfrm>
            <a:off x="770255" y="3486150"/>
            <a:ext cx="7780338" cy="914400"/>
          </a:xfrm>
          <a:prstGeom prst="rect">
            <a:avLst/>
          </a:prstGeom>
          <a:noFill/>
          <a:ln w="9525">
            <a:noFill/>
          </a:ln>
        </p:spPr>
        <p:txBody>
          <a:bodyPr>
            <a:spAutoFit/>
          </a:bodyPr>
          <a:lstStyle/>
          <a:p>
            <a:pPr algn="just" eaLnBrk="1" hangingPunct="1">
              <a:lnSpc>
                <a:spcPct val="114000"/>
              </a:lnSpc>
            </a:pPr>
            <a:r>
              <a:rPr lang="zh-CN" altLang="en-US" sz="1600" dirty="0">
                <a:latin typeface="微软雅黑" panose="020B0503020204020204" pitchFamily="34" charset="-122"/>
              </a:rPr>
              <a:t>如按照</a:t>
            </a:r>
            <a:r>
              <a:rPr lang="zh-CN" altLang="en-US" sz="1600" b="1" dirty="0">
                <a:solidFill>
                  <a:srgbClr val="FF0000"/>
                </a:solidFill>
                <a:latin typeface="微软雅黑" panose="020B0503020204020204" pitchFamily="34" charset="-122"/>
              </a:rPr>
              <a:t>①⑤②⑥</a:t>
            </a:r>
            <a:r>
              <a:rPr lang="en-US" altLang="zh-CN" sz="1600" b="1" dirty="0">
                <a:solidFill>
                  <a:srgbClr val="FF0000"/>
                </a:solidFill>
                <a:latin typeface="微软雅黑" panose="020B0503020204020204" pitchFamily="34" charset="-122"/>
              </a:rPr>
              <a:t>...</a:t>
            </a:r>
            <a:r>
              <a:rPr lang="zh-CN" altLang="en-US" sz="1600" dirty="0">
                <a:latin typeface="微软雅黑" panose="020B0503020204020204" pitchFamily="34" charset="-122"/>
              </a:rPr>
              <a:t>顺序执行，</a:t>
            </a:r>
            <a:r>
              <a:rPr lang="en-US" altLang="zh-CN" sz="1600" dirty="0">
                <a:latin typeface="微软雅黑" panose="020B0503020204020204" pitchFamily="34" charset="-122"/>
              </a:rPr>
              <a:t>P0</a:t>
            </a:r>
            <a:r>
              <a:rPr lang="zh-CN" altLang="en-US" sz="1600" dirty="0">
                <a:latin typeface="微软雅黑" panose="020B0503020204020204" pitchFamily="34" charset="-122"/>
              </a:rPr>
              <a:t>和</a:t>
            </a:r>
            <a:r>
              <a:rPr lang="en-US" altLang="zh-CN" sz="1600" dirty="0">
                <a:latin typeface="微软雅黑" panose="020B0503020204020204" pitchFamily="34" charset="-122"/>
              </a:rPr>
              <a:t>P1</a:t>
            </a:r>
            <a:r>
              <a:rPr lang="zh-CN" altLang="en-US" sz="1600" dirty="0">
                <a:latin typeface="微软雅黑" panose="020B0503020204020204" pitchFamily="34" charset="-122"/>
              </a:rPr>
              <a:t>进程都无法进入临界区。因此，双标志后检查法虽然解决了忙则等待的问题，但是又</a:t>
            </a:r>
            <a:r>
              <a:rPr lang="zh-CN" altLang="en-US" sz="1600" b="1" dirty="0">
                <a:solidFill>
                  <a:srgbClr val="FF0000"/>
                </a:solidFill>
                <a:latin typeface="微软雅黑" panose="020B0503020204020204" pitchFamily="34" charset="-122"/>
              </a:rPr>
              <a:t>违背了空闲让进和有限等待的原则</a:t>
            </a:r>
            <a:r>
              <a:rPr lang="zh-CN" altLang="en-US" sz="1600" dirty="0">
                <a:latin typeface="微软雅黑" panose="020B0503020204020204" pitchFamily="34" charset="-122"/>
              </a:rPr>
              <a:t>，会因各进程长期无法访问临界资源而产生</a:t>
            </a:r>
            <a:r>
              <a:rPr lang="zh-CN" altLang="en-US" sz="1600" b="1" dirty="0">
                <a:solidFill>
                  <a:srgbClr val="FF0000"/>
                </a:solidFill>
                <a:latin typeface="微软雅黑" panose="020B0503020204020204" pitchFamily="34" charset="-122"/>
              </a:rPr>
              <a:t>饥饿现象</a:t>
            </a:r>
            <a:r>
              <a:rPr lang="zh-CN" altLang="en-US" sz="1600" dirty="0">
                <a:latin typeface="微软雅黑" panose="020B0503020204020204" pitchFamily="34" charset="-122"/>
              </a:rPr>
              <a:t>。</a:t>
            </a:r>
            <a:endParaRPr lang="en-US" altLang="zh-CN" sz="1600" dirty="0">
              <a:latin typeface="微软雅黑" panose="020B0503020204020204" pitchFamily="34" charset="-122"/>
            </a:endParaRPr>
          </a:p>
        </p:txBody>
      </p:sp>
      <p:pic>
        <p:nvPicPr>
          <p:cNvPr id="2" name="图片 1"/>
          <p:cNvPicPr>
            <a:picLocks noChangeAspect="1"/>
          </p:cNvPicPr>
          <p:nvPr/>
        </p:nvPicPr>
        <p:blipFill>
          <a:blip r:embed="rId3">
            <a:lum contrast="24000"/>
          </a:blip>
          <a:stretch>
            <a:fillRect/>
          </a:stretch>
        </p:blipFill>
        <p:spPr>
          <a:xfrm>
            <a:off x="1066800" y="1341755"/>
            <a:ext cx="6858000" cy="1822450"/>
          </a:xfrm>
          <a:prstGeom prst="rect">
            <a:avLst/>
          </a:prstGeom>
          <a:ln>
            <a:solidFill>
              <a:schemeClr val="tx1"/>
            </a:solid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1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79BC7119-0805-46DA-2E05-4C0C283FB756}"/>
              </a:ext>
            </a:extLst>
          </p:cNvPr>
          <p:cNvSpPr>
            <a:spLocks noGrp="1"/>
          </p:cNvSpPr>
          <p:nvPr>
            <p:ph type="title"/>
          </p:nvPr>
        </p:nvSpPr>
        <p:spPr/>
        <p:txBody>
          <a:bodyPr/>
          <a:lstStyle/>
          <a:p>
            <a:r>
              <a:rPr lang="zh-CN" altLang="en-US" dirty="0"/>
              <a:t>双标志后检查</a:t>
            </a:r>
          </a:p>
        </p:txBody>
      </p:sp>
      <p:pic>
        <p:nvPicPr>
          <p:cNvPr id="3" name="图片 2">
            <a:extLst>
              <a:ext uri="{FF2B5EF4-FFF2-40B4-BE49-F238E27FC236}">
                <a16:creationId xmlns:a16="http://schemas.microsoft.com/office/drawing/2014/main" id="{03583F14-E3A3-5EFF-E6CD-C4521137715E}"/>
              </a:ext>
            </a:extLst>
          </p:cNvPr>
          <p:cNvPicPr>
            <a:picLocks noChangeAspect="1"/>
          </p:cNvPicPr>
          <p:nvPr/>
        </p:nvPicPr>
        <p:blipFill>
          <a:blip r:embed="rId2"/>
          <a:stretch>
            <a:fillRect/>
          </a:stretch>
        </p:blipFill>
        <p:spPr>
          <a:xfrm>
            <a:off x="609600" y="769928"/>
            <a:ext cx="3429000" cy="4238740"/>
          </a:xfrm>
          <a:prstGeom prst="rect">
            <a:avLst/>
          </a:prstGeom>
        </p:spPr>
      </p:pic>
      <p:pic>
        <p:nvPicPr>
          <p:cNvPr id="5" name="图片 4">
            <a:extLst>
              <a:ext uri="{FF2B5EF4-FFF2-40B4-BE49-F238E27FC236}">
                <a16:creationId xmlns:a16="http://schemas.microsoft.com/office/drawing/2014/main" id="{B3013016-6241-B6A8-9206-853FFA15CBD4}"/>
              </a:ext>
            </a:extLst>
          </p:cNvPr>
          <p:cNvPicPr>
            <a:picLocks noChangeAspect="1"/>
          </p:cNvPicPr>
          <p:nvPr/>
        </p:nvPicPr>
        <p:blipFill>
          <a:blip r:embed="rId3"/>
          <a:stretch>
            <a:fillRect/>
          </a:stretch>
        </p:blipFill>
        <p:spPr>
          <a:xfrm>
            <a:off x="4343400" y="742950"/>
            <a:ext cx="4368277" cy="4373572"/>
          </a:xfrm>
          <a:prstGeom prst="rect">
            <a:avLst/>
          </a:prstGeom>
        </p:spPr>
      </p:pic>
      <p:sp>
        <p:nvSpPr>
          <p:cNvPr id="7" name="矩形: 圆顶角 6">
            <a:extLst>
              <a:ext uri="{FF2B5EF4-FFF2-40B4-BE49-F238E27FC236}">
                <a16:creationId xmlns:a16="http://schemas.microsoft.com/office/drawing/2014/main" id="{ACEBA424-7BC3-D4A3-0AF0-BD3DC7DF8AA2}"/>
              </a:ext>
            </a:extLst>
          </p:cNvPr>
          <p:cNvSpPr/>
          <p:nvPr/>
        </p:nvSpPr>
        <p:spPr>
          <a:xfrm>
            <a:off x="1143000" y="2152106"/>
            <a:ext cx="838200" cy="343444"/>
          </a:xfrm>
          <a:prstGeom prst="round2Same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顶角 8">
            <a:extLst>
              <a:ext uri="{FF2B5EF4-FFF2-40B4-BE49-F238E27FC236}">
                <a16:creationId xmlns:a16="http://schemas.microsoft.com/office/drawing/2014/main" id="{A1DB7668-1795-0F75-5295-7A7E8789D017}"/>
              </a:ext>
            </a:extLst>
          </p:cNvPr>
          <p:cNvSpPr/>
          <p:nvPr/>
        </p:nvSpPr>
        <p:spPr>
          <a:xfrm>
            <a:off x="5029199" y="1428750"/>
            <a:ext cx="996043" cy="445770"/>
          </a:xfrm>
          <a:prstGeom prst="round2Same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箭头连接符 11">
            <a:extLst>
              <a:ext uri="{FF2B5EF4-FFF2-40B4-BE49-F238E27FC236}">
                <a16:creationId xmlns:a16="http://schemas.microsoft.com/office/drawing/2014/main" id="{EBE0CE68-EE94-CFA9-F0EC-CFDF67B1BBFC}"/>
              </a:ext>
            </a:extLst>
          </p:cNvPr>
          <p:cNvCxnSpPr/>
          <p:nvPr/>
        </p:nvCxnSpPr>
        <p:spPr>
          <a:xfrm flipV="1">
            <a:off x="2743200" y="2419350"/>
            <a:ext cx="2285999" cy="457200"/>
          </a:xfrm>
          <a:prstGeom prst="straightConnector1">
            <a:avLst/>
          </a:prstGeom>
          <a:ln w="381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FA403011-1D49-7742-3627-632AEC7E74B3}"/>
              </a:ext>
            </a:extLst>
          </p:cNvPr>
          <p:cNvSpPr txBox="1"/>
          <p:nvPr/>
        </p:nvSpPr>
        <p:spPr>
          <a:xfrm>
            <a:off x="3626172" y="2139162"/>
            <a:ext cx="646331" cy="369332"/>
          </a:xfrm>
          <a:prstGeom prst="rect">
            <a:avLst/>
          </a:prstGeom>
          <a:noFill/>
          <a:ln>
            <a:solidFill>
              <a:srgbClr val="FF0000"/>
            </a:solidFill>
          </a:ln>
        </p:spPr>
        <p:txBody>
          <a:bodyPr wrap="none" rtlCol="0">
            <a:spAutoFit/>
          </a:bodyPr>
          <a:lstStyle/>
          <a:p>
            <a:r>
              <a:rPr lang="zh-CN" altLang="en-US" dirty="0">
                <a:solidFill>
                  <a:srgbClr val="FF0000"/>
                </a:solidFill>
              </a:rPr>
              <a:t>死锁</a:t>
            </a:r>
          </a:p>
        </p:txBody>
      </p:sp>
    </p:spTree>
    <p:extLst>
      <p:ext uri="{BB962C8B-B14F-4D97-AF65-F5344CB8AC3E}">
        <p14:creationId xmlns:p14="http://schemas.microsoft.com/office/powerpoint/2010/main" val="28486786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634831"/>
            <a:ext cx="8305800" cy="4508669"/>
            <a:chOff x="5377507" y="2387517"/>
            <a:chExt cx="5898811" cy="3636192"/>
          </a:xfrm>
        </p:grpSpPr>
        <p:grpSp>
          <p:nvGrpSpPr>
            <p:cNvPr id="54281" name="组合 19"/>
            <p:cNvGrpSpPr/>
            <p:nvPr/>
          </p:nvGrpSpPr>
          <p:grpSpPr>
            <a:xfrm>
              <a:off x="5391036" y="2387517"/>
              <a:ext cx="5885282" cy="3636192"/>
              <a:chOff x="5449233" y="1883461"/>
              <a:chExt cx="5885282" cy="3636192"/>
            </a:xfrm>
          </p:grpSpPr>
          <p:sp>
            <p:nvSpPr>
              <p:cNvPr id="54286" name="矩形 3"/>
              <p:cNvSpPr/>
              <p:nvPr/>
            </p:nvSpPr>
            <p:spPr>
              <a:xfrm>
                <a:off x="5677656" y="2113207"/>
                <a:ext cx="1462751" cy="283693"/>
              </a:xfrm>
              <a:prstGeom prst="rect">
                <a:avLst/>
              </a:prstGeom>
              <a:noFill/>
              <a:ln w="9525">
                <a:noFill/>
              </a:ln>
            </p:spPr>
            <p:txBody>
              <a:bodyPr wrap="square">
                <a:spAutoFit/>
              </a:bodyPr>
              <a:lstStyle/>
              <a:p>
                <a:pPr algn="just" eaLnBrk="1" hangingPunct="1">
                  <a:lnSpc>
                    <a:spcPct val="114000"/>
                  </a:lnSpc>
                </a:pPr>
                <a:r>
                  <a:rPr lang="en-US" altLang="zh-CN" sz="1600" b="1" dirty="0">
                    <a:solidFill>
                      <a:srgbClr val="FF0000"/>
                    </a:solidFill>
                    <a:latin typeface="微软雅黑" panose="020B0503020204020204" pitchFamily="34" charset="-122"/>
                  </a:rPr>
                  <a:t>Peterson</a:t>
                </a:r>
                <a:r>
                  <a:rPr lang="zh-CN" altLang="en-US" sz="1600" b="1" dirty="0">
                    <a:solidFill>
                      <a:srgbClr val="FF0000"/>
                    </a:solidFill>
                    <a:latin typeface="微软雅黑" panose="020B0503020204020204" pitchFamily="34" charset="-122"/>
                  </a:rPr>
                  <a:t>算法</a:t>
                </a:r>
                <a:endParaRPr lang="en-US" altLang="zh-CN" sz="1600" b="1" dirty="0">
                  <a:solidFill>
                    <a:srgbClr val="FF0000"/>
                  </a:solidFill>
                  <a:latin typeface="微软雅黑" panose="020B0503020204020204" pitchFamily="34" charset="-122"/>
                </a:endParaRPr>
              </a:p>
            </p:txBody>
          </p:sp>
          <p:sp>
            <p:nvSpPr>
              <p:cNvPr id="34" name="矩形 4"/>
              <p:cNvSpPr/>
              <p:nvPr/>
            </p:nvSpPr>
            <p:spPr>
              <a:xfrm>
                <a:off x="5449233" y="1883461"/>
                <a:ext cx="5885282" cy="36361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4282"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83"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84"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85"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进程互斥：软件的实现方法</a:t>
            </a:r>
          </a:p>
        </p:txBody>
      </p:sp>
      <p:sp>
        <p:nvSpPr>
          <p:cNvPr id="54276"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77"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78" name="AutoShape 14"/>
          <p:cNvSpPr>
            <a:spLocks noChangeAspect="1"/>
          </p:cNvSpPr>
          <p:nvPr/>
        </p:nvSpPr>
        <p:spPr>
          <a:xfrm>
            <a:off x="4419600" y="2419350"/>
            <a:ext cx="304800" cy="304800"/>
          </a:xfrm>
          <a:prstGeom prst="rect">
            <a:avLst/>
          </a:prstGeom>
          <a:noFill/>
          <a:ln w="9525">
            <a:noFill/>
          </a:ln>
        </p:spPr>
        <p:txBody>
          <a:bodyPr/>
          <a:lstStyle/>
          <a:p>
            <a:endParaRPr lang="zh-CN" altLang="en-US" dirty="0">
              <a:latin typeface="微软雅黑" panose="020B0503020204020204" pitchFamily="34" charset="-122"/>
            </a:endParaRPr>
          </a:p>
        </p:txBody>
      </p:sp>
      <p:sp>
        <p:nvSpPr>
          <p:cNvPr id="16" name="矩形 3"/>
          <p:cNvSpPr/>
          <p:nvPr/>
        </p:nvSpPr>
        <p:spPr>
          <a:xfrm>
            <a:off x="692150" y="4400550"/>
            <a:ext cx="7780338" cy="617220"/>
          </a:xfrm>
          <a:prstGeom prst="rect">
            <a:avLst/>
          </a:prstGeom>
          <a:noFill/>
          <a:ln w="9525">
            <a:noFill/>
          </a:ln>
        </p:spPr>
        <p:txBody>
          <a:bodyPr>
            <a:spAutoFit/>
          </a:bodyPr>
          <a:lstStyle/>
          <a:p>
            <a:pPr algn="just" eaLnBrk="1" hangingPunct="1">
              <a:lnSpc>
                <a:spcPct val="114000"/>
              </a:lnSpc>
            </a:pPr>
            <a:r>
              <a:rPr lang="en-US" altLang="zh-CN" sz="1400" dirty="0">
                <a:latin typeface="微软雅黑" panose="020B0503020204020204" pitchFamily="34" charset="-122"/>
              </a:rPr>
              <a:t> </a:t>
            </a:r>
            <a:r>
              <a:rPr lang="zh-CN" altLang="en-US" sz="1400" dirty="0">
                <a:latin typeface="微软雅黑" panose="020B0503020204020204" pitchFamily="34" charset="-122"/>
              </a:rPr>
              <a:t>无论何种顺序都可保证一个时刻只有一个进程访问临界区。但是当一个进程访问临界区时，另一个进程不会释放处理机，会一直循环等待条件满足访问临界区，</a:t>
            </a:r>
            <a:r>
              <a:rPr lang="zh-CN" altLang="en-US" sz="1600" b="1" dirty="0">
                <a:solidFill>
                  <a:srgbClr val="FF0000"/>
                </a:solidFill>
                <a:latin typeface="微软雅黑" panose="020B0503020204020204" pitchFamily="34" charset="-122"/>
              </a:rPr>
              <a:t>违背了“让权等待”的原则</a:t>
            </a:r>
            <a:r>
              <a:rPr lang="zh-CN" altLang="en-US" sz="1400" dirty="0">
                <a:latin typeface="微软雅黑" panose="020B0503020204020204" pitchFamily="34" charset="-122"/>
              </a:rPr>
              <a:t>。</a:t>
            </a:r>
          </a:p>
        </p:txBody>
      </p:sp>
      <p:pic>
        <p:nvPicPr>
          <p:cNvPr id="2" name="图片 1"/>
          <p:cNvPicPr>
            <a:picLocks noChangeAspect="1"/>
          </p:cNvPicPr>
          <p:nvPr/>
        </p:nvPicPr>
        <p:blipFill>
          <a:blip r:embed="rId3">
            <a:lum contrast="24000"/>
          </a:blip>
          <a:stretch>
            <a:fillRect/>
          </a:stretch>
        </p:blipFill>
        <p:spPr>
          <a:xfrm>
            <a:off x="1143000" y="1504950"/>
            <a:ext cx="6858000" cy="2889250"/>
          </a:xfrm>
          <a:prstGeom prst="rect">
            <a:avLst/>
          </a:prstGeom>
          <a:ln>
            <a:solidFill>
              <a:schemeClr val="tx1"/>
            </a:solid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17"/>
                                        </p:tgtEl>
                                        <p:attrNameLst>
                                          <p:attrName>style.visibility</p:attrName>
                                        </p:attrNameLst>
                                      </p:cBhvr>
                                      <p:to>
                                        <p:strVal val="visible"/>
                                      </p:to>
                                    </p:set>
                                  </p:childTnLst>
                                </p:cTn>
                              </p:par>
                              <p:par>
                                <p:cTn id="10" presetID="3" presetClass="entr" presetSubtype="1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p:bldP spid="16"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529E68-8EA2-C74C-383C-A270DAB41872}"/>
            </a:ext>
          </a:extLst>
        </p:cNvPr>
        <p:cNvGrpSpPr/>
        <p:nvPr/>
      </p:nvGrpSpPr>
      <p:grpSpPr>
        <a:xfrm>
          <a:off x="0" y="0"/>
          <a:ext cx="0" cy="0"/>
          <a:chOff x="0" y="0"/>
          <a:chExt cx="0" cy="0"/>
        </a:xfrm>
      </p:grpSpPr>
      <p:grpSp>
        <p:nvGrpSpPr>
          <p:cNvPr id="26" name="组合 24">
            <a:extLst>
              <a:ext uri="{FF2B5EF4-FFF2-40B4-BE49-F238E27FC236}">
                <a16:creationId xmlns:a16="http://schemas.microsoft.com/office/drawing/2014/main" id="{B9B26943-3283-82E1-BAD5-29EE92422770}"/>
              </a:ext>
            </a:extLst>
          </p:cNvPr>
          <p:cNvGrpSpPr/>
          <p:nvPr/>
        </p:nvGrpSpPr>
        <p:grpSpPr>
          <a:xfrm>
            <a:off x="419100" y="634831"/>
            <a:ext cx="8305800" cy="4508670"/>
            <a:chOff x="5377507" y="2387517"/>
            <a:chExt cx="5898811" cy="3636192"/>
          </a:xfrm>
        </p:grpSpPr>
        <p:grpSp>
          <p:nvGrpSpPr>
            <p:cNvPr id="54281" name="组合 19">
              <a:extLst>
                <a:ext uri="{FF2B5EF4-FFF2-40B4-BE49-F238E27FC236}">
                  <a16:creationId xmlns:a16="http://schemas.microsoft.com/office/drawing/2014/main" id="{AE756C3C-72FE-E091-B39A-A29E2D5BBF29}"/>
                </a:ext>
              </a:extLst>
            </p:cNvPr>
            <p:cNvGrpSpPr/>
            <p:nvPr/>
          </p:nvGrpSpPr>
          <p:grpSpPr>
            <a:xfrm>
              <a:off x="5391036" y="2387517"/>
              <a:ext cx="5885282" cy="3636192"/>
              <a:chOff x="5449233" y="1883461"/>
              <a:chExt cx="5885282" cy="3636192"/>
            </a:xfrm>
          </p:grpSpPr>
          <p:sp>
            <p:nvSpPr>
              <p:cNvPr id="54286" name="矩形 3">
                <a:extLst>
                  <a:ext uri="{FF2B5EF4-FFF2-40B4-BE49-F238E27FC236}">
                    <a16:creationId xmlns:a16="http://schemas.microsoft.com/office/drawing/2014/main" id="{F032035A-3CE5-8AE6-B35A-00E7A9EAEF01}"/>
                  </a:ext>
                </a:extLst>
              </p:cNvPr>
              <p:cNvSpPr/>
              <p:nvPr/>
            </p:nvSpPr>
            <p:spPr>
              <a:xfrm>
                <a:off x="5542417" y="1896322"/>
                <a:ext cx="5525625" cy="283693"/>
              </a:xfrm>
              <a:prstGeom prst="rect">
                <a:avLst/>
              </a:prstGeom>
              <a:noFill/>
              <a:ln w="9525">
                <a:noFill/>
              </a:ln>
            </p:spPr>
            <p:txBody>
              <a:bodyPr>
                <a:spAutoFit/>
              </a:bodyPr>
              <a:lstStyle/>
              <a:p>
                <a:pPr algn="just" eaLnBrk="1" hangingPunct="1">
                  <a:lnSpc>
                    <a:spcPct val="114000"/>
                  </a:lnSpc>
                </a:pPr>
                <a:r>
                  <a:rPr lang="en-US" altLang="zh-CN" sz="1600" b="1" dirty="0">
                    <a:solidFill>
                      <a:srgbClr val="FF0000"/>
                    </a:solidFill>
                    <a:latin typeface="微软雅黑" panose="020B0503020204020204" pitchFamily="34" charset="-122"/>
                  </a:rPr>
                  <a:t>Peterson</a:t>
                </a:r>
                <a:r>
                  <a:rPr lang="zh-CN" altLang="en-US" sz="1600" b="1" dirty="0">
                    <a:solidFill>
                      <a:srgbClr val="FF0000"/>
                    </a:solidFill>
                    <a:latin typeface="微软雅黑" panose="020B0503020204020204" pitchFamily="34" charset="-122"/>
                  </a:rPr>
                  <a:t>算法（插旗贴纸规则）</a:t>
                </a:r>
                <a:endParaRPr lang="en-US" altLang="zh-CN" sz="1600" b="1" dirty="0">
                  <a:solidFill>
                    <a:srgbClr val="FF0000"/>
                  </a:solidFill>
                  <a:latin typeface="微软雅黑" panose="020B0503020204020204" pitchFamily="34" charset="-122"/>
                </a:endParaRPr>
              </a:p>
            </p:txBody>
          </p:sp>
          <p:sp>
            <p:nvSpPr>
              <p:cNvPr id="34" name="矩形 4">
                <a:extLst>
                  <a:ext uri="{FF2B5EF4-FFF2-40B4-BE49-F238E27FC236}">
                    <a16:creationId xmlns:a16="http://schemas.microsoft.com/office/drawing/2014/main" id="{C51D1C3D-4CF4-85B9-C875-33F7905292FC}"/>
                  </a:ext>
                </a:extLst>
              </p:cNvPr>
              <p:cNvSpPr/>
              <p:nvPr/>
            </p:nvSpPr>
            <p:spPr>
              <a:xfrm>
                <a:off x="5449233" y="1883461"/>
                <a:ext cx="5885282" cy="36361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4282" name="等腰三角形 20">
              <a:extLst>
                <a:ext uri="{FF2B5EF4-FFF2-40B4-BE49-F238E27FC236}">
                  <a16:creationId xmlns:a16="http://schemas.microsoft.com/office/drawing/2014/main" id="{64A4AAFC-2178-A8B5-3C7C-148C9B36D24A}"/>
                </a:ext>
              </a:extLst>
            </p:cNvPr>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83" name="等腰三角形 21">
              <a:extLst>
                <a:ext uri="{FF2B5EF4-FFF2-40B4-BE49-F238E27FC236}">
                  <a16:creationId xmlns:a16="http://schemas.microsoft.com/office/drawing/2014/main" id="{3C25C606-7E12-FD46-1508-3D7BCBA0E2DB}"/>
                </a:ext>
              </a:extLst>
            </p:cNvPr>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84" name="等腰三角形 22">
              <a:extLst>
                <a:ext uri="{FF2B5EF4-FFF2-40B4-BE49-F238E27FC236}">
                  <a16:creationId xmlns:a16="http://schemas.microsoft.com/office/drawing/2014/main" id="{F7277D3B-10A5-AF14-89D0-CA9D1A660E20}"/>
                </a:ext>
              </a:extLst>
            </p:cNvPr>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85" name="等腰三角形 23">
              <a:extLst>
                <a:ext uri="{FF2B5EF4-FFF2-40B4-BE49-F238E27FC236}">
                  <a16:creationId xmlns:a16="http://schemas.microsoft.com/office/drawing/2014/main" id="{A90AC6F0-F695-967D-9385-25969A2182EB}"/>
                </a:ext>
              </a:extLst>
            </p:cNvPr>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a:extLst>
              <a:ext uri="{FF2B5EF4-FFF2-40B4-BE49-F238E27FC236}">
                <a16:creationId xmlns:a16="http://schemas.microsoft.com/office/drawing/2014/main" id="{05B677FE-740C-4FF5-D889-4842735569F1}"/>
              </a:ext>
            </a:extLst>
          </p:cNvPr>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进程互斥：软件的实现方法</a:t>
            </a:r>
          </a:p>
        </p:txBody>
      </p:sp>
      <p:sp>
        <p:nvSpPr>
          <p:cNvPr id="54276" name="等腰三角形 23">
            <a:extLst>
              <a:ext uri="{FF2B5EF4-FFF2-40B4-BE49-F238E27FC236}">
                <a16:creationId xmlns:a16="http://schemas.microsoft.com/office/drawing/2014/main" id="{900151A5-7CF6-B17C-8059-5EF4D19E1C38}"/>
              </a:ext>
            </a:extLst>
          </p:cNvPr>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77" name="等腰三角形 23">
            <a:extLst>
              <a:ext uri="{FF2B5EF4-FFF2-40B4-BE49-F238E27FC236}">
                <a16:creationId xmlns:a16="http://schemas.microsoft.com/office/drawing/2014/main" id="{BC95C7BA-2DFE-529A-8F33-E7C2A9AD42AF}"/>
              </a:ext>
            </a:extLst>
          </p:cNvPr>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4278" name="AutoShape 14">
            <a:extLst>
              <a:ext uri="{FF2B5EF4-FFF2-40B4-BE49-F238E27FC236}">
                <a16:creationId xmlns:a16="http://schemas.microsoft.com/office/drawing/2014/main" id="{BE39CC55-6761-22FE-EADA-30016BF896C7}"/>
              </a:ext>
            </a:extLst>
          </p:cNvPr>
          <p:cNvSpPr>
            <a:spLocks noChangeAspect="1"/>
          </p:cNvSpPr>
          <p:nvPr/>
        </p:nvSpPr>
        <p:spPr>
          <a:xfrm>
            <a:off x="4419600" y="2419350"/>
            <a:ext cx="304800" cy="304800"/>
          </a:xfrm>
          <a:prstGeom prst="rect">
            <a:avLst/>
          </a:prstGeom>
          <a:noFill/>
          <a:ln w="9525">
            <a:noFill/>
          </a:ln>
        </p:spPr>
        <p:txBody>
          <a:bodyPr/>
          <a:lstStyle/>
          <a:p>
            <a:endParaRPr lang="zh-CN" altLang="en-US" dirty="0">
              <a:latin typeface="微软雅黑" panose="020B0503020204020204" pitchFamily="34" charset="-122"/>
            </a:endParaRPr>
          </a:p>
        </p:txBody>
      </p:sp>
      <p:pic>
        <p:nvPicPr>
          <p:cNvPr id="5" name="图片 4">
            <a:extLst>
              <a:ext uri="{FF2B5EF4-FFF2-40B4-BE49-F238E27FC236}">
                <a16:creationId xmlns:a16="http://schemas.microsoft.com/office/drawing/2014/main" id="{C6ED4A96-E5AB-128E-5EE8-27BC5696A272}"/>
              </a:ext>
            </a:extLst>
          </p:cNvPr>
          <p:cNvPicPr>
            <a:picLocks noChangeAspect="1"/>
          </p:cNvPicPr>
          <p:nvPr/>
        </p:nvPicPr>
        <p:blipFill>
          <a:blip r:embed="rId3"/>
          <a:stretch>
            <a:fillRect/>
          </a:stretch>
        </p:blipFill>
        <p:spPr>
          <a:xfrm>
            <a:off x="3505201" y="710387"/>
            <a:ext cx="2026094" cy="2242363"/>
          </a:xfrm>
          <a:prstGeom prst="rect">
            <a:avLst/>
          </a:prstGeom>
        </p:spPr>
      </p:pic>
      <p:grpSp>
        <p:nvGrpSpPr>
          <p:cNvPr id="23" name="组合 22">
            <a:extLst>
              <a:ext uri="{FF2B5EF4-FFF2-40B4-BE49-F238E27FC236}">
                <a16:creationId xmlns:a16="http://schemas.microsoft.com/office/drawing/2014/main" id="{CEEB6892-10F1-D87D-2200-6AF312294723}"/>
              </a:ext>
            </a:extLst>
          </p:cNvPr>
          <p:cNvGrpSpPr/>
          <p:nvPr/>
        </p:nvGrpSpPr>
        <p:grpSpPr>
          <a:xfrm>
            <a:off x="1171847" y="2291662"/>
            <a:ext cx="819170" cy="1397778"/>
            <a:chOff x="1171847" y="2291662"/>
            <a:chExt cx="819170" cy="1397778"/>
          </a:xfrm>
        </p:grpSpPr>
        <p:pic>
          <p:nvPicPr>
            <p:cNvPr id="13" name="图片 12">
              <a:extLst>
                <a:ext uri="{FF2B5EF4-FFF2-40B4-BE49-F238E27FC236}">
                  <a16:creationId xmlns:a16="http://schemas.microsoft.com/office/drawing/2014/main" id="{2542C79C-1A59-301F-1371-9D9841A37663}"/>
                </a:ext>
              </a:extLst>
            </p:cNvPr>
            <p:cNvPicPr>
              <a:picLocks noChangeAspect="1"/>
            </p:cNvPicPr>
            <p:nvPr/>
          </p:nvPicPr>
          <p:blipFill>
            <a:blip r:embed="rId4"/>
            <a:stretch>
              <a:fillRect/>
            </a:stretch>
          </p:blipFill>
          <p:spPr>
            <a:xfrm flipH="1">
              <a:off x="1171847" y="2295414"/>
              <a:ext cx="819170" cy="1394026"/>
            </a:xfrm>
            <a:prstGeom prst="rect">
              <a:avLst/>
            </a:prstGeom>
          </p:spPr>
        </p:pic>
        <p:sp>
          <p:nvSpPr>
            <p:cNvPr id="14" name="文本框 13">
              <a:extLst>
                <a:ext uri="{FF2B5EF4-FFF2-40B4-BE49-F238E27FC236}">
                  <a16:creationId xmlns:a16="http://schemas.microsoft.com/office/drawing/2014/main" id="{58CB9ACF-C8B1-7EE4-8605-5B86069492D7}"/>
                </a:ext>
              </a:extLst>
            </p:cNvPr>
            <p:cNvSpPr txBox="1"/>
            <p:nvPr/>
          </p:nvSpPr>
          <p:spPr>
            <a:xfrm>
              <a:off x="1556836" y="2291662"/>
              <a:ext cx="365806" cy="400110"/>
            </a:xfrm>
            <a:prstGeom prst="rect">
              <a:avLst/>
            </a:prstGeom>
            <a:noFill/>
          </p:spPr>
          <p:txBody>
            <a:bodyPr wrap="none" rtlCol="0">
              <a:spAutoFit/>
            </a:bodyPr>
            <a:lstStyle/>
            <a:p>
              <a:r>
                <a:rPr lang="en-US" altLang="zh-CN" sz="2000" dirty="0"/>
                <a:t>A</a:t>
              </a:r>
              <a:endParaRPr lang="zh-CN" altLang="en-US" sz="2000" dirty="0"/>
            </a:p>
          </p:txBody>
        </p:sp>
      </p:grpSp>
      <p:grpSp>
        <p:nvGrpSpPr>
          <p:cNvPr id="22" name="组合 21">
            <a:extLst>
              <a:ext uri="{FF2B5EF4-FFF2-40B4-BE49-F238E27FC236}">
                <a16:creationId xmlns:a16="http://schemas.microsoft.com/office/drawing/2014/main" id="{9D284DA5-C6FF-CE83-EC43-6001C4A5C782}"/>
              </a:ext>
            </a:extLst>
          </p:cNvPr>
          <p:cNvGrpSpPr/>
          <p:nvPr/>
        </p:nvGrpSpPr>
        <p:grpSpPr>
          <a:xfrm>
            <a:off x="6964037" y="2140990"/>
            <a:ext cx="819170" cy="1394026"/>
            <a:chOff x="6504728" y="2228394"/>
            <a:chExt cx="819170" cy="1394026"/>
          </a:xfrm>
        </p:grpSpPr>
        <p:pic>
          <p:nvPicPr>
            <p:cNvPr id="15" name="图片 14">
              <a:extLst>
                <a:ext uri="{FF2B5EF4-FFF2-40B4-BE49-F238E27FC236}">
                  <a16:creationId xmlns:a16="http://schemas.microsoft.com/office/drawing/2014/main" id="{CAED4DB4-93E0-F438-6496-A669F9839C2A}"/>
                </a:ext>
              </a:extLst>
            </p:cNvPr>
            <p:cNvPicPr>
              <a:picLocks noChangeAspect="1"/>
            </p:cNvPicPr>
            <p:nvPr/>
          </p:nvPicPr>
          <p:blipFill>
            <a:blip r:embed="rId4"/>
            <a:stretch>
              <a:fillRect/>
            </a:stretch>
          </p:blipFill>
          <p:spPr>
            <a:xfrm>
              <a:off x="6504728" y="2228394"/>
              <a:ext cx="819170" cy="1394026"/>
            </a:xfrm>
            <a:prstGeom prst="rect">
              <a:avLst/>
            </a:prstGeom>
          </p:spPr>
        </p:pic>
        <p:sp>
          <p:nvSpPr>
            <p:cNvPr id="18" name="文本框 17">
              <a:extLst>
                <a:ext uri="{FF2B5EF4-FFF2-40B4-BE49-F238E27FC236}">
                  <a16:creationId xmlns:a16="http://schemas.microsoft.com/office/drawing/2014/main" id="{D558D570-C4F9-42E9-B5EB-CD869EDD15B4}"/>
                </a:ext>
              </a:extLst>
            </p:cNvPr>
            <p:cNvSpPr txBox="1"/>
            <p:nvPr/>
          </p:nvSpPr>
          <p:spPr>
            <a:xfrm>
              <a:off x="6612860" y="2228394"/>
              <a:ext cx="344966" cy="400110"/>
            </a:xfrm>
            <a:prstGeom prst="rect">
              <a:avLst/>
            </a:prstGeom>
            <a:noFill/>
          </p:spPr>
          <p:txBody>
            <a:bodyPr wrap="none" rtlCol="0">
              <a:spAutoFit/>
            </a:bodyPr>
            <a:lstStyle/>
            <a:p>
              <a:r>
                <a:rPr lang="en-US" altLang="zh-CN" sz="2000" dirty="0"/>
                <a:t>B</a:t>
              </a:r>
              <a:endParaRPr lang="zh-CN" altLang="en-US" sz="2000" dirty="0"/>
            </a:p>
          </p:txBody>
        </p:sp>
      </p:grpSp>
      <p:grpSp>
        <p:nvGrpSpPr>
          <p:cNvPr id="30" name="组合 29">
            <a:extLst>
              <a:ext uri="{FF2B5EF4-FFF2-40B4-BE49-F238E27FC236}">
                <a16:creationId xmlns:a16="http://schemas.microsoft.com/office/drawing/2014/main" id="{E3E8FD05-C472-A28B-2E0F-73803DD72103}"/>
              </a:ext>
            </a:extLst>
          </p:cNvPr>
          <p:cNvGrpSpPr/>
          <p:nvPr/>
        </p:nvGrpSpPr>
        <p:grpSpPr>
          <a:xfrm>
            <a:off x="1676400" y="3689440"/>
            <a:ext cx="781061" cy="1067604"/>
            <a:chOff x="1676400" y="3689440"/>
            <a:chExt cx="781061" cy="1067604"/>
          </a:xfrm>
        </p:grpSpPr>
        <p:pic>
          <p:nvPicPr>
            <p:cNvPr id="8" name="图片 7">
              <a:extLst>
                <a:ext uri="{FF2B5EF4-FFF2-40B4-BE49-F238E27FC236}">
                  <a16:creationId xmlns:a16="http://schemas.microsoft.com/office/drawing/2014/main" id="{692C8B3B-7355-0DCB-B422-180CB4B9989C}"/>
                </a:ext>
              </a:extLst>
            </p:cNvPr>
            <p:cNvPicPr>
              <a:picLocks noChangeAspect="1"/>
            </p:cNvPicPr>
            <p:nvPr/>
          </p:nvPicPr>
          <p:blipFill>
            <a:blip r:embed="rId5"/>
            <a:stretch>
              <a:fillRect/>
            </a:stretch>
          </p:blipFill>
          <p:spPr>
            <a:xfrm>
              <a:off x="1676400" y="3735071"/>
              <a:ext cx="781061" cy="1021973"/>
            </a:xfrm>
            <a:prstGeom prst="rect">
              <a:avLst/>
            </a:prstGeom>
          </p:spPr>
        </p:pic>
        <p:sp>
          <p:nvSpPr>
            <p:cNvPr id="20" name="文本框 19">
              <a:extLst>
                <a:ext uri="{FF2B5EF4-FFF2-40B4-BE49-F238E27FC236}">
                  <a16:creationId xmlns:a16="http://schemas.microsoft.com/office/drawing/2014/main" id="{332CF7AA-57DE-8D55-5B19-993079DB10C3}"/>
                </a:ext>
              </a:extLst>
            </p:cNvPr>
            <p:cNvSpPr txBox="1"/>
            <p:nvPr/>
          </p:nvSpPr>
          <p:spPr>
            <a:xfrm>
              <a:off x="1930244" y="3689440"/>
              <a:ext cx="365806" cy="400110"/>
            </a:xfrm>
            <a:prstGeom prst="rect">
              <a:avLst/>
            </a:prstGeom>
            <a:noFill/>
          </p:spPr>
          <p:txBody>
            <a:bodyPr wrap="none" rtlCol="0">
              <a:spAutoFit/>
            </a:bodyPr>
            <a:lstStyle/>
            <a:p>
              <a:r>
                <a:rPr lang="en-US" altLang="zh-CN" sz="2000" dirty="0">
                  <a:solidFill>
                    <a:schemeClr val="bg1"/>
                  </a:solidFill>
                </a:rPr>
                <a:t>A</a:t>
              </a:r>
              <a:endParaRPr lang="zh-CN" altLang="en-US" sz="2000" dirty="0">
                <a:solidFill>
                  <a:schemeClr val="bg1"/>
                </a:solidFill>
              </a:endParaRPr>
            </a:p>
          </p:txBody>
        </p:sp>
      </p:grpSp>
      <p:grpSp>
        <p:nvGrpSpPr>
          <p:cNvPr id="29" name="组合 28">
            <a:extLst>
              <a:ext uri="{FF2B5EF4-FFF2-40B4-BE49-F238E27FC236}">
                <a16:creationId xmlns:a16="http://schemas.microsoft.com/office/drawing/2014/main" id="{ADA26724-7E71-DB31-15BE-9F55CFCCEBCC}"/>
              </a:ext>
            </a:extLst>
          </p:cNvPr>
          <p:cNvGrpSpPr/>
          <p:nvPr/>
        </p:nvGrpSpPr>
        <p:grpSpPr>
          <a:xfrm>
            <a:off x="6288566" y="3735071"/>
            <a:ext cx="669260" cy="1125459"/>
            <a:chOff x="6288566" y="3735071"/>
            <a:chExt cx="669260" cy="1125459"/>
          </a:xfrm>
        </p:grpSpPr>
        <p:pic>
          <p:nvPicPr>
            <p:cNvPr id="10" name="图片 9">
              <a:extLst>
                <a:ext uri="{FF2B5EF4-FFF2-40B4-BE49-F238E27FC236}">
                  <a16:creationId xmlns:a16="http://schemas.microsoft.com/office/drawing/2014/main" id="{66F1A54B-222A-140F-39D0-03FB651489B7}"/>
                </a:ext>
              </a:extLst>
            </p:cNvPr>
            <p:cNvPicPr>
              <a:picLocks noChangeAspect="1"/>
            </p:cNvPicPr>
            <p:nvPr/>
          </p:nvPicPr>
          <p:blipFill>
            <a:blip r:embed="rId6"/>
            <a:stretch>
              <a:fillRect/>
            </a:stretch>
          </p:blipFill>
          <p:spPr>
            <a:xfrm>
              <a:off x="6288566" y="3735071"/>
              <a:ext cx="669260" cy="1125459"/>
            </a:xfrm>
            <a:prstGeom prst="rect">
              <a:avLst/>
            </a:prstGeom>
          </p:spPr>
        </p:pic>
        <p:sp>
          <p:nvSpPr>
            <p:cNvPr id="21" name="文本框 20">
              <a:extLst>
                <a:ext uri="{FF2B5EF4-FFF2-40B4-BE49-F238E27FC236}">
                  <a16:creationId xmlns:a16="http://schemas.microsoft.com/office/drawing/2014/main" id="{318C1459-A7FD-2636-3AFC-3C6AF490C5DF}"/>
                </a:ext>
              </a:extLst>
            </p:cNvPr>
            <p:cNvSpPr txBox="1"/>
            <p:nvPr/>
          </p:nvSpPr>
          <p:spPr>
            <a:xfrm>
              <a:off x="6444560" y="3750090"/>
              <a:ext cx="344966" cy="400110"/>
            </a:xfrm>
            <a:prstGeom prst="rect">
              <a:avLst/>
            </a:prstGeom>
            <a:noFill/>
          </p:spPr>
          <p:txBody>
            <a:bodyPr wrap="none" rtlCol="0">
              <a:spAutoFit/>
            </a:bodyPr>
            <a:lstStyle/>
            <a:p>
              <a:r>
                <a:rPr lang="en-US" altLang="zh-CN" sz="2000" dirty="0">
                  <a:solidFill>
                    <a:schemeClr val="bg1"/>
                  </a:solidFill>
                </a:rPr>
                <a:t>B</a:t>
              </a:r>
              <a:endParaRPr lang="zh-CN" altLang="en-US" sz="2000" dirty="0">
                <a:solidFill>
                  <a:schemeClr val="bg1"/>
                </a:solidFill>
              </a:endParaRPr>
            </a:p>
          </p:txBody>
        </p:sp>
      </p:grpSp>
      <p:sp>
        <p:nvSpPr>
          <p:cNvPr id="24" name="文本框 23">
            <a:extLst>
              <a:ext uri="{FF2B5EF4-FFF2-40B4-BE49-F238E27FC236}">
                <a16:creationId xmlns:a16="http://schemas.microsoft.com/office/drawing/2014/main" id="{B0A606AB-440A-5F0D-4606-4CDBAFFD1F26}"/>
              </a:ext>
            </a:extLst>
          </p:cNvPr>
          <p:cNvSpPr txBox="1"/>
          <p:nvPr/>
        </p:nvSpPr>
        <p:spPr>
          <a:xfrm>
            <a:off x="2348100" y="3888590"/>
            <a:ext cx="473206" cy="523220"/>
          </a:xfrm>
          <a:prstGeom prst="rect">
            <a:avLst/>
          </a:prstGeom>
          <a:solidFill>
            <a:srgbClr val="92D050"/>
          </a:solidFill>
        </p:spPr>
        <p:txBody>
          <a:bodyPr wrap="square" rtlCol="0">
            <a:spAutoFit/>
          </a:bodyPr>
          <a:lstStyle/>
          <a:p>
            <a:r>
              <a:rPr lang="en-US" altLang="zh-CN" sz="2800" dirty="0"/>
              <a:t>B</a:t>
            </a:r>
            <a:endParaRPr lang="zh-CN" altLang="en-US" sz="2800" dirty="0"/>
          </a:p>
        </p:txBody>
      </p:sp>
      <p:sp>
        <p:nvSpPr>
          <p:cNvPr id="25" name="文本框 24">
            <a:extLst>
              <a:ext uri="{FF2B5EF4-FFF2-40B4-BE49-F238E27FC236}">
                <a16:creationId xmlns:a16="http://schemas.microsoft.com/office/drawing/2014/main" id="{9C0F6CA0-18D3-6950-D660-652F5DB2D283}"/>
              </a:ext>
            </a:extLst>
          </p:cNvPr>
          <p:cNvSpPr txBox="1"/>
          <p:nvPr/>
        </p:nvSpPr>
        <p:spPr>
          <a:xfrm>
            <a:off x="3778470" y="1619657"/>
            <a:ext cx="473206" cy="584775"/>
          </a:xfrm>
          <a:prstGeom prst="rect">
            <a:avLst/>
          </a:prstGeom>
          <a:solidFill>
            <a:schemeClr val="tx1">
              <a:lumMod val="40000"/>
              <a:lumOff val="60000"/>
            </a:schemeClr>
          </a:solidFill>
        </p:spPr>
        <p:txBody>
          <a:bodyPr wrap="none" rtlCol="0">
            <a:spAutoFit/>
          </a:bodyPr>
          <a:lstStyle/>
          <a:p>
            <a:r>
              <a:rPr lang="en-US" altLang="zh-CN" sz="3200" dirty="0"/>
              <a:t>A</a:t>
            </a:r>
            <a:endParaRPr lang="zh-CN" altLang="en-US" sz="3200" dirty="0"/>
          </a:p>
        </p:txBody>
      </p:sp>
      <p:sp>
        <p:nvSpPr>
          <p:cNvPr id="27" name="文本框 26">
            <a:extLst>
              <a:ext uri="{FF2B5EF4-FFF2-40B4-BE49-F238E27FC236}">
                <a16:creationId xmlns:a16="http://schemas.microsoft.com/office/drawing/2014/main" id="{16313E69-E13D-3766-9196-83D30D364D10}"/>
              </a:ext>
            </a:extLst>
          </p:cNvPr>
          <p:cNvSpPr txBox="1"/>
          <p:nvPr/>
        </p:nvSpPr>
        <p:spPr>
          <a:xfrm>
            <a:off x="3946394" y="1843173"/>
            <a:ext cx="473206" cy="523220"/>
          </a:xfrm>
          <a:prstGeom prst="rect">
            <a:avLst/>
          </a:prstGeom>
          <a:solidFill>
            <a:srgbClr val="92D050"/>
          </a:solidFill>
        </p:spPr>
        <p:txBody>
          <a:bodyPr wrap="square" rtlCol="0">
            <a:spAutoFit/>
          </a:bodyPr>
          <a:lstStyle/>
          <a:p>
            <a:r>
              <a:rPr lang="en-US" altLang="zh-CN" sz="2800" dirty="0"/>
              <a:t>B</a:t>
            </a:r>
            <a:endParaRPr lang="zh-CN" altLang="en-US" sz="2800" dirty="0"/>
          </a:p>
        </p:txBody>
      </p:sp>
      <p:sp>
        <p:nvSpPr>
          <p:cNvPr id="28" name="文本框 27">
            <a:extLst>
              <a:ext uri="{FF2B5EF4-FFF2-40B4-BE49-F238E27FC236}">
                <a16:creationId xmlns:a16="http://schemas.microsoft.com/office/drawing/2014/main" id="{BF98E63E-2DB3-15A3-D9E0-B78C4B65B929}"/>
              </a:ext>
            </a:extLst>
          </p:cNvPr>
          <p:cNvSpPr txBox="1"/>
          <p:nvPr/>
        </p:nvSpPr>
        <p:spPr>
          <a:xfrm>
            <a:off x="2731072" y="4598920"/>
            <a:ext cx="3236784" cy="523220"/>
          </a:xfrm>
          <a:prstGeom prst="rect">
            <a:avLst/>
          </a:prstGeom>
          <a:noFill/>
        </p:spPr>
        <p:txBody>
          <a:bodyPr wrap="none" rtlCol="0">
            <a:spAutoFit/>
          </a:bodyPr>
          <a:lstStyle/>
          <a:p>
            <a:r>
              <a:rPr lang="zh-CN" altLang="en-US" sz="1400" b="1" dirty="0">
                <a:solidFill>
                  <a:srgbClr val="FF0000"/>
                </a:solidFill>
              </a:rPr>
              <a:t>手快</a:t>
            </a:r>
            <a:r>
              <a:rPr lang="zh-CN" altLang="en-US" sz="1400" dirty="0"/>
              <a:t>，先贴对方名字被覆盖，</a:t>
            </a:r>
            <a:r>
              <a:rPr lang="zh-CN" altLang="en-US" sz="1400" b="1" dirty="0">
                <a:solidFill>
                  <a:srgbClr val="FF0000"/>
                </a:solidFill>
              </a:rPr>
              <a:t>先</a:t>
            </a:r>
            <a:r>
              <a:rPr lang="zh-CN" altLang="en-US" sz="1400" dirty="0"/>
              <a:t>进</a:t>
            </a:r>
            <a:endParaRPr lang="en-US" altLang="zh-CN" sz="1400" dirty="0"/>
          </a:p>
          <a:p>
            <a:r>
              <a:rPr lang="zh-CN" altLang="en-US" sz="1400" b="1" dirty="0">
                <a:solidFill>
                  <a:srgbClr val="FF0000"/>
                </a:solidFill>
              </a:rPr>
              <a:t>手慢</a:t>
            </a:r>
            <a:r>
              <a:rPr lang="zh-CN" altLang="en-US" sz="1400" dirty="0"/>
              <a:t>，别人的名字在最上面，自己</a:t>
            </a:r>
            <a:r>
              <a:rPr lang="zh-CN" altLang="en-US" sz="1400" b="1" dirty="0">
                <a:solidFill>
                  <a:srgbClr val="FF0000"/>
                </a:solidFill>
              </a:rPr>
              <a:t>后</a:t>
            </a:r>
            <a:r>
              <a:rPr lang="zh-CN" altLang="en-US" sz="1400" dirty="0"/>
              <a:t>进</a:t>
            </a:r>
          </a:p>
        </p:txBody>
      </p:sp>
      <p:sp>
        <p:nvSpPr>
          <p:cNvPr id="19" name="文本框 18">
            <a:extLst>
              <a:ext uri="{FF2B5EF4-FFF2-40B4-BE49-F238E27FC236}">
                <a16:creationId xmlns:a16="http://schemas.microsoft.com/office/drawing/2014/main" id="{72E951B2-59D0-C4F4-8106-06D8EBC2FFBE}"/>
              </a:ext>
            </a:extLst>
          </p:cNvPr>
          <p:cNvSpPr txBox="1"/>
          <p:nvPr/>
        </p:nvSpPr>
        <p:spPr>
          <a:xfrm>
            <a:off x="5924721" y="3628203"/>
            <a:ext cx="473206" cy="584775"/>
          </a:xfrm>
          <a:prstGeom prst="rect">
            <a:avLst/>
          </a:prstGeom>
          <a:solidFill>
            <a:schemeClr val="tx1">
              <a:lumMod val="40000"/>
              <a:lumOff val="60000"/>
            </a:schemeClr>
          </a:solidFill>
        </p:spPr>
        <p:txBody>
          <a:bodyPr wrap="none" rtlCol="0">
            <a:spAutoFit/>
          </a:bodyPr>
          <a:lstStyle/>
          <a:p>
            <a:r>
              <a:rPr lang="en-US" altLang="zh-CN" sz="3200" dirty="0"/>
              <a:t>A</a:t>
            </a:r>
            <a:endParaRPr lang="zh-CN" altLang="en-US" sz="3200" dirty="0"/>
          </a:p>
        </p:txBody>
      </p:sp>
      <p:cxnSp>
        <p:nvCxnSpPr>
          <p:cNvPr id="32" name="直接箭头连接符 31">
            <a:extLst>
              <a:ext uri="{FF2B5EF4-FFF2-40B4-BE49-F238E27FC236}">
                <a16:creationId xmlns:a16="http://schemas.microsoft.com/office/drawing/2014/main" id="{895FF456-8960-C56A-EBD5-A046257B1665}"/>
              </a:ext>
            </a:extLst>
          </p:cNvPr>
          <p:cNvCxnSpPr>
            <a:endCxn id="15" idx="1"/>
          </p:cNvCxnSpPr>
          <p:nvPr/>
        </p:nvCxnSpPr>
        <p:spPr>
          <a:xfrm flipV="1">
            <a:off x="2451648" y="2838003"/>
            <a:ext cx="4512389" cy="897068"/>
          </a:xfrm>
          <a:prstGeom prst="straightConnector1">
            <a:avLst/>
          </a:prstGeom>
          <a:ln w="38100">
            <a:solidFill>
              <a:schemeClr val="tx1">
                <a:lumMod val="60000"/>
                <a:lumOff val="4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a:extLst>
              <a:ext uri="{FF2B5EF4-FFF2-40B4-BE49-F238E27FC236}">
                <a16:creationId xmlns:a16="http://schemas.microsoft.com/office/drawing/2014/main" id="{29C60147-496C-622C-A212-81A69E2E3294}"/>
              </a:ext>
            </a:extLst>
          </p:cNvPr>
          <p:cNvCxnSpPr/>
          <p:nvPr/>
        </p:nvCxnSpPr>
        <p:spPr>
          <a:xfrm flipV="1">
            <a:off x="2470871" y="2389916"/>
            <a:ext cx="1307599" cy="1298619"/>
          </a:xfrm>
          <a:prstGeom prst="straightConnector1">
            <a:avLst/>
          </a:prstGeom>
          <a:ln w="38100">
            <a:solidFill>
              <a:schemeClr val="tx1">
                <a:lumMod val="60000"/>
                <a:lumOff val="4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B0ADBA92-28C7-F2D1-A48C-F572E224457C}"/>
              </a:ext>
            </a:extLst>
          </p:cNvPr>
          <p:cNvCxnSpPr>
            <a:stCxn id="21" idx="0"/>
          </p:cNvCxnSpPr>
          <p:nvPr/>
        </p:nvCxnSpPr>
        <p:spPr>
          <a:xfrm flipH="1" flipV="1">
            <a:off x="4518248" y="2419350"/>
            <a:ext cx="2098795" cy="1330740"/>
          </a:xfrm>
          <a:prstGeom prst="straightConnector1">
            <a:avLst/>
          </a:prstGeom>
          <a:ln w="38100">
            <a:solidFill>
              <a:schemeClr val="tx1">
                <a:lumMod val="60000"/>
                <a:lumOff val="4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6FC6974E-512B-7334-4628-F685EFEBC16D}"/>
              </a:ext>
            </a:extLst>
          </p:cNvPr>
          <p:cNvCxnSpPr>
            <a:stCxn id="21" idx="0"/>
          </p:cNvCxnSpPr>
          <p:nvPr/>
        </p:nvCxnSpPr>
        <p:spPr>
          <a:xfrm flipH="1" flipV="1">
            <a:off x="2037650" y="2655273"/>
            <a:ext cx="4579393" cy="1094817"/>
          </a:xfrm>
          <a:prstGeom prst="straightConnector1">
            <a:avLst/>
          </a:prstGeom>
          <a:ln w="38100">
            <a:solidFill>
              <a:schemeClr val="tx1">
                <a:lumMod val="60000"/>
                <a:lumOff val="40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49087CD6-3BB0-C3C6-B6C5-8092E0EEC91F}"/>
              </a:ext>
            </a:extLst>
          </p:cNvPr>
          <p:cNvSpPr txBox="1"/>
          <p:nvPr/>
        </p:nvSpPr>
        <p:spPr>
          <a:xfrm>
            <a:off x="770170" y="1011472"/>
            <a:ext cx="2441694" cy="1077218"/>
          </a:xfrm>
          <a:prstGeom prst="rect">
            <a:avLst/>
          </a:prstGeom>
          <a:noFill/>
        </p:spPr>
        <p:txBody>
          <a:bodyPr wrap="none" rtlCol="0">
            <a:spAutoFit/>
          </a:bodyPr>
          <a:lstStyle/>
          <a:p>
            <a:r>
              <a:rPr lang="zh-CN" altLang="en-US" sz="1600" dirty="0">
                <a:solidFill>
                  <a:srgbClr val="000000"/>
                </a:solidFill>
              </a:rPr>
              <a:t>规则：</a:t>
            </a:r>
            <a:endParaRPr lang="en-US" altLang="zh-CN" sz="1600" dirty="0">
              <a:solidFill>
                <a:srgbClr val="000000"/>
              </a:solidFill>
            </a:endParaRPr>
          </a:p>
          <a:p>
            <a:r>
              <a:rPr lang="zh-CN" altLang="en-US" sz="1600" dirty="0">
                <a:solidFill>
                  <a:srgbClr val="000000"/>
                </a:solidFill>
              </a:rPr>
              <a:t>如果，对面有旗子，</a:t>
            </a:r>
            <a:endParaRPr lang="en-US" altLang="zh-CN" sz="1600" dirty="0">
              <a:solidFill>
                <a:srgbClr val="000000"/>
              </a:solidFill>
            </a:endParaRPr>
          </a:p>
          <a:p>
            <a:r>
              <a:rPr lang="zh-CN" altLang="en-US" sz="1600" b="1" dirty="0">
                <a:solidFill>
                  <a:srgbClr val="FF0000"/>
                </a:solidFill>
              </a:rPr>
              <a:t>且</a:t>
            </a:r>
            <a:r>
              <a:rPr lang="zh-CN" altLang="en-US" sz="1600" dirty="0">
                <a:solidFill>
                  <a:srgbClr val="000000"/>
                </a:solidFill>
              </a:rPr>
              <a:t>门上的纸是对方的名字</a:t>
            </a:r>
            <a:endParaRPr lang="en-US" altLang="zh-CN" sz="1600" dirty="0">
              <a:solidFill>
                <a:srgbClr val="000000"/>
              </a:solidFill>
            </a:endParaRPr>
          </a:p>
          <a:p>
            <a:r>
              <a:rPr lang="zh-CN" altLang="en-US" sz="1600" dirty="0">
                <a:solidFill>
                  <a:srgbClr val="000000"/>
                </a:solidFill>
              </a:rPr>
              <a:t>则，</a:t>
            </a:r>
            <a:r>
              <a:rPr lang="zh-CN" altLang="en-US" sz="1600" b="1" dirty="0">
                <a:solidFill>
                  <a:srgbClr val="FF0000"/>
                </a:solidFill>
              </a:rPr>
              <a:t>等待</a:t>
            </a:r>
          </a:p>
        </p:txBody>
      </p:sp>
      <p:sp>
        <p:nvSpPr>
          <p:cNvPr id="41" name="文本框 40">
            <a:extLst>
              <a:ext uri="{FF2B5EF4-FFF2-40B4-BE49-F238E27FC236}">
                <a16:creationId xmlns:a16="http://schemas.microsoft.com/office/drawing/2014/main" id="{2070146A-E0B1-D974-F3DC-B78C6DD128A8}"/>
              </a:ext>
            </a:extLst>
          </p:cNvPr>
          <p:cNvSpPr txBox="1"/>
          <p:nvPr/>
        </p:nvSpPr>
        <p:spPr>
          <a:xfrm>
            <a:off x="3357351" y="3787854"/>
            <a:ext cx="2031325" cy="338554"/>
          </a:xfrm>
          <a:prstGeom prst="rect">
            <a:avLst/>
          </a:prstGeom>
          <a:noFill/>
        </p:spPr>
        <p:txBody>
          <a:bodyPr wrap="none" rtlCol="0">
            <a:spAutoFit/>
          </a:bodyPr>
          <a:lstStyle/>
          <a:p>
            <a:r>
              <a:rPr lang="zh-CN" altLang="en-US" sz="1600" b="1" dirty="0">
                <a:solidFill>
                  <a:srgbClr val="FF0000"/>
                </a:solidFill>
              </a:rPr>
              <a:t>手拿对方名字的贴纸</a:t>
            </a:r>
          </a:p>
        </p:txBody>
      </p:sp>
      <p:sp>
        <p:nvSpPr>
          <p:cNvPr id="2" name="文本框 1">
            <a:extLst>
              <a:ext uri="{FF2B5EF4-FFF2-40B4-BE49-F238E27FC236}">
                <a16:creationId xmlns:a16="http://schemas.microsoft.com/office/drawing/2014/main" id="{D3ED9844-6CC5-8E7C-891F-8319C9DDA169}"/>
              </a:ext>
            </a:extLst>
          </p:cNvPr>
          <p:cNvSpPr txBox="1"/>
          <p:nvPr/>
        </p:nvSpPr>
        <p:spPr>
          <a:xfrm>
            <a:off x="6192955" y="4743390"/>
            <a:ext cx="2558264" cy="400110"/>
          </a:xfrm>
          <a:prstGeom prst="rect">
            <a:avLst/>
          </a:prstGeom>
          <a:noFill/>
        </p:spPr>
        <p:txBody>
          <a:bodyPr wrap="none" rtlCol="0">
            <a:spAutoFit/>
          </a:bodyPr>
          <a:lstStyle/>
          <a:p>
            <a:r>
              <a:rPr lang="en-US" altLang="zh-CN" sz="2000" dirty="0" err="1">
                <a:solidFill>
                  <a:srgbClr val="FF0000"/>
                </a:solidFill>
              </a:rPr>
              <a:t>VScode</a:t>
            </a:r>
            <a:r>
              <a:rPr lang="en-US" altLang="zh-CN" sz="2000" dirty="0">
                <a:solidFill>
                  <a:srgbClr val="FF0000"/>
                </a:solidFill>
              </a:rPr>
              <a:t>, a6</a:t>
            </a:r>
            <a:r>
              <a:rPr lang="zh-CN" altLang="en-US" sz="2000" dirty="0">
                <a:solidFill>
                  <a:srgbClr val="FF0000"/>
                </a:solidFill>
              </a:rPr>
              <a:t>代码实验</a:t>
            </a:r>
          </a:p>
        </p:txBody>
      </p:sp>
    </p:spTree>
    <p:extLst>
      <p:ext uri="{BB962C8B-B14F-4D97-AF65-F5344CB8AC3E}">
        <p14:creationId xmlns:p14="http://schemas.microsoft.com/office/powerpoint/2010/main" val="284210674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502444" y="4202195"/>
            <a:ext cx="8137922" cy="222203"/>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125"/>
              <a:t>Date</a:t>
            </a:r>
            <a:endParaRPr lang="zh-CN" altLang="en-US" sz="1125" dirty="0"/>
          </a:p>
        </p:txBody>
      </p:sp>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516380" cy="414020"/>
          </a:xfrm>
          <a:prstGeom prst="rect">
            <a:avLst/>
          </a:prstGeom>
        </p:spPr>
        <p:txBody>
          <a:bodyPr wrap="none">
            <a:spAutoFit/>
          </a:bodyPr>
          <a:lstStyle/>
          <a:p>
            <a:r>
              <a:rPr lang="zh-CN" altLang="en-US" sz="2100" b="1" dirty="0">
                <a:solidFill>
                  <a:schemeClr val="bg1"/>
                </a:solidFill>
              </a:rPr>
              <a:t>内容导航：</a:t>
            </a:r>
          </a:p>
        </p:txBody>
      </p:sp>
      <p:sp>
        <p:nvSpPr>
          <p:cNvPr id="3" name="矩形 2"/>
          <p:cNvSpPr/>
          <p:nvPr/>
        </p:nvSpPr>
        <p:spPr>
          <a:xfrm>
            <a:off x="6180941" y="1843657"/>
            <a:ext cx="2543175" cy="506730"/>
          </a:xfrm>
          <a:prstGeom prst="rect">
            <a:avLst/>
          </a:prstGeom>
        </p:spPr>
        <p:txBody>
          <a:bodyPr wrap="none">
            <a:spAutoFit/>
          </a:bodyPr>
          <a:lstStyle/>
          <a:p>
            <a:r>
              <a:rPr lang="zh-CN" altLang="en-US" sz="2700" dirty="0">
                <a:solidFill>
                  <a:srgbClr val="000000"/>
                </a:solidFill>
                <a:sym typeface="+mn-ea"/>
              </a:rPr>
              <a:t>第</a:t>
            </a:r>
            <a:r>
              <a:rPr lang="en-US" altLang="zh-CN" sz="2700" dirty="0">
                <a:solidFill>
                  <a:srgbClr val="000000"/>
                </a:solidFill>
                <a:sym typeface="+mn-ea"/>
              </a:rPr>
              <a:t>4</a:t>
            </a:r>
            <a:r>
              <a:rPr lang="zh-CN" altLang="en-US" sz="2700" dirty="0">
                <a:solidFill>
                  <a:srgbClr val="000000"/>
                </a:solidFill>
                <a:sym typeface="+mn-ea"/>
              </a:rPr>
              <a:t>章 进程同步</a:t>
            </a:r>
            <a:endParaRPr lang="zh-CN" altLang="en-US" sz="2700" dirty="0">
              <a:solidFill>
                <a:srgbClr val="000000"/>
              </a:solidFill>
            </a:endParaRPr>
          </a:p>
        </p:txBody>
      </p:sp>
      <p:cxnSp>
        <p:nvCxnSpPr>
          <p:cNvPr id="5" name="直接连接符 4"/>
          <p:cNvCxnSpPr/>
          <p:nvPr/>
        </p:nvCxnSpPr>
        <p:spPr>
          <a:xfrm>
            <a:off x="5669924" y="2392853"/>
            <a:ext cx="2990417"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144" y="4781282"/>
            <a:ext cx="9151145" cy="3622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6" name="任意多边形: 形状 25"/>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259561"/>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698416"/>
            <a:ext cx="395288" cy="395288"/>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190018"/>
            <a:ext cx="395288" cy="395288"/>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653873"/>
            <a:ext cx="395288" cy="395288"/>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123433"/>
            <a:ext cx="395288" cy="395288"/>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601718"/>
            <a:ext cx="395288" cy="395288"/>
          </a:xfrm>
          <a:prstGeom prst="rect">
            <a:avLst/>
          </a:prstGeom>
          <a:ln>
            <a:noFill/>
          </a:ln>
          <a:effectLst>
            <a:softEdge rad="0"/>
          </a:effectLst>
        </p:spPr>
      </p:pic>
      <p:sp>
        <p:nvSpPr>
          <p:cNvPr id="33" name="矩形 32"/>
          <p:cNvSpPr/>
          <p:nvPr/>
        </p:nvSpPr>
        <p:spPr>
          <a:xfrm>
            <a:off x="1273253" y="1301602"/>
            <a:ext cx="2616725" cy="368300"/>
          </a:xfrm>
          <a:prstGeom prst="rect">
            <a:avLst/>
          </a:prstGeom>
        </p:spPr>
        <p:txBody>
          <a:bodyPr wrap="square">
            <a:spAutoFit/>
          </a:bodyPr>
          <a:lstStyle/>
          <a:p>
            <a:r>
              <a:rPr lang="en-US" altLang="zh-CN" sz="1800" dirty="0">
                <a:solidFill>
                  <a:srgbClr val="0000FF"/>
                </a:solidFill>
                <a:latin typeface="+mj-ea"/>
                <a:ea typeface="+mj-ea"/>
              </a:rPr>
              <a:t>4.1 </a:t>
            </a:r>
            <a:r>
              <a:rPr lang="zh-CN" altLang="en-US" sz="1800" dirty="0">
                <a:solidFill>
                  <a:srgbClr val="0000FF"/>
                </a:solidFill>
                <a:latin typeface="+mj-ea"/>
                <a:ea typeface="+mj-ea"/>
              </a:rPr>
              <a:t>进程同步的概念</a:t>
            </a:r>
          </a:p>
        </p:txBody>
      </p:sp>
      <p:sp>
        <p:nvSpPr>
          <p:cNvPr id="34" name="矩形 33"/>
          <p:cNvSpPr/>
          <p:nvPr/>
        </p:nvSpPr>
        <p:spPr>
          <a:xfrm>
            <a:off x="1273253" y="1765945"/>
            <a:ext cx="2761613" cy="368300"/>
          </a:xfrm>
          <a:prstGeom prst="rect">
            <a:avLst/>
          </a:prstGeom>
        </p:spPr>
        <p:txBody>
          <a:bodyPr wrap="square">
            <a:spAutoFit/>
          </a:bodyPr>
          <a:lstStyle/>
          <a:p>
            <a:r>
              <a:rPr lang="en-US" altLang="zh-CN" sz="1800" dirty="0">
                <a:latin typeface="+mj-ea"/>
              </a:rPr>
              <a:t>4.2 </a:t>
            </a:r>
            <a:r>
              <a:rPr lang="zh-CN" altLang="en-US" sz="1800" dirty="0">
                <a:latin typeface="+mj-ea"/>
              </a:rPr>
              <a:t>软件同步机制</a:t>
            </a:r>
          </a:p>
        </p:txBody>
      </p:sp>
      <p:sp>
        <p:nvSpPr>
          <p:cNvPr id="35" name="矩形 34"/>
          <p:cNvSpPr/>
          <p:nvPr/>
        </p:nvSpPr>
        <p:spPr>
          <a:xfrm>
            <a:off x="1273253" y="2230289"/>
            <a:ext cx="2616725" cy="368300"/>
          </a:xfrm>
          <a:prstGeom prst="rect">
            <a:avLst/>
          </a:prstGeom>
        </p:spPr>
        <p:txBody>
          <a:bodyPr wrap="square">
            <a:spAutoFit/>
          </a:bodyPr>
          <a:lstStyle/>
          <a:p>
            <a:r>
              <a:rPr lang="en-US" altLang="zh-CN" sz="1800" dirty="0">
                <a:latin typeface="+mj-ea"/>
              </a:rPr>
              <a:t>4.3 </a:t>
            </a:r>
            <a:r>
              <a:rPr lang="zh-CN" altLang="en-US" sz="1800" dirty="0">
                <a:latin typeface="+mj-ea"/>
              </a:rPr>
              <a:t>硬件同步机制</a:t>
            </a:r>
          </a:p>
        </p:txBody>
      </p:sp>
      <p:sp>
        <p:nvSpPr>
          <p:cNvPr id="36" name="矩形 35"/>
          <p:cNvSpPr/>
          <p:nvPr/>
        </p:nvSpPr>
        <p:spPr>
          <a:xfrm>
            <a:off x="1273253" y="2694633"/>
            <a:ext cx="2616725" cy="368300"/>
          </a:xfrm>
          <a:prstGeom prst="rect">
            <a:avLst/>
          </a:prstGeom>
        </p:spPr>
        <p:txBody>
          <a:bodyPr wrap="square">
            <a:spAutoFit/>
          </a:bodyPr>
          <a:lstStyle/>
          <a:p>
            <a:r>
              <a:rPr lang="en-US" altLang="zh-CN" sz="1800" dirty="0">
                <a:latin typeface="+mj-ea"/>
              </a:rPr>
              <a:t>4.4 </a:t>
            </a:r>
            <a:r>
              <a:rPr lang="zh-CN" altLang="en-US" sz="1800" dirty="0">
                <a:latin typeface="+mj-ea"/>
              </a:rPr>
              <a:t>信号量机制</a:t>
            </a:r>
          </a:p>
        </p:txBody>
      </p:sp>
      <p:sp>
        <p:nvSpPr>
          <p:cNvPr id="37" name="矩形 36"/>
          <p:cNvSpPr/>
          <p:nvPr/>
        </p:nvSpPr>
        <p:spPr>
          <a:xfrm>
            <a:off x="1273253" y="3158977"/>
            <a:ext cx="2525359" cy="368300"/>
          </a:xfrm>
          <a:prstGeom prst="rect">
            <a:avLst/>
          </a:prstGeom>
        </p:spPr>
        <p:txBody>
          <a:bodyPr wrap="square">
            <a:spAutoFit/>
          </a:bodyPr>
          <a:lstStyle/>
          <a:p>
            <a:r>
              <a:rPr lang="en-US" altLang="zh-CN" sz="1800" dirty="0">
                <a:latin typeface="+mj-ea"/>
              </a:rPr>
              <a:t>4.5 </a:t>
            </a:r>
            <a:r>
              <a:rPr lang="zh-CN" altLang="en-US" sz="1800" dirty="0">
                <a:latin typeface="+mj-ea"/>
              </a:rPr>
              <a:t>管程机制</a:t>
            </a:r>
          </a:p>
        </p:txBody>
      </p:sp>
      <p:sp>
        <p:nvSpPr>
          <p:cNvPr id="38" name="矩形 37"/>
          <p:cNvSpPr/>
          <p:nvPr/>
        </p:nvSpPr>
        <p:spPr>
          <a:xfrm>
            <a:off x="1273252" y="3623321"/>
            <a:ext cx="2761613" cy="368300"/>
          </a:xfrm>
          <a:prstGeom prst="rect">
            <a:avLst/>
          </a:prstGeom>
        </p:spPr>
        <p:txBody>
          <a:bodyPr wrap="square">
            <a:spAutoFit/>
          </a:bodyPr>
          <a:lstStyle/>
          <a:p>
            <a:r>
              <a:rPr lang="en-US" altLang="zh-CN" sz="1800" dirty="0">
                <a:latin typeface="+mj-ea"/>
              </a:rPr>
              <a:t>4.6 </a:t>
            </a:r>
            <a:r>
              <a:rPr lang="zh-CN" altLang="en-US" sz="1800" dirty="0">
                <a:latin typeface="+mj-ea"/>
              </a:rPr>
              <a:t>经典进程的同步问题</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4056547"/>
            <a:ext cx="395288" cy="395288"/>
          </a:xfrm>
          <a:prstGeom prst="rect">
            <a:avLst/>
          </a:prstGeom>
          <a:ln>
            <a:noFill/>
          </a:ln>
          <a:effectLst>
            <a:softEdge rad="0"/>
          </a:effectLst>
        </p:spPr>
      </p:pic>
      <p:sp>
        <p:nvSpPr>
          <p:cNvPr id="24" name="矩形 23"/>
          <p:cNvSpPr/>
          <p:nvPr/>
        </p:nvSpPr>
        <p:spPr>
          <a:xfrm>
            <a:off x="1273252" y="4078150"/>
            <a:ext cx="2761613" cy="368300"/>
          </a:xfrm>
          <a:prstGeom prst="rect">
            <a:avLst/>
          </a:prstGeom>
        </p:spPr>
        <p:txBody>
          <a:bodyPr wrap="square">
            <a:spAutoFit/>
          </a:bodyPr>
          <a:lstStyle/>
          <a:p>
            <a:r>
              <a:rPr lang="en-US" altLang="zh-CN" sz="1800" dirty="0">
                <a:latin typeface="+mj-ea"/>
              </a:rPr>
              <a:t>4.7 Linux</a:t>
            </a:r>
            <a:r>
              <a:rPr lang="zh-CN" altLang="en-US" sz="1800" dirty="0">
                <a:latin typeface="+mj-ea"/>
              </a:rPr>
              <a:t>进程同步机制</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67120866-8AEA-5DE7-22F3-9C94F9FA229A}"/>
              </a:ext>
            </a:extLst>
          </p:cNvPr>
          <p:cNvSpPr>
            <a:spLocks noGrp="1"/>
          </p:cNvSpPr>
          <p:nvPr>
            <p:ph type="title"/>
          </p:nvPr>
        </p:nvSpPr>
        <p:spPr/>
        <p:txBody>
          <a:bodyPr/>
          <a:lstStyle/>
          <a:p>
            <a:endParaRPr lang="zh-CN" altLang="en-US"/>
          </a:p>
        </p:txBody>
      </p:sp>
      <p:pic>
        <p:nvPicPr>
          <p:cNvPr id="8" name="图片 7">
            <a:extLst>
              <a:ext uri="{FF2B5EF4-FFF2-40B4-BE49-F238E27FC236}">
                <a16:creationId xmlns:a16="http://schemas.microsoft.com/office/drawing/2014/main" id="{27BF3BD7-79D2-A38E-ACE0-0EFAEF717E41}"/>
              </a:ext>
            </a:extLst>
          </p:cNvPr>
          <p:cNvPicPr>
            <a:picLocks noChangeAspect="1"/>
          </p:cNvPicPr>
          <p:nvPr/>
        </p:nvPicPr>
        <p:blipFill>
          <a:blip r:embed="rId2"/>
          <a:stretch>
            <a:fillRect/>
          </a:stretch>
        </p:blipFill>
        <p:spPr>
          <a:xfrm>
            <a:off x="304800" y="689066"/>
            <a:ext cx="3278512" cy="4476750"/>
          </a:xfrm>
          <a:prstGeom prst="rect">
            <a:avLst/>
          </a:prstGeom>
        </p:spPr>
      </p:pic>
      <p:pic>
        <p:nvPicPr>
          <p:cNvPr id="10" name="图片 9">
            <a:extLst>
              <a:ext uri="{FF2B5EF4-FFF2-40B4-BE49-F238E27FC236}">
                <a16:creationId xmlns:a16="http://schemas.microsoft.com/office/drawing/2014/main" id="{40118DEB-B079-DB09-DE17-D74DDF3529E7}"/>
              </a:ext>
            </a:extLst>
          </p:cNvPr>
          <p:cNvPicPr>
            <a:picLocks noChangeAspect="1"/>
          </p:cNvPicPr>
          <p:nvPr/>
        </p:nvPicPr>
        <p:blipFill>
          <a:blip r:embed="rId3"/>
          <a:stretch>
            <a:fillRect/>
          </a:stretch>
        </p:blipFill>
        <p:spPr>
          <a:xfrm>
            <a:off x="3733800" y="924742"/>
            <a:ext cx="4946581" cy="4248150"/>
          </a:xfrm>
          <a:prstGeom prst="rect">
            <a:avLst/>
          </a:prstGeom>
        </p:spPr>
      </p:pic>
    </p:spTree>
    <p:extLst>
      <p:ext uri="{BB962C8B-B14F-4D97-AF65-F5344CB8AC3E}">
        <p14:creationId xmlns:p14="http://schemas.microsoft.com/office/powerpoint/2010/main" val="3484339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502444" y="4202195"/>
            <a:ext cx="8137922" cy="222203"/>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125"/>
              <a:t>Date</a:t>
            </a:r>
            <a:endParaRPr lang="zh-CN" altLang="en-US" sz="1125" dirty="0"/>
          </a:p>
        </p:txBody>
      </p:sp>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516380" cy="414020"/>
          </a:xfrm>
          <a:prstGeom prst="rect">
            <a:avLst/>
          </a:prstGeom>
        </p:spPr>
        <p:txBody>
          <a:bodyPr wrap="none">
            <a:spAutoFit/>
          </a:bodyPr>
          <a:lstStyle/>
          <a:p>
            <a:r>
              <a:rPr lang="zh-CN" altLang="en-US" sz="2100" b="1" dirty="0">
                <a:solidFill>
                  <a:schemeClr val="bg1"/>
                </a:solidFill>
              </a:rPr>
              <a:t>内容导航：</a:t>
            </a:r>
          </a:p>
        </p:txBody>
      </p:sp>
      <p:sp>
        <p:nvSpPr>
          <p:cNvPr id="3" name="矩形 2"/>
          <p:cNvSpPr/>
          <p:nvPr/>
        </p:nvSpPr>
        <p:spPr>
          <a:xfrm>
            <a:off x="6180941" y="1843657"/>
            <a:ext cx="2543175" cy="506730"/>
          </a:xfrm>
          <a:prstGeom prst="rect">
            <a:avLst/>
          </a:prstGeom>
        </p:spPr>
        <p:txBody>
          <a:bodyPr wrap="none">
            <a:spAutoFit/>
          </a:bodyPr>
          <a:lstStyle/>
          <a:p>
            <a:r>
              <a:rPr lang="zh-CN" altLang="en-US" sz="2700" dirty="0">
                <a:solidFill>
                  <a:srgbClr val="000000"/>
                </a:solidFill>
                <a:sym typeface="+mn-ea"/>
              </a:rPr>
              <a:t>第</a:t>
            </a:r>
            <a:r>
              <a:rPr lang="en-US" altLang="zh-CN" sz="2700" dirty="0">
                <a:solidFill>
                  <a:srgbClr val="000000"/>
                </a:solidFill>
                <a:sym typeface="+mn-ea"/>
              </a:rPr>
              <a:t>4</a:t>
            </a:r>
            <a:r>
              <a:rPr lang="zh-CN" altLang="en-US" sz="2700" dirty="0">
                <a:solidFill>
                  <a:srgbClr val="000000"/>
                </a:solidFill>
                <a:sym typeface="+mn-ea"/>
              </a:rPr>
              <a:t>章 进程同步</a:t>
            </a:r>
            <a:endParaRPr lang="zh-CN" altLang="en-US" sz="2700" dirty="0">
              <a:solidFill>
                <a:srgbClr val="000000"/>
              </a:solidFill>
            </a:endParaRPr>
          </a:p>
        </p:txBody>
      </p:sp>
      <p:cxnSp>
        <p:nvCxnSpPr>
          <p:cNvPr id="5" name="直接连接符 4"/>
          <p:cNvCxnSpPr/>
          <p:nvPr/>
        </p:nvCxnSpPr>
        <p:spPr>
          <a:xfrm>
            <a:off x="5669924" y="2392853"/>
            <a:ext cx="2990417"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144" y="4781282"/>
            <a:ext cx="9151145" cy="3622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6" name="任意多边形: 形状 25"/>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259561"/>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698416"/>
            <a:ext cx="395288" cy="395288"/>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190018"/>
            <a:ext cx="395288" cy="395288"/>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653873"/>
            <a:ext cx="395288" cy="395288"/>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123433"/>
            <a:ext cx="395288" cy="395288"/>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601718"/>
            <a:ext cx="395288" cy="395288"/>
          </a:xfrm>
          <a:prstGeom prst="rect">
            <a:avLst/>
          </a:prstGeom>
          <a:ln>
            <a:noFill/>
          </a:ln>
          <a:effectLst>
            <a:softEdge rad="0"/>
          </a:effectLst>
        </p:spPr>
      </p:pic>
      <p:sp>
        <p:nvSpPr>
          <p:cNvPr id="33" name="矩形 32"/>
          <p:cNvSpPr/>
          <p:nvPr/>
        </p:nvSpPr>
        <p:spPr>
          <a:xfrm>
            <a:off x="1273253" y="1301602"/>
            <a:ext cx="2616725" cy="368300"/>
          </a:xfrm>
          <a:prstGeom prst="rect">
            <a:avLst/>
          </a:prstGeom>
        </p:spPr>
        <p:txBody>
          <a:bodyPr wrap="square">
            <a:spAutoFit/>
          </a:bodyPr>
          <a:lstStyle/>
          <a:p>
            <a:r>
              <a:rPr lang="en-US" altLang="zh-CN" sz="1800" dirty="0">
                <a:latin typeface="+mj-ea"/>
                <a:ea typeface="+mj-ea"/>
              </a:rPr>
              <a:t>4.1 </a:t>
            </a:r>
            <a:r>
              <a:rPr lang="zh-CN" altLang="en-US" sz="1800" dirty="0">
                <a:latin typeface="+mj-ea"/>
                <a:ea typeface="+mj-ea"/>
              </a:rPr>
              <a:t>进程同步的概念</a:t>
            </a:r>
          </a:p>
        </p:txBody>
      </p:sp>
      <p:sp>
        <p:nvSpPr>
          <p:cNvPr id="34" name="矩形 33"/>
          <p:cNvSpPr/>
          <p:nvPr/>
        </p:nvSpPr>
        <p:spPr>
          <a:xfrm>
            <a:off x="1273253" y="1765945"/>
            <a:ext cx="2761613" cy="368300"/>
          </a:xfrm>
          <a:prstGeom prst="rect">
            <a:avLst/>
          </a:prstGeom>
        </p:spPr>
        <p:txBody>
          <a:bodyPr wrap="square">
            <a:spAutoFit/>
          </a:bodyPr>
          <a:lstStyle/>
          <a:p>
            <a:r>
              <a:rPr lang="en-US" altLang="zh-CN" sz="1800" dirty="0">
                <a:latin typeface="+mj-ea"/>
              </a:rPr>
              <a:t>4.2 </a:t>
            </a:r>
            <a:r>
              <a:rPr lang="zh-CN" altLang="en-US" sz="1800" dirty="0">
                <a:latin typeface="+mj-ea"/>
              </a:rPr>
              <a:t>软件同步机制</a:t>
            </a:r>
          </a:p>
        </p:txBody>
      </p:sp>
      <p:sp>
        <p:nvSpPr>
          <p:cNvPr id="35" name="矩形 34"/>
          <p:cNvSpPr/>
          <p:nvPr/>
        </p:nvSpPr>
        <p:spPr>
          <a:xfrm>
            <a:off x="1273253" y="2230289"/>
            <a:ext cx="2616725" cy="368300"/>
          </a:xfrm>
          <a:prstGeom prst="rect">
            <a:avLst/>
          </a:prstGeom>
        </p:spPr>
        <p:txBody>
          <a:bodyPr wrap="square">
            <a:spAutoFit/>
          </a:bodyPr>
          <a:lstStyle/>
          <a:p>
            <a:r>
              <a:rPr lang="en-US" altLang="zh-CN" sz="1800" b="1" dirty="0">
                <a:solidFill>
                  <a:srgbClr val="0000FF"/>
                </a:solidFill>
                <a:latin typeface="+mj-ea"/>
              </a:rPr>
              <a:t>4.3 </a:t>
            </a:r>
            <a:r>
              <a:rPr lang="zh-CN" altLang="en-US" sz="1800" b="1" dirty="0">
                <a:solidFill>
                  <a:srgbClr val="0000FF"/>
                </a:solidFill>
                <a:latin typeface="+mj-ea"/>
              </a:rPr>
              <a:t>硬件同步机制</a:t>
            </a:r>
          </a:p>
        </p:txBody>
      </p:sp>
      <p:sp>
        <p:nvSpPr>
          <p:cNvPr id="36" name="矩形 35"/>
          <p:cNvSpPr/>
          <p:nvPr/>
        </p:nvSpPr>
        <p:spPr>
          <a:xfrm>
            <a:off x="1273253" y="2694633"/>
            <a:ext cx="2616725" cy="368300"/>
          </a:xfrm>
          <a:prstGeom prst="rect">
            <a:avLst/>
          </a:prstGeom>
        </p:spPr>
        <p:txBody>
          <a:bodyPr wrap="square">
            <a:spAutoFit/>
          </a:bodyPr>
          <a:lstStyle/>
          <a:p>
            <a:r>
              <a:rPr lang="en-US" altLang="zh-CN" sz="1800" dirty="0">
                <a:latin typeface="+mj-ea"/>
              </a:rPr>
              <a:t>4.4 </a:t>
            </a:r>
            <a:r>
              <a:rPr lang="zh-CN" altLang="en-US" sz="1800" dirty="0">
                <a:latin typeface="+mj-ea"/>
              </a:rPr>
              <a:t>信号量机制</a:t>
            </a:r>
          </a:p>
        </p:txBody>
      </p:sp>
      <p:sp>
        <p:nvSpPr>
          <p:cNvPr id="37" name="矩形 36"/>
          <p:cNvSpPr/>
          <p:nvPr/>
        </p:nvSpPr>
        <p:spPr>
          <a:xfrm>
            <a:off x="1273253" y="3158977"/>
            <a:ext cx="2525359" cy="368300"/>
          </a:xfrm>
          <a:prstGeom prst="rect">
            <a:avLst/>
          </a:prstGeom>
        </p:spPr>
        <p:txBody>
          <a:bodyPr wrap="square">
            <a:spAutoFit/>
          </a:bodyPr>
          <a:lstStyle/>
          <a:p>
            <a:r>
              <a:rPr lang="en-US" altLang="zh-CN" sz="1800" dirty="0">
                <a:latin typeface="+mj-ea"/>
              </a:rPr>
              <a:t>4.5 </a:t>
            </a:r>
            <a:r>
              <a:rPr lang="zh-CN" altLang="en-US" sz="1800" dirty="0">
                <a:latin typeface="+mj-ea"/>
              </a:rPr>
              <a:t>管程机制</a:t>
            </a:r>
          </a:p>
        </p:txBody>
      </p:sp>
      <p:sp>
        <p:nvSpPr>
          <p:cNvPr id="38" name="矩形 37"/>
          <p:cNvSpPr/>
          <p:nvPr/>
        </p:nvSpPr>
        <p:spPr>
          <a:xfrm>
            <a:off x="1273252" y="3623321"/>
            <a:ext cx="2761613" cy="368300"/>
          </a:xfrm>
          <a:prstGeom prst="rect">
            <a:avLst/>
          </a:prstGeom>
        </p:spPr>
        <p:txBody>
          <a:bodyPr wrap="square">
            <a:spAutoFit/>
          </a:bodyPr>
          <a:lstStyle/>
          <a:p>
            <a:r>
              <a:rPr lang="en-US" altLang="zh-CN" sz="1800" dirty="0">
                <a:latin typeface="+mj-ea"/>
              </a:rPr>
              <a:t>4.6 </a:t>
            </a:r>
            <a:r>
              <a:rPr lang="zh-CN" altLang="en-US" sz="1800" dirty="0">
                <a:latin typeface="+mj-ea"/>
              </a:rPr>
              <a:t>经典进程的同步问题</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4056547"/>
            <a:ext cx="395288" cy="395288"/>
          </a:xfrm>
          <a:prstGeom prst="rect">
            <a:avLst/>
          </a:prstGeom>
          <a:ln>
            <a:noFill/>
          </a:ln>
          <a:effectLst>
            <a:softEdge rad="0"/>
          </a:effectLst>
        </p:spPr>
      </p:pic>
      <p:sp>
        <p:nvSpPr>
          <p:cNvPr id="24" name="矩形 23"/>
          <p:cNvSpPr/>
          <p:nvPr/>
        </p:nvSpPr>
        <p:spPr>
          <a:xfrm>
            <a:off x="1273252" y="4078150"/>
            <a:ext cx="2761613" cy="368300"/>
          </a:xfrm>
          <a:prstGeom prst="rect">
            <a:avLst/>
          </a:prstGeom>
        </p:spPr>
        <p:txBody>
          <a:bodyPr wrap="square">
            <a:spAutoFit/>
          </a:bodyPr>
          <a:lstStyle/>
          <a:p>
            <a:r>
              <a:rPr lang="en-US" altLang="zh-CN" sz="1800" dirty="0">
                <a:latin typeface="+mj-ea"/>
              </a:rPr>
              <a:t>4.7 Linux</a:t>
            </a:r>
            <a:r>
              <a:rPr lang="zh-CN" altLang="en-US" sz="1800" dirty="0">
                <a:latin typeface="+mj-ea"/>
              </a:rPr>
              <a:t>进程同步机制</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591185"/>
            <a:ext cx="8305800" cy="4531360"/>
            <a:chOff x="5377507" y="2387517"/>
            <a:chExt cx="5898811" cy="3636192"/>
          </a:xfrm>
        </p:grpSpPr>
        <p:grpSp>
          <p:nvGrpSpPr>
            <p:cNvPr id="56329" name="组合 19"/>
            <p:cNvGrpSpPr/>
            <p:nvPr/>
          </p:nvGrpSpPr>
          <p:grpSpPr>
            <a:xfrm>
              <a:off x="5391036" y="2387517"/>
              <a:ext cx="5885282" cy="3636192"/>
              <a:chOff x="5449233" y="1883461"/>
              <a:chExt cx="5885282" cy="3636192"/>
            </a:xfrm>
          </p:grpSpPr>
          <p:sp>
            <p:nvSpPr>
              <p:cNvPr id="56334" name="矩形 3"/>
              <p:cNvSpPr/>
              <p:nvPr/>
            </p:nvSpPr>
            <p:spPr>
              <a:xfrm>
                <a:off x="5685202" y="1884607"/>
                <a:ext cx="5525625" cy="747519"/>
              </a:xfrm>
              <a:prstGeom prst="rect">
                <a:avLst/>
              </a:prstGeom>
              <a:noFill/>
              <a:ln w="9525">
                <a:noFill/>
              </a:ln>
            </p:spPr>
            <p:txBody>
              <a:bodyPr>
                <a:spAutoFit/>
              </a:bodyPr>
              <a:lstStyle/>
              <a:p>
                <a:pPr algn="just" eaLnBrk="1" hangingPunct="1">
                  <a:lnSpc>
                    <a:spcPct val="114000"/>
                  </a:lnSpc>
                </a:pPr>
                <a:r>
                  <a:rPr lang="zh-CN" altLang="en-US" sz="1600" b="1" dirty="0">
                    <a:solidFill>
                      <a:srgbClr val="FF0000"/>
                    </a:solidFill>
                  </a:rPr>
                  <a:t>关中断</a:t>
                </a:r>
                <a:endParaRPr lang="en-US" altLang="zh-CN" sz="1600" b="1" dirty="0">
                  <a:solidFill>
                    <a:srgbClr val="FF0000"/>
                  </a:solidFill>
                  <a:latin typeface="微软雅黑" panose="020B0503020204020204" pitchFamily="34" charset="-122"/>
                </a:endParaRPr>
              </a:p>
              <a:p>
                <a:pPr algn="just" eaLnBrk="1" hangingPunct="1">
                  <a:lnSpc>
                    <a:spcPct val="114000"/>
                  </a:lnSpc>
                </a:pPr>
                <a:r>
                  <a:rPr lang="zh-CN" altLang="en-US" sz="1600" dirty="0">
                    <a:latin typeface="微软雅黑" panose="020B0503020204020204" pitchFamily="34" charset="-122"/>
                  </a:rPr>
                  <a:t>在利用"开/关中断指令"实现(即在某进程开始访问临界区到结束访问为止都不允许被中断，也就不会发生进程切换，因此也不可能发生两个同时访问临界区的情况)</a:t>
                </a:r>
              </a:p>
            </p:txBody>
          </p:sp>
          <p:sp>
            <p:nvSpPr>
              <p:cNvPr id="34" name="矩形 4"/>
              <p:cNvSpPr/>
              <p:nvPr/>
            </p:nvSpPr>
            <p:spPr>
              <a:xfrm>
                <a:off x="5449233" y="1883461"/>
                <a:ext cx="5885282" cy="36361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6330"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6331"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6332"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6333"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进程互斥：硬件的实现方法</a:t>
            </a:r>
          </a:p>
        </p:txBody>
      </p:sp>
      <p:sp>
        <p:nvSpPr>
          <p:cNvPr id="56324"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6325"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6326" name="AutoShape 14"/>
          <p:cNvSpPr>
            <a:spLocks noChangeAspect="1"/>
          </p:cNvSpPr>
          <p:nvPr/>
        </p:nvSpPr>
        <p:spPr>
          <a:xfrm>
            <a:off x="4419600" y="2419350"/>
            <a:ext cx="304800" cy="304800"/>
          </a:xfrm>
          <a:prstGeom prst="rect">
            <a:avLst/>
          </a:prstGeom>
          <a:noFill/>
          <a:ln w="9525">
            <a:noFill/>
          </a:ln>
        </p:spPr>
        <p:txBody>
          <a:bodyPr/>
          <a:lstStyle/>
          <a:p>
            <a:endParaRPr lang="zh-CN" altLang="en-US" dirty="0">
              <a:latin typeface="微软雅黑" panose="020B0503020204020204" pitchFamily="34" charset="-122"/>
            </a:endParaRPr>
          </a:p>
        </p:txBody>
      </p:sp>
      <p:sp>
        <p:nvSpPr>
          <p:cNvPr id="16" name="矩形 3"/>
          <p:cNvSpPr/>
          <p:nvPr/>
        </p:nvSpPr>
        <p:spPr>
          <a:xfrm>
            <a:off x="685611" y="3504883"/>
            <a:ext cx="7780655" cy="967105"/>
          </a:xfrm>
          <a:prstGeom prst="rect">
            <a:avLst/>
          </a:prstGeom>
          <a:noFill/>
          <a:ln w="9525">
            <a:noFill/>
          </a:ln>
        </p:spPr>
        <p:txBody>
          <a:bodyPr>
            <a:noAutofit/>
          </a:bodyPr>
          <a:lstStyle/>
          <a:p>
            <a:pPr algn="just" eaLnBrk="1" hangingPunct="1">
              <a:lnSpc>
                <a:spcPct val="114000"/>
              </a:lnSpc>
            </a:pPr>
            <a:r>
              <a:rPr lang="zh-CN" altLang="en-US" sz="1400" b="1" dirty="0">
                <a:solidFill>
                  <a:srgbClr val="FF0000"/>
                </a:solidFill>
                <a:latin typeface="微软雅黑" panose="020B0503020204020204" pitchFamily="34" charset="-122"/>
              </a:rPr>
              <a:t>优点：</a:t>
            </a:r>
            <a:r>
              <a:rPr lang="zh-CN" altLang="en-US" sz="1400" dirty="0">
                <a:latin typeface="微软雅黑" panose="020B0503020204020204" pitchFamily="34" charset="-122"/>
              </a:rPr>
              <a:t>简单、高效。</a:t>
            </a:r>
          </a:p>
          <a:p>
            <a:pPr algn="just" eaLnBrk="1" hangingPunct="1">
              <a:lnSpc>
                <a:spcPct val="114000"/>
              </a:lnSpc>
            </a:pPr>
            <a:r>
              <a:rPr lang="zh-CN" altLang="en-US" sz="1400" b="1" dirty="0">
                <a:solidFill>
                  <a:srgbClr val="FF0000"/>
                </a:solidFill>
                <a:latin typeface="微软雅黑" panose="020B0503020204020204" pitchFamily="34" charset="-122"/>
              </a:rPr>
              <a:t>缺点：</a:t>
            </a:r>
            <a:endParaRPr lang="en-US" altLang="zh-CN" sz="1400" b="1" dirty="0">
              <a:solidFill>
                <a:srgbClr val="FF0000"/>
              </a:solidFill>
              <a:latin typeface="微软雅黑" panose="020B0503020204020204" pitchFamily="34" charset="-122"/>
            </a:endParaRPr>
          </a:p>
          <a:p>
            <a:pPr algn="just" eaLnBrk="1" hangingPunct="1">
              <a:lnSpc>
                <a:spcPct val="114000"/>
              </a:lnSpc>
            </a:pPr>
            <a:r>
              <a:rPr lang="zh-CN" altLang="en-US" sz="1400" dirty="0">
                <a:latin typeface="微软雅黑" panose="020B0503020204020204" pitchFamily="34" charset="-122"/>
              </a:rPr>
              <a:t>       </a:t>
            </a:r>
            <a:r>
              <a:rPr lang="en-US" altLang="zh-CN" sz="1400" dirty="0">
                <a:latin typeface="微软雅黑" panose="020B0503020204020204" pitchFamily="34" charset="-122"/>
              </a:rPr>
              <a:t>1. </a:t>
            </a:r>
            <a:r>
              <a:rPr lang="zh-CN" altLang="en-US" sz="1400" dirty="0"/>
              <a:t>滥用关中断权力会造成严重后果</a:t>
            </a:r>
            <a:endParaRPr lang="en-US" altLang="zh-CN" sz="1400" dirty="0"/>
          </a:p>
          <a:p>
            <a:pPr algn="just" eaLnBrk="1" hangingPunct="1">
              <a:lnSpc>
                <a:spcPct val="114000"/>
              </a:lnSpc>
            </a:pPr>
            <a:r>
              <a:rPr lang="en-US" altLang="zh-CN" sz="1400" dirty="0">
                <a:latin typeface="微软雅黑" panose="020B0503020204020204" pitchFamily="34" charset="-122"/>
              </a:rPr>
              <a:t>       2. </a:t>
            </a:r>
            <a:r>
              <a:rPr lang="zh-CN" altLang="en-US" sz="1400" dirty="0"/>
              <a:t>关中断时间过长影响系统效率</a:t>
            </a:r>
            <a:endParaRPr lang="en-US" altLang="zh-CN" sz="1400" dirty="0"/>
          </a:p>
          <a:p>
            <a:pPr algn="just" eaLnBrk="1" hangingPunct="1">
              <a:lnSpc>
                <a:spcPct val="114000"/>
              </a:lnSpc>
            </a:pPr>
            <a:r>
              <a:rPr lang="en-US" altLang="zh-CN" sz="1400" dirty="0">
                <a:latin typeface="微软雅黑" panose="020B0503020204020204" pitchFamily="34" charset="-122"/>
              </a:rPr>
              <a:t>       3. </a:t>
            </a:r>
            <a:r>
              <a:rPr lang="zh-CN" altLang="en-US" sz="1400" dirty="0">
                <a:latin typeface="微软雅黑" panose="020B0503020204020204" pitchFamily="34" charset="-122"/>
              </a:rPr>
              <a:t>不适用于多处理机（</a:t>
            </a:r>
            <a:r>
              <a:rPr lang="en-US" altLang="zh-CN" sz="1400" dirty="0">
                <a:latin typeface="微软雅黑" panose="020B0503020204020204" pitchFamily="34" charset="-122"/>
              </a:rPr>
              <a:t>1</a:t>
            </a:r>
            <a:r>
              <a:rPr lang="zh-CN" altLang="en-US" sz="1400" dirty="0">
                <a:latin typeface="微软雅黑" panose="020B0503020204020204" pitchFamily="34" charset="-122"/>
              </a:rPr>
              <a:t>个</a:t>
            </a:r>
            <a:r>
              <a:rPr lang="en-US" altLang="zh-CN" sz="1400" dirty="0">
                <a:latin typeface="微软雅黑" panose="020B0503020204020204" pitchFamily="34" charset="-122"/>
              </a:rPr>
              <a:t>CPU</a:t>
            </a:r>
            <a:r>
              <a:rPr lang="zh-CN" altLang="en-US" sz="1400" dirty="0">
                <a:latin typeface="微软雅黑" panose="020B0503020204020204" pitchFamily="34" charset="-122"/>
              </a:rPr>
              <a:t>关中断，其他</a:t>
            </a:r>
            <a:r>
              <a:rPr lang="en-US" altLang="zh-CN" sz="1400" dirty="0">
                <a:latin typeface="微软雅黑" panose="020B0503020204020204" pitchFamily="34" charset="-122"/>
              </a:rPr>
              <a:t>CPU</a:t>
            </a:r>
            <a:r>
              <a:rPr lang="zh-CN" altLang="en-US" sz="1400" dirty="0">
                <a:latin typeface="微软雅黑" panose="020B0503020204020204" pitchFamily="34" charset="-122"/>
              </a:rPr>
              <a:t>可以继续执行相同临界区代码）</a:t>
            </a:r>
            <a:endParaRPr lang="en-US" altLang="zh-CN" sz="1400" dirty="0">
              <a:latin typeface="微软雅黑" panose="020B0503020204020204" pitchFamily="34" charset="-122"/>
            </a:endParaRPr>
          </a:p>
        </p:txBody>
      </p:sp>
      <p:pic>
        <p:nvPicPr>
          <p:cNvPr id="2" name="图片 1"/>
          <p:cNvPicPr>
            <a:picLocks noChangeAspect="1"/>
          </p:cNvPicPr>
          <p:nvPr/>
        </p:nvPicPr>
        <p:blipFill rotWithShape="1">
          <a:blip r:embed="rId3">
            <a:lum contrast="24000"/>
          </a:blip>
          <a:srcRect l="7885" t="9574" r="4629" b="14634"/>
          <a:stretch/>
        </p:blipFill>
        <p:spPr>
          <a:xfrm>
            <a:off x="1447800" y="1534319"/>
            <a:ext cx="4572000" cy="1809593"/>
          </a:xfrm>
          <a:prstGeom prst="rect">
            <a:avLst/>
          </a:prstGeom>
          <a:ln>
            <a:solidFill>
              <a:schemeClr val="tx1"/>
            </a:solidFill>
          </a:ln>
        </p:spPr>
      </p:pic>
      <p:sp>
        <p:nvSpPr>
          <p:cNvPr id="3" name="文本框 2">
            <a:extLst>
              <a:ext uri="{FF2B5EF4-FFF2-40B4-BE49-F238E27FC236}">
                <a16:creationId xmlns:a16="http://schemas.microsoft.com/office/drawing/2014/main" id="{2DD5BBDD-54CD-1DC5-D24C-E27D5B3A14B7}"/>
              </a:ext>
            </a:extLst>
          </p:cNvPr>
          <p:cNvSpPr txBox="1"/>
          <p:nvPr/>
        </p:nvSpPr>
        <p:spPr>
          <a:xfrm>
            <a:off x="6267476" y="2068534"/>
            <a:ext cx="1662232" cy="584775"/>
          </a:xfrm>
          <a:prstGeom prst="rect">
            <a:avLst/>
          </a:prstGeom>
          <a:noFill/>
          <a:ln w="12700">
            <a:solidFill>
              <a:schemeClr val="accent1"/>
            </a:solidFill>
          </a:ln>
        </p:spPr>
        <p:txBody>
          <a:bodyPr wrap="square" rtlCol="0">
            <a:spAutoFit/>
          </a:bodyPr>
          <a:lstStyle/>
          <a:p>
            <a:r>
              <a:rPr lang="zh-CN" altLang="en-US" sz="1600" dirty="0"/>
              <a:t>临界区执行期间不响应中断</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1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708025"/>
            <a:ext cx="8305800" cy="4371975"/>
            <a:chOff x="5377507" y="2387517"/>
            <a:chExt cx="5898811" cy="3636192"/>
          </a:xfrm>
        </p:grpSpPr>
        <p:grpSp>
          <p:nvGrpSpPr>
            <p:cNvPr id="58377" name="组合 19"/>
            <p:cNvGrpSpPr/>
            <p:nvPr/>
          </p:nvGrpSpPr>
          <p:grpSpPr>
            <a:xfrm>
              <a:off x="5391036" y="2387517"/>
              <a:ext cx="5885282" cy="3636192"/>
              <a:chOff x="5449233" y="1883461"/>
              <a:chExt cx="5885282" cy="3636192"/>
            </a:xfrm>
          </p:grpSpPr>
          <p:sp>
            <p:nvSpPr>
              <p:cNvPr id="58382" name="矩形 3"/>
              <p:cNvSpPr/>
              <p:nvPr/>
            </p:nvSpPr>
            <p:spPr>
              <a:xfrm>
                <a:off x="5685202" y="1884607"/>
                <a:ext cx="5525625" cy="541864"/>
              </a:xfrm>
              <a:prstGeom prst="rect">
                <a:avLst/>
              </a:prstGeom>
              <a:noFill/>
              <a:ln w="9525">
                <a:noFill/>
              </a:ln>
            </p:spPr>
            <p:txBody>
              <a:bodyPr>
                <a:spAutoFit/>
              </a:bodyPr>
              <a:lstStyle/>
              <a:p>
                <a:pPr algn="just" eaLnBrk="1" hangingPunct="1">
                  <a:lnSpc>
                    <a:spcPct val="114000"/>
                  </a:lnSpc>
                </a:pPr>
                <a:r>
                  <a:rPr lang="en-US" altLang="zh-CN" sz="1600" b="1" dirty="0">
                    <a:solidFill>
                      <a:srgbClr val="FF0000"/>
                    </a:solidFill>
                    <a:latin typeface="微软雅黑" panose="020B0503020204020204" pitchFamily="34" charset="-122"/>
                  </a:rPr>
                  <a:t>Test-and-Set</a:t>
                </a:r>
              </a:p>
              <a:p>
                <a:pPr algn="just" eaLnBrk="1" hangingPunct="1">
                  <a:lnSpc>
                    <a:spcPct val="114000"/>
                  </a:lnSpc>
                </a:pPr>
                <a:r>
                  <a:rPr lang="zh-CN" altLang="en-US" sz="1600" dirty="0">
                    <a:latin typeface="微软雅黑" panose="020B0503020204020204" pitchFamily="34" charset="-122"/>
                  </a:rPr>
                  <a:t>简称</a:t>
                </a:r>
                <a:r>
                  <a:rPr lang="en-US" altLang="zh-CN" sz="1600" dirty="0">
                    <a:latin typeface="微软雅黑" panose="020B0503020204020204" pitchFamily="34" charset="-122"/>
                  </a:rPr>
                  <a:t>TS</a:t>
                </a:r>
                <a:r>
                  <a:rPr lang="zh-CN" altLang="en-US" sz="1600" dirty="0">
                    <a:latin typeface="微软雅黑" panose="020B0503020204020204" pitchFamily="34" charset="-122"/>
                  </a:rPr>
                  <a:t>指令。</a:t>
                </a:r>
                <a:r>
                  <a:rPr lang="en-US" altLang="zh-CN" sz="1600" b="1" dirty="0">
                    <a:solidFill>
                      <a:srgbClr val="FF0000"/>
                    </a:solidFill>
                    <a:latin typeface="微软雅黑" panose="020B0503020204020204" pitchFamily="34" charset="-122"/>
                  </a:rPr>
                  <a:t>TS</a:t>
                </a:r>
                <a:r>
                  <a:rPr lang="zh-CN" altLang="en-US" sz="1600" b="1" dirty="0">
                    <a:solidFill>
                      <a:srgbClr val="FF0000"/>
                    </a:solidFill>
                    <a:latin typeface="微软雅黑" panose="020B0503020204020204" pitchFamily="34" charset="-122"/>
                  </a:rPr>
                  <a:t>指令</a:t>
                </a:r>
                <a:r>
                  <a:rPr lang="zh-CN" altLang="en-US" sz="1600" dirty="0">
                    <a:latin typeface="微软雅黑" panose="020B0503020204020204" pitchFamily="34" charset="-122"/>
                  </a:rPr>
                  <a:t>是用硬件实现的，执行的过程中</a:t>
                </a:r>
                <a:r>
                  <a:rPr lang="zh-CN" altLang="en-US" sz="1600" b="1" dirty="0">
                    <a:solidFill>
                      <a:srgbClr val="FF0000"/>
                    </a:solidFill>
                    <a:latin typeface="微软雅黑" panose="020B0503020204020204" pitchFamily="34" charset="-122"/>
                  </a:rPr>
                  <a:t>不允许被中断</a:t>
                </a:r>
                <a:r>
                  <a:rPr lang="zh-CN" altLang="en-US" sz="1600" dirty="0">
                    <a:latin typeface="微软雅黑" panose="020B0503020204020204" pitchFamily="34" charset="-122"/>
                  </a:rPr>
                  <a:t>，只能一气呵成。</a:t>
                </a:r>
                <a:endParaRPr lang="en-US" altLang="zh-CN" sz="1600" dirty="0">
                  <a:latin typeface="微软雅黑" panose="020B0503020204020204" pitchFamily="34" charset="-122"/>
                </a:endParaRPr>
              </a:p>
            </p:txBody>
          </p:sp>
          <p:sp>
            <p:nvSpPr>
              <p:cNvPr id="34" name="矩形 4"/>
              <p:cNvSpPr/>
              <p:nvPr/>
            </p:nvSpPr>
            <p:spPr>
              <a:xfrm>
                <a:off x="5449233" y="1883461"/>
                <a:ext cx="5885282" cy="36361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8378"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8379"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8380"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8381"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进程互斥：硬件的实现方法</a:t>
            </a:r>
          </a:p>
        </p:txBody>
      </p:sp>
      <p:sp>
        <p:nvSpPr>
          <p:cNvPr id="58372"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8373"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58374" name="AutoShape 14"/>
          <p:cNvSpPr>
            <a:spLocks noChangeAspect="1"/>
          </p:cNvSpPr>
          <p:nvPr/>
        </p:nvSpPr>
        <p:spPr>
          <a:xfrm>
            <a:off x="4419600" y="2419350"/>
            <a:ext cx="304800" cy="304800"/>
          </a:xfrm>
          <a:prstGeom prst="rect">
            <a:avLst/>
          </a:prstGeom>
          <a:noFill/>
          <a:ln w="9525">
            <a:noFill/>
          </a:ln>
        </p:spPr>
        <p:txBody>
          <a:bodyPr/>
          <a:lstStyle/>
          <a:p>
            <a:endParaRPr lang="zh-CN" altLang="en-US" dirty="0">
              <a:latin typeface="微软雅黑" panose="020B0503020204020204" pitchFamily="34" charset="-122"/>
            </a:endParaRPr>
          </a:p>
        </p:txBody>
      </p:sp>
      <p:sp>
        <p:nvSpPr>
          <p:cNvPr id="16" name="矩形 3"/>
          <p:cNvSpPr/>
          <p:nvPr/>
        </p:nvSpPr>
        <p:spPr>
          <a:xfrm>
            <a:off x="748348" y="1746250"/>
            <a:ext cx="3060700" cy="2613025"/>
          </a:xfrm>
          <a:prstGeom prst="rect">
            <a:avLst/>
          </a:prstGeom>
          <a:noFill/>
          <a:ln w="9525">
            <a:noFill/>
          </a:ln>
        </p:spPr>
        <p:txBody>
          <a:bodyPr>
            <a:spAutoFit/>
          </a:bodyPr>
          <a:lstStyle/>
          <a:p>
            <a:pPr algn="just" eaLnBrk="1" hangingPunct="1">
              <a:lnSpc>
                <a:spcPct val="114000"/>
              </a:lnSpc>
            </a:pPr>
            <a:r>
              <a:rPr lang="zh-CN" altLang="en-US" sz="1600" dirty="0">
                <a:latin typeface="微软雅黑" panose="020B0503020204020204" pitchFamily="34" charset="-122"/>
              </a:rPr>
              <a:t>相比于软件实现方法，</a:t>
            </a:r>
            <a:r>
              <a:rPr lang="en-US" altLang="zh-CN" sz="1600" dirty="0">
                <a:latin typeface="微软雅黑" panose="020B0503020204020204" pitchFamily="34" charset="-122"/>
              </a:rPr>
              <a:t>TS</a:t>
            </a:r>
            <a:r>
              <a:rPr lang="zh-CN" altLang="en-US" sz="1600" dirty="0">
                <a:latin typeface="微软雅黑" panose="020B0503020204020204" pitchFamily="34" charset="-122"/>
              </a:rPr>
              <a:t>指令把</a:t>
            </a:r>
            <a:r>
              <a:rPr lang="en-US" altLang="zh-CN" sz="1600" dirty="0">
                <a:latin typeface="微软雅黑" panose="020B0503020204020204" pitchFamily="34" charset="-122"/>
              </a:rPr>
              <a:t>“</a:t>
            </a:r>
            <a:r>
              <a:rPr lang="zh-CN" altLang="en-US" sz="1600" dirty="0">
                <a:latin typeface="微软雅黑" panose="020B0503020204020204" pitchFamily="34" charset="-122"/>
              </a:rPr>
              <a:t>上锁</a:t>
            </a:r>
            <a:r>
              <a:rPr lang="en-US" altLang="zh-CN" sz="1600" dirty="0">
                <a:latin typeface="微软雅黑" panose="020B0503020204020204" pitchFamily="34" charset="-122"/>
              </a:rPr>
              <a:t>”</a:t>
            </a:r>
            <a:r>
              <a:rPr lang="zh-CN" altLang="en-US" sz="1600" dirty="0">
                <a:latin typeface="微软雅黑" panose="020B0503020204020204" pitchFamily="34" charset="-122"/>
              </a:rPr>
              <a:t>和</a:t>
            </a:r>
            <a:r>
              <a:rPr lang="en-US" altLang="zh-CN" sz="1600" dirty="0">
                <a:latin typeface="微软雅黑" panose="020B0503020204020204" pitchFamily="34" charset="-122"/>
              </a:rPr>
              <a:t>“</a:t>
            </a:r>
            <a:r>
              <a:rPr lang="zh-CN" altLang="en-US" sz="1600" dirty="0">
                <a:latin typeface="微软雅黑" panose="020B0503020204020204" pitchFamily="34" charset="-122"/>
              </a:rPr>
              <a:t>检查</a:t>
            </a:r>
            <a:r>
              <a:rPr lang="en-US" altLang="zh-CN" sz="1600" dirty="0">
                <a:latin typeface="微软雅黑" panose="020B0503020204020204" pitchFamily="34" charset="-122"/>
              </a:rPr>
              <a:t>”</a:t>
            </a:r>
            <a:r>
              <a:rPr lang="zh-CN" altLang="en-US" sz="1600" dirty="0">
                <a:latin typeface="微软雅黑" panose="020B0503020204020204" pitchFamily="34" charset="-122"/>
              </a:rPr>
              <a:t>操作用硬件的方式变成原子操作。</a:t>
            </a:r>
            <a:endParaRPr lang="en-US" altLang="zh-CN" sz="1600" dirty="0">
              <a:latin typeface="微软雅黑" panose="020B0503020204020204" pitchFamily="34" charset="-122"/>
            </a:endParaRPr>
          </a:p>
          <a:p>
            <a:pPr algn="just" eaLnBrk="1" hangingPunct="1">
              <a:lnSpc>
                <a:spcPct val="114000"/>
              </a:lnSpc>
            </a:pPr>
            <a:r>
              <a:rPr lang="zh-CN" altLang="en-US" sz="1600" b="1" dirty="0">
                <a:solidFill>
                  <a:srgbClr val="FF0000"/>
                </a:solidFill>
                <a:latin typeface="微软雅黑" panose="020B0503020204020204" pitchFamily="34" charset="-122"/>
              </a:rPr>
              <a:t>优点：</a:t>
            </a:r>
            <a:r>
              <a:rPr lang="zh-CN" altLang="en-US" sz="1600" dirty="0">
                <a:latin typeface="微软雅黑" panose="020B0503020204020204" pitchFamily="34" charset="-122"/>
              </a:rPr>
              <a:t>实现简单，适用于多处理机环境；无需检查逻辑漏洞。</a:t>
            </a:r>
            <a:endParaRPr lang="en-US" altLang="zh-CN" sz="1600" dirty="0">
              <a:latin typeface="微软雅黑" panose="020B0503020204020204" pitchFamily="34" charset="-122"/>
            </a:endParaRPr>
          </a:p>
          <a:p>
            <a:pPr algn="just" eaLnBrk="1" hangingPunct="1">
              <a:lnSpc>
                <a:spcPct val="114000"/>
              </a:lnSpc>
            </a:pPr>
            <a:r>
              <a:rPr lang="zh-CN" altLang="en-US" sz="1600" b="1" dirty="0">
                <a:solidFill>
                  <a:srgbClr val="FF0000"/>
                </a:solidFill>
                <a:latin typeface="微软雅黑" panose="020B0503020204020204" pitchFamily="34" charset="-122"/>
              </a:rPr>
              <a:t>缺点：违背让权等待的原则</a:t>
            </a:r>
            <a:r>
              <a:rPr lang="zh-CN" altLang="en-US" sz="1600" dirty="0">
                <a:latin typeface="微软雅黑" panose="020B0503020204020204" pitchFamily="34" charset="-122"/>
              </a:rPr>
              <a:t>，暂时无法进入临界区的进程会</a:t>
            </a:r>
            <a:r>
              <a:rPr lang="zh-CN" altLang="en-US" sz="1600" b="1" dirty="0">
                <a:solidFill>
                  <a:srgbClr val="FF0000"/>
                </a:solidFill>
                <a:latin typeface="微软雅黑" panose="020B0503020204020204" pitchFamily="34" charset="-122"/>
              </a:rPr>
              <a:t>占用</a:t>
            </a:r>
            <a:r>
              <a:rPr lang="en-US" altLang="zh-CN" sz="1600" b="1" dirty="0">
                <a:solidFill>
                  <a:srgbClr val="FF0000"/>
                </a:solidFill>
                <a:latin typeface="微软雅黑" panose="020B0503020204020204" pitchFamily="34" charset="-122"/>
              </a:rPr>
              <a:t>CPU</a:t>
            </a:r>
            <a:r>
              <a:rPr lang="zh-CN" altLang="en-US" sz="1600" b="1" dirty="0">
                <a:solidFill>
                  <a:srgbClr val="FF0000"/>
                </a:solidFill>
                <a:latin typeface="微软雅黑" panose="020B0503020204020204" pitchFamily="34" charset="-122"/>
              </a:rPr>
              <a:t>并循环执行</a:t>
            </a:r>
            <a:r>
              <a:rPr lang="en-US" altLang="zh-CN" sz="1600" b="1" dirty="0">
                <a:solidFill>
                  <a:srgbClr val="FF0000"/>
                </a:solidFill>
                <a:latin typeface="微软雅黑" panose="020B0503020204020204" pitchFamily="34" charset="-122"/>
              </a:rPr>
              <a:t>TS</a:t>
            </a:r>
            <a:r>
              <a:rPr lang="zh-CN" altLang="en-US" sz="1600" b="1" dirty="0">
                <a:solidFill>
                  <a:srgbClr val="FF0000"/>
                </a:solidFill>
                <a:latin typeface="微软雅黑" panose="020B0503020204020204" pitchFamily="34" charset="-122"/>
              </a:rPr>
              <a:t>指令</a:t>
            </a:r>
            <a:r>
              <a:rPr lang="zh-CN" altLang="en-US" sz="1600" dirty="0">
                <a:latin typeface="微软雅黑" panose="020B0503020204020204" pitchFamily="34" charset="-122"/>
              </a:rPr>
              <a:t>，从而导致忙等。</a:t>
            </a:r>
            <a:endParaRPr lang="en-US" altLang="zh-CN" sz="1600" dirty="0">
              <a:latin typeface="微软雅黑" panose="020B0503020204020204" pitchFamily="34" charset="-122"/>
            </a:endParaRPr>
          </a:p>
        </p:txBody>
      </p:sp>
      <p:pic>
        <p:nvPicPr>
          <p:cNvPr id="58376" name="图片 3"/>
          <p:cNvPicPr>
            <a:picLocks noChangeAspect="1"/>
          </p:cNvPicPr>
          <p:nvPr/>
        </p:nvPicPr>
        <p:blipFill>
          <a:blip r:embed="rId3"/>
          <a:stretch>
            <a:fillRect/>
          </a:stretch>
        </p:blipFill>
        <p:spPr>
          <a:xfrm>
            <a:off x="3885883" y="1746250"/>
            <a:ext cx="4786312" cy="3111500"/>
          </a:xfrm>
          <a:prstGeom prst="rect">
            <a:avLst/>
          </a:prstGeom>
          <a:noFill/>
          <a:ln w="9525">
            <a:noFill/>
          </a:ln>
        </p:spPr>
      </p:pic>
      <p:sp>
        <p:nvSpPr>
          <p:cNvPr id="2" name="文本框 1">
            <a:extLst>
              <a:ext uri="{FF2B5EF4-FFF2-40B4-BE49-F238E27FC236}">
                <a16:creationId xmlns:a16="http://schemas.microsoft.com/office/drawing/2014/main" id="{14705FBF-E9CE-C24A-A354-509589037AD9}"/>
              </a:ext>
            </a:extLst>
          </p:cNvPr>
          <p:cNvSpPr txBox="1"/>
          <p:nvPr/>
        </p:nvSpPr>
        <p:spPr>
          <a:xfrm>
            <a:off x="7235454" y="3110844"/>
            <a:ext cx="1210588" cy="584775"/>
          </a:xfrm>
          <a:prstGeom prst="rect">
            <a:avLst/>
          </a:prstGeom>
          <a:noFill/>
        </p:spPr>
        <p:txBody>
          <a:bodyPr wrap="none" rtlCol="0">
            <a:spAutoFit/>
          </a:bodyPr>
          <a:lstStyle/>
          <a:p>
            <a:r>
              <a:rPr lang="zh-CN" altLang="en-US" sz="1600" dirty="0">
                <a:solidFill>
                  <a:srgbClr val="FF0000"/>
                </a:solidFill>
              </a:rPr>
              <a:t>有锁不变，</a:t>
            </a:r>
            <a:endParaRPr lang="en-US" altLang="zh-CN" sz="1600" dirty="0">
              <a:solidFill>
                <a:srgbClr val="FF0000"/>
              </a:solidFill>
            </a:endParaRPr>
          </a:p>
          <a:p>
            <a:r>
              <a:rPr lang="zh-CN" altLang="en-US" sz="1600" dirty="0">
                <a:solidFill>
                  <a:srgbClr val="FF0000"/>
                </a:solidFill>
              </a:rPr>
              <a:t>没锁加锁</a:t>
            </a:r>
          </a:p>
        </p:txBody>
      </p:sp>
      <p:cxnSp>
        <p:nvCxnSpPr>
          <p:cNvPr id="4" name="直接连接符 3">
            <a:extLst>
              <a:ext uri="{FF2B5EF4-FFF2-40B4-BE49-F238E27FC236}">
                <a16:creationId xmlns:a16="http://schemas.microsoft.com/office/drawing/2014/main" id="{4136BB35-E51E-02CB-0CA4-5DEE35CF8907}"/>
              </a:ext>
            </a:extLst>
          </p:cNvPr>
          <p:cNvCxnSpPr/>
          <p:nvPr/>
        </p:nvCxnSpPr>
        <p:spPr>
          <a:xfrm>
            <a:off x="5029200" y="2856954"/>
            <a:ext cx="5334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944E6574-52AE-45C2-2E04-85258A54271D}"/>
              </a:ext>
            </a:extLst>
          </p:cNvPr>
          <p:cNvSpPr txBox="1"/>
          <p:nvPr/>
        </p:nvSpPr>
        <p:spPr>
          <a:xfrm>
            <a:off x="5616575" y="2597192"/>
            <a:ext cx="1494320" cy="253916"/>
          </a:xfrm>
          <a:prstGeom prst="rect">
            <a:avLst/>
          </a:prstGeom>
          <a:solidFill>
            <a:schemeClr val="bg1"/>
          </a:solidFill>
          <a:ln>
            <a:noFill/>
          </a:ln>
        </p:spPr>
        <p:txBody>
          <a:bodyPr wrap="none" rtlCol="0">
            <a:spAutoFit/>
          </a:bodyPr>
          <a:lstStyle/>
          <a:p>
            <a:r>
              <a:rPr lang="en-US" altLang="zh-CN" sz="1050" dirty="0">
                <a:solidFill>
                  <a:srgbClr val="FF0000"/>
                </a:solidFill>
              </a:rPr>
              <a:t>Lock</a:t>
            </a:r>
            <a:r>
              <a:rPr lang="zh-CN" altLang="en-US" sz="1050" dirty="0">
                <a:solidFill>
                  <a:srgbClr val="FF0000"/>
                </a:solidFill>
              </a:rPr>
              <a:t>指向的值赋给</a:t>
            </a:r>
            <a:r>
              <a:rPr lang="en-US" altLang="zh-CN" sz="1050" dirty="0">
                <a:solidFill>
                  <a:srgbClr val="FF0000"/>
                </a:solidFill>
              </a:rPr>
              <a:t>old</a:t>
            </a:r>
            <a:endParaRPr lang="zh-CN" altLang="en-US" sz="1050" dirty="0">
              <a:solidFill>
                <a:srgbClr val="FF0000"/>
              </a:solidFill>
            </a:endParaRPr>
          </a:p>
        </p:txBody>
      </p:sp>
      <p:sp>
        <p:nvSpPr>
          <p:cNvPr id="6" name="文本框 5">
            <a:extLst>
              <a:ext uri="{FF2B5EF4-FFF2-40B4-BE49-F238E27FC236}">
                <a16:creationId xmlns:a16="http://schemas.microsoft.com/office/drawing/2014/main" id="{C531C023-07E0-EB2A-5EDE-C99ED8AD10B0}"/>
              </a:ext>
            </a:extLst>
          </p:cNvPr>
          <p:cNvSpPr txBox="1"/>
          <p:nvPr/>
        </p:nvSpPr>
        <p:spPr>
          <a:xfrm>
            <a:off x="5616574" y="2835275"/>
            <a:ext cx="1279517" cy="253916"/>
          </a:xfrm>
          <a:prstGeom prst="rect">
            <a:avLst/>
          </a:prstGeom>
          <a:solidFill>
            <a:schemeClr val="bg1"/>
          </a:solidFill>
          <a:ln>
            <a:noFill/>
          </a:ln>
        </p:spPr>
        <p:txBody>
          <a:bodyPr wrap="none" rtlCol="0">
            <a:spAutoFit/>
          </a:bodyPr>
          <a:lstStyle/>
          <a:p>
            <a:r>
              <a:rPr lang="en-US" altLang="zh-CN" sz="1050" dirty="0">
                <a:solidFill>
                  <a:srgbClr val="FF0000"/>
                </a:solidFill>
              </a:rPr>
              <a:t>Lock</a:t>
            </a:r>
            <a:r>
              <a:rPr lang="zh-CN" altLang="en-US" sz="1050" dirty="0">
                <a:solidFill>
                  <a:srgbClr val="FF0000"/>
                </a:solidFill>
              </a:rPr>
              <a:t>指向</a:t>
            </a:r>
            <a:r>
              <a:rPr lang="en-US" altLang="zh-CN" sz="1050" dirty="0">
                <a:solidFill>
                  <a:srgbClr val="FF0000"/>
                </a:solidFill>
              </a:rPr>
              <a:t>”true”</a:t>
            </a:r>
            <a:endParaRPr lang="zh-CN" altLang="en-US" sz="1050" dirty="0">
              <a:solidFill>
                <a:srgbClr val="FF0000"/>
              </a:solidFill>
            </a:endParaRPr>
          </a:p>
        </p:txBody>
      </p:sp>
      <p:cxnSp>
        <p:nvCxnSpPr>
          <p:cNvPr id="7" name="直接连接符 6">
            <a:extLst>
              <a:ext uri="{FF2B5EF4-FFF2-40B4-BE49-F238E27FC236}">
                <a16:creationId xmlns:a16="http://schemas.microsoft.com/office/drawing/2014/main" id="{7E2D3601-AC3F-69FA-92F6-5FB51EC55EB8}"/>
              </a:ext>
            </a:extLst>
          </p:cNvPr>
          <p:cNvCxnSpPr>
            <a:cxnSpLocks/>
          </p:cNvCxnSpPr>
          <p:nvPr/>
        </p:nvCxnSpPr>
        <p:spPr>
          <a:xfrm>
            <a:off x="5105400" y="3302000"/>
            <a:ext cx="3048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C6F18A8B-DF55-1E55-DDFF-C8D42965DB2B}"/>
              </a:ext>
            </a:extLst>
          </p:cNvPr>
          <p:cNvCxnSpPr/>
          <p:nvPr/>
        </p:nvCxnSpPr>
        <p:spPr>
          <a:xfrm flipH="1">
            <a:off x="4572000" y="3302000"/>
            <a:ext cx="685800" cy="641350"/>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02EA176B-C926-5C85-FBC4-761231E8C7B8}"/>
              </a:ext>
            </a:extLst>
          </p:cNvPr>
          <p:cNvSpPr txBox="1"/>
          <p:nvPr/>
        </p:nvSpPr>
        <p:spPr>
          <a:xfrm>
            <a:off x="4982572" y="3699001"/>
            <a:ext cx="4081567" cy="253916"/>
          </a:xfrm>
          <a:prstGeom prst="rect">
            <a:avLst/>
          </a:prstGeom>
          <a:solidFill>
            <a:schemeClr val="bg1"/>
          </a:solidFill>
          <a:ln>
            <a:noFill/>
          </a:ln>
        </p:spPr>
        <p:txBody>
          <a:bodyPr wrap="none" rtlCol="0">
            <a:spAutoFit/>
          </a:bodyPr>
          <a:lstStyle/>
          <a:p>
            <a:r>
              <a:rPr lang="zh-CN" altLang="en-US" sz="1050" dirty="0">
                <a:solidFill>
                  <a:srgbClr val="FF0000"/>
                </a:solidFill>
              </a:rPr>
              <a:t>返回的</a:t>
            </a:r>
            <a:r>
              <a:rPr lang="en-US" altLang="zh-CN" sz="1050" dirty="0">
                <a:solidFill>
                  <a:srgbClr val="FF0000"/>
                </a:solidFill>
              </a:rPr>
              <a:t>old</a:t>
            </a:r>
            <a:r>
              <a:rPr lang="zh-CN" altLang="en-US" sz="1050" dirty="0">
                <a:solidFill>
                  <a:srgbClr val="FF0000"/>
                </a:solidFill>
              </a:rPr>
              <a:t>的值作为</a:t>
            </a:r>
            <a:r>
              <a:rPr lang="en-US" altLang="zh-CN" sz="1050" dirty="0">
                <a:solidFill>
                  <a:srgbClr val="FF0000"/>
                </a:solidFill>
              </a:rPr>
              <a:t>while</a:t>
            </a:r>
            <a:r>
              <a:rPr lang="zh-CN" altLang="en-US" sz="1050" dirty="0">
                <a:solidFill>
                  <a:srgbClr val="FF0000"/>
                </a:solidFill>
              </a:rPr>
              <a:t>的判断条件</a:t>
            </a:r>
            <a:r>
              <a:rPr lang="en-US" altLang="zh-CN" sz="1050" dirty="0">
                <a:solidFill>
                  <a:srgbClr val="FF0000"/>
                </a:solidFill>
              </a:rPr>
              <a:t>;true</a:t>
            </a:r>
            <a:r>
              <a:rPr lang="zh-CN" altLang="en-US" sz="1050" dirty="0">
                <a:solidFill>
                  <a:srgbClr val="FF0000"/>
                </a:solidFill>
              </a:rPr>
              <a:t>循环等待</a:t>
            </a:r>
            <a:r>
              <a:rPr lang="en-US" altLang="zh-CN" sz="1050" dirty="0">
                <a:solidFill>
                  <a:srgbClr val="FF0000"/>
                </a:solidFill>
              </a:rPr>
              <a:t>; false</a:t>
            </a:r>
            <a:r>
              <a:rPr lang="zh-CN" altLang="en-US" sz="1050" dirty="0">
                <a:solidFill>
                  <a:srgbClr val="FF0000"/>
                </a:solidFill>
              </a:rPr>
              <a:t>跳出循环</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1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1080135"/>
            <a:ext cx="8305800" cy="3777615"/>
            <a:chOff x="5377507" y="2074804"/>
            <a:chExt cx="5898812" cy="3948905"/>
          </a:xfrm>
        </p:grpSpPr>
        <p:grpSp>
          <p:nvGrpSpPr>
            <p:cNvPr id="60425" name="组合 19"/>
            <p:cNvGrpSpPr/>
            <p:nvPr/>
          </p:nvGrpSpPr>
          <p:grpSpPr>
            <a:xfrm>
              <a:off x="5391037" y="2074804"/>
              <a:ext cx="5885282" cy="3948905"/>
              <a:chOff x="5449234" y="1570748"/>
              <a:chExt cx="5885282" cy="3948905"/>
            </a:xfrm>
          </p:grpSpPr>
          <p:sp>
            <p:nvSpPr>
              <p:cNvPr id="60430" name="矩形 3"/>
              <p:cNvSpPr/>
              <p:nvPr/>
            </p:nvSpPr>
            <p:spPr>
              <a:xfrm>
                <a:off x="5679339" y="1640981"/>
                <a:ext cx="2814006" cy="1267181"/>
              </a:xfrm>
              <a:prstGeom prst="rect">
                <a:avLst/>
              </a:prstGeom>
              <a:noFill/>
              <a:ln w="9525">
                <a:noFill/>
              </a:ln>
            </p:spPr>
            <p:txBody>
              <a:bodyPr wrap="square">
                <a:spAutoFit/>
              </a:bodyPr>
              <a:lstStyle/>
              <a:p>
                <a:pPr algn="just" eaLnBrk="1" hangingPunct="1">
                  <a:lnSpc>
                    <a:spcPct val="114000"/>
                  </a:lnSpc>
                </a:pPr>
                <a:r>
                  <a:rPr lang="en-US" altLang="zh-CN" sz="1600" b="1" dirty="0">
                    <a:solidFill>
                      <a:srgbClr val="FF0000"/>
                    </a:solidFill>
                    <a:latin typeface="微软雅黑" panose="020B0503020204020204" pitchFamily="34" charset="-122"/>
                  </a:rPr>
                  <a:t>Swap</a:t>
                </a:r>
                <a:r>
                  <a:rPr lang="zh-CN" altLang="en-US" sz="1600" b="1" dirty="0">
                    <a:solidFill>
                      <a:srgbClr val="FF0000"/>
                    </a:solidFill>
                    <a:latin typeface="微软雅黑" panose="020B0503020204020204" pitchFamily="34" charset="-122"/>
                  </a:rPr>
                  <a:t>指令</a:t>
                </a:r>
                <a:endParaRPr lang="en-US" altLang="zh-CN" sz="1600" b="1" dirty="0">
                  <a:solidFill>
                    <a:srgbClr val="FF0000"/>
                  </a:solidFill>
                  <a:latin typeface="微软雅黑" panose="020B0503020204020204" pitchFamily="34" charset="-122"/>
                </a:endParaRPr>
              </a:p>
              <a:p>
                <a:pPr algn="just" eaLnBrk="1" hangingPunct="1">
                  <a:lnSpc>
                    <a:spcPct val="114000"/>
                  </a:lnSpc>
                </a:pPr>
                <a:r>
                  <a:rPr lang="en-US" altLang="zh-CN" sz="1600" dirty="0">
                    <a:latin typeface="微软雅黑" panose="020B0503020204020204" pitchFamily="34" charset="-122"/>
                  </a:rPr>
                  <a:t>Swap</a:t>
                </a:r>
                <a:r>
                  <a:rPr lang="zh-CN" altLang="en-US" sz="1600" dirty="0">
                    <a:latin typeface="微软雅黑" panose="020B0503020204020204" pitchFamily="34" charset="-122"/>
                  </a:rPr>
                  <a:t>指令也是用硬件实现的，</a:t>
                </a:r>
                <a:endParaRPr lang="en-US" altLang="zh-CN" sz="1600" dirty="0">
                  <a:latin typeface="微软雅黑" panose="020B0503020204020204" pitchFamily="34" charset="-122"/>
                </a:endParaRPr>
              </a:p>
              <a:p>
                <a:pPr algn="just" eaLnBrk="1" hangingPunct="1">
                  <a:lnSpc>
                    <a:spcPct val="114000"/>
                  </a:lnSpc>
                </a:pPr>
                <a:r>
                  <a:rPr lang="zh-CN" altLang="en-US" sz="1600" dirty="0">
                    <a:latin typeface="微软雅黑" panose="020B0503020204020204" pitchFamily="34" charset="-122"/>
                  </a:rPr>
                  <a:t>执行过程不能中断。</a:t>
                </a:r>
                <a:endParaRPr lang="en-US" altLang="zh-CN" sz="1600" dirty="0">
                  <a:latin typeface="微软雅黑" panose="020B0503020204020204" pitchFamily="34" charset="-122"/>
                </a:endParaRPr>
              </a:p>
              <a:p>
                <a:pPr algn="just" eaLnBrk="1" hangingPunct="1">
                  <a:lnSpc>
                    <a:spcPct val="114000"/>
                  </a:lnSpc>
                </a:pPr>
                <a:r>
                  <a:rPr lang="zh-CN" altLang="en-US" sz="1600" dirty="0">
                    <a:latin typeface="微软雅黑" panose="020B0503020204020204" pitchFamily="34" charset="-122"/>
                  </a:rPr>
                  <a:t>在</a:t>
                </a:r>
                <a:r>
                  <a:rPr lang="en-US" altLang="zh-CN" sz="1600" dirty="0">
                    <a:latin typeface="微软雅黑" panose="020B0503020204020204" pitchFamily="34" charset="-122"/>
                  </a:rPr>
                  <a:t>X86</a:t>
                </a:r>
                <a:r>
                  <a:rPr lang="zh-CN" altLang="en-US" sz="1600" dirty="0">
                    <a:latin typeface="微软雅黑" panose="020B0503020204020204" pitchFamily="34" charset="-122"/>
                  </a:rPr>
                  <a:t>中称为Exchange指令，</a:t>
                </a:r>
                <a:r>
                  <a:rPr lang="en-US" altLang="zh-CN" sz="1600" dirty="0">
                    <a:latin typeface="微软雅黑" panose="020B0503020204020204" pitchFamily="34" charset="-122"/>
                  </a:rPr>
                  <a:t>XCHG</a:t>
                </a:r>
                <a:r>
                  <a:rPr lang="zh-CN" altLang="en-US" sz="1600" dirty="0">
                    <a:latin typeface="微软雅黑" panose="020B0503020204020204" pitchFamily="34" charset="-122"/>
                  </a:rPr>
                  <a:t>指令</a:t>
                </a:r>
                <a:endParaRPr lang="en-US" altLang="zh-CN" sz="1600" dirty="0">
                  <a:latin typeface="微软雅黑" panose="020B0503020204020204" pitchFamily="34" charset="-122"/>
                </a:endParaRPr>
              </a:p>
            </p:txBody>
          </p:sp>
          <p:sp>
            <p:nvSpPr>
              <p:cNvPr id="34" name="矩形 4"/>
              <p:cNvSpPr/>
              <p:nvPr/>
            </p:nvSpPr>
            <p:spPr>
              <a:xfrm>
                <a:off x="5449234" y="1570748"/>
                <a:ext cx="5885282" cy="394890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60426"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0427"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0428"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0429"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进程互斥：硬件的实现方法</a:t>
            </a:r>
          </a:p>
        </p:txBody>
      </p:sp>
      <p:sp>
        <p:nvSpPr>
          <p:cNvPr id="60420"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0421"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0422" name="AutoShape 14"/>
          <p:cNvSpPr>
            <a:spLocks noChangeAspect="1"/>
          </p:cNvSpPr>
          <p:nvPr/>
        </p:nvSpPr>
        <p:spPr>
          <a:xfrm>
            <a:off x="4419600" y="2419350"/>
            <a:ext cx="304800" cy="304800"/>
          </a:xfrm>
          <a:prstGeom prst="rect">
            <a:avLst/>
          </a:prstGeom>
          <a:noFill/>
          <a:ln w="9525">
            <a:noFill/>
          </a:ln>
        </p:spPr>
        <p:txBody>
          <a:bodyPr/>
          <a:lstStyle/>
          <a:p>
            <a:endParaRPr lang="zh-CN" altLang="en-US" dirty="0">
              <a:latin typeface="微软雅黑" panose="020B0503020204020204" pitchFamily="34" charset="-122"/>
            </a:endParaRPr>
          </a:p>
        </p:txBody>
      </p:sp>
      <p:sp>
        <p:nvSpPr>
          <p:cNvPr id="16" name="矩形 3"/>
          <p:cNvSpPr/>
          <p:nvPr/>
        </p:nvSpPr>
        <p:spPr>
          <a:xfrm>
            <a:off x="763588" y="2724150"/>
            <a:ext cx="3060700" cy="1212215"/>
          </a:xfrm>
          <a:prstGeom prst="rect">
            <a:avLst/>
          </a:prstGeom>
          <a:noFill/>
          <a:ln w="9525">
            <a:noFill/>
          </a:ln>
        </p:spPr>
        <p:txBody>
          <a:bodyPr>
            <a:spAutoFit/>
          </a:bodyPr>
          <a:lstStyle/>
          <a:p>
            <a:pPr algn="just" eaLnBrk="1" hangingPunct="1">
              <a:lnSpc>
                <a:spcPct val="114000"/>
              </a:lnSpc>
            </a:pPr>
            <a:endParaRPr lang="en-US" altLang="zh-CN" sz="1600" dirty="0">
              <a:latin typeface="微软雅黑" panose="020B0503020204020204" pitchFamily="34" charset="-122"/>
            </a:endParaRPr>
          </a:p>
          <a:p>
            <a:pPr algn="just" eaLnBrk="1" hangingPunct="1">
              <a:lnSpc>
                <a:spcPct val="114000"/>
              </a:lnSpc>
            </a:pPr>
            <a:r>
              <a:rPr lang="zh-CN" altLang="en-US" sz="1600" dirty="0">
                <a:latin typeface="微软雅黑" panose="020B0503020204020204" pitchFamily="34" charset="-122"/>
              </a:rPr>
              <a:t>逻辑上Swap和TS并无太大区别。</a:t>
            </a:r>
          </a:p>
          <a:p>
            <a:pPr algn="just" eaLnBrk="1" hangingPunct="1">
              <a:lnSpc>
                <a:spcPct val="114000"/>
              </a:lnSpc>
            </a:pPr>
            <a:endParaRPr lang="zh-CN" altLang="en-US" sz="1600" dirty="0">
              <a:latin typeface="微软雅黑" panose="020B0503020204020204" pitchFamily="34" charset="-122"/>
            </a:endParaRPr>
          </a:p>
          <a:p>
            <a:pPr algn="just" eaLnBrk="1" hangingPunct="1">
              <a:lnSpc>
                <a:spcPct val="114000"/>
              </a:lnSpc>
            </a:pPr>
            <a:r>
              <a:rPr lang="zh-CN" altLang="en-US" sz="1600" dirty="0">
                <a:latin typeface="微软雅黑" panose="020B0503020204020204" pitchFamily="34" charset="-122"/>
              </a:rPr>
              <a:t>优点缺点显然都是一样的</a:t>
            </a:r>
          </a:p>
        </p:txBody>
      </p:sp>
      <p:pic>
        <p:nvPicPr>
          <p:cNvPr id="3" name="图片 2"/>
          <p:cNvPicPr>
            <a:picLocks noChangeAspect="1"/>
          </p:cNvPicPr>
          <p:nvPr/>
        </p:nvPicPr>
        <p:blipFill>
          <a:blip r:embed="rId3"/>
          <a:stretch>
            <a:fillRect/>
          </a:stretch>
        </p:blipFill>
        <p:spPr>
          <a:xfrm>
            <a:off x="4808855" y="1147128"/>
            <a:ext cx="3733800" cy="3597275"/>
          </a:xfrm>
          <a:prstGeom prst="rect">
            <a:avLst/>
          </a:prstGeom>
          <a:noFill/>
          <a:ln w="9525">
            <a:noFill/>
          </a:ln>
        </p:spPr>
      </p:pic>
      <p:sp>
        <p:nvSpPr>
          <p:cNvPr id="2" name="文本框 1">
            <a:extLst>
              <a:ext uri="{FF2B5EF4-FFF2-40B4-BE49-F238E27FC236}">
                <a16:creationId xmlns:a16="http://schemas.microsoft.com/office/drawing/2014/main" id="{729262DA-2950-4310-E8FA-817BAE5682EB}"/>
              </a:ext>
            </a:extLst>
          </p:cNvPr>
          <p:cNvSpPr txBox="1"/>
          <p:nvPr/>
        </p:nvSpPr>
        <p:spPr>
          <a:xfrm>
            <a:off x="7010400" y="3396208"/>
            <a:ext cx="2039341" cy="600164"/>
          </a:xfrm>
          <a:prstGeom prst="rect">
            <a:avLst/>
          </a:prstGeom>
          <a:solidFill>
            <a:schemeClr val="bg1"/>
          </a:solidFill>
        </p:spPr>
        <p:txBody>
          <a:bodyPr wrap="none" rtlCol="0">
            <a:spAutoFit/>
          </a:bodyPr>
          <a:lstStyle/>
          <a:p>
            <a:r>
              <a:rPr lang="zh-CN" altLang="en-US" sz="1100" dirty="0">
                <a:solidFill>
                  <a:srgbClr val="FF0000"/>
                </a:solidFill>
              </a:rPr>
              <a:t>只有全局锁</a:t>
            </a:r>
            <a:r>
              <a:rPr lang="en-US" altLang="zh-CN" sz="1100" dirty="0">
                <a:solidFill>
                  <a:srgbClr val="FF0000"/>
                </a:solidFill>
              </a:rPr>
              <a:t>lock</a:t>
            </a:r>
            <a:r>
              <a:rPr lang="zh-CN" altLang="en-US" sz="1100" dirty="0">
                <a:solidFill>
                  <a:srgbClr val="FF0000"/>
                </a:solidFill>
              </a:rPr>
              <a:t>，变为</a:t>
            </a:r>
            <a:r>
              <a:rPr lang="en-US" altLang="zh-CN" sz="1100" dirty="0">
                <a:solidFill>
                  <a:srgbClr val="FF0000"/>
                </a:solidFill>
              </a:rPr>
              <a:t>false</a:t>
            </a:r>
            <a:r>
              <a:rPr lang="zh-CN" altLang="en-US" sz="1100" dirty="0">
                <a:solidFill>
                  <a:srgbClr val="FF0000"/>
                </a:solidFill>
              </a:rPr>
              <a:t>，</a:t>
            </a:r>
            <a:endParaRPr lang="en-US" altLang="zh-CN" sz="1100" dirty="0">
              <a:solidFill>
                <a:srgbClr val="FF0000"/>
              </a:solidFill>
            </a:endParaRPr>
          </a:p>
          <a:p>
            <a:r>
              <a:rPr lang="en-US" altLang="zh-CN" sz="1100" dirty="0">
                <a:solidFill>
                  <a:srgbClr val="FF0000"/>
                </a:solidFill>
              </a:rPr>
              <a:t>old</a:t>
            </a:r>
            <a:r>
              <a:rPr lang="zh-CN" altLang="en-US" sz="1100" dirty="0">
                <a:solidFill>
                  <a:srgbClr val="FF0000"/>
                </a:solidFill>
              </a:rPr>
              <a:t>才会对换为</a:t>
            </a:r>
            <a:r>
              <a:rPr lang="en-US" altLang="zh-CN" sz="1100" dirty="0">
                <a:solidFill>
                  <a:srgbClr val="FF0000"/>
                </a:solidFill>
              </a:rPr>
              <a:t>false</a:t>
            </a:r>
          </a:p>
          <a:p>
            <a:r>
              <a:rPr lang="zh-CN" altLang="en-US" sz="1100" dirty="0">
                <a:solidFill>
                  <a:srgbClr val="FF0000"/>
                </a:solidFill>
              </a:rPr>
              <a:t>才退出循环</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17"/>
                                        </p:tgtEl>
                                        <p:attrNameLst>
                                          <p:attrName>style.visibility</p:attrName>
                                        </p:attrNameLst>
                                      </p:cBhvr>
                                      <p:to>
                                        <p:strVal val="visible"/>
                                      </p:to>
                                    </p:set>
                                  </p:childTnLst>
                                </p:cTn>
                              </p:par>
                            </p:childTnLst>
                          </p:cTn>
                        </p:par>
                        <p:par>
                          <p:cTn id="10" fill="hold">
                            <p:stCondLst>
                              <p:cond delay="140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502444" y="4202195"/>
            <a:ext cx="8137922" cy="222203"/>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125"/>
              <a:t>Date</a:t>
            </a:r>
            <a:endParaRPr lang="zh-CN" altLang="en-US" sz="1125" dirty="0"/>
          </a:p>
        </p:txBody>
      </p:sp>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516380" cy="414020"/>
          </a:xfrm>
          <a:prstGeom prst="rect">
            <a:avLst/>
          </a:prstGeom>
        </p:spPr>
        <p:txBody>
          <a:bodyPr wrap="none">
            <a:spAutoFit/>
          </a:bodyPr>
          <a:lstStyle/>
          <a:p>
            <a:r>
              <a:rPr lang="zh-CN" altLang="en-US" sz="2100" b="1" dirty="0">
                <a:solidFill>
                  <a:schemeClr val="bg1"/>
                </a:solidFill>
              </a:rPr>
              <a:t>内容导航：</a:t>
            </a:r>
          </a:p>
        </p:txBody>
      </p:sp>
      <p:sp>
        <p:nvSpPr>
          <p:cNvPr id="3" name="矩形 2"/>
          <p:cNvSpPr/>
          <p:nvPr/>
        </p:nvSpPr>
        <p:spPr>
          <a:xfrm>
            <a:off x="6180941" y="1843657"/>
            <a:ext cx="2543175" cy="506730"/>
          </a:xfrm>
          <a:prstGeom prst="rect">
            <a:avLst/>
          </a:prstGeom>
        </p:spPr>
        <p:txBody>
          <a:bodyPr wrap="none">
            <a:spAutoFit/>
          </a:bodyPr>
          <a:lstStyle/>
          <a:p>
            <a:r>
              <a:rPr lang="zh-CN" altLang="en-US" sz="2700" dirty="0">
                <a:solidFill>
                  <a:srgbClr val="000000"/>
                </a:solidFill>
                <a:sym typeface="+mn-ea"/>
              </a:rPr>
              <a:t>第</a:t>
            </a:r>
            <a:r>
              <a:rPr lang="en-US" altLang="zh-CN" sz="2700" dirty="0">
                <a:solidFill>
                  <a:srgbClr val="000000"/>
                </a:solidFill>
                <a:sym typeface="+mn-ea"/>
              </a:rPr>
              <a:t>4</a:t>
            </a:r>
            <a:r>
              <a:rPr lang="zh-CN" altLang="en-US" sz="2700" dirty="0">
                <a:solidFill>
                  <a:srgbClr val="000000"/>
                </a:solidFill>
                <a:sym typeface="+mn-ea"/>
              </a:rPr>
              <a:t>章 进程同步</a:t>
            </a:r>
            <a:endParaRPr lang="zh-CN" altLang="en-US" sz="2700" dirty="0">
              <a:solidFill>
                <a:srgbClr val="000000"/>
              </a:solidFill>
            </a:endParaRPr>
          </a:p>
        </p:txBody>
      </p:sp>
      <p:cxnSp>
        <p:nvCxnSpPr>
          <p:cNvPr id="5" name="直接连接符 4"/>
          <p:cNvCxnSpPr/>
          <p:nvPr/>
        </p:nvCxnSpPr>
        <p:spPr>
          <a:xfrm>
            <a:off x="5669924" y="2392853"/>
            <a:ext cx="2990417"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144" y="4781282"/>
            <a:ext cx="9151145" cy="3622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6" name="任意多边形: 形状 25"/>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259561"/>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698416"/>
            <a:ext cx="395288" cy="395288"/>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190018"/>
            <a:ext cx="395288" cy="395288"/>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653873"/>
            <a:ext cx="395288" cy="395288"/>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123433"/>
            <a:ext cx="395288" cy="395288"/>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601718"/>
            <a:ext cx="395288" cy="395288"/>
          </a:xfrm>
          <a:prstGeom prst="rect">
            <a:avLst/>
          </a:prstGeom>
          <a:ln>
            <a:noFill/>
          </a:ln>
          <a:effectLst>
            <a:softEdge rad="0"/>
          </a:effectLst>
        </p:spPr>
      </p:pic>
      <p:sp>
        <p:nvSpPr>
          <p:cNvPr id="33" name="矩形 32"/>
          <p:cNvSpPr/>
          <p:nvPr/>
        </p:nvSpPr>
        <p:spPr>
          <a:xfrm>
            <a:off x="1273253" y="1301602"/>
            <a:ext cx="2616725" cy="368300"/>
          </a:xfrm>
          <a:prstGeom prst="rect">
            <a:avLst/>
          </a:prstGeom>
        </p:spPr>
        <p:txBody>
          <a:bodyPr wrap="square">
            <a:spAutoFit/>
          </a:bodyPr>
          <a:lstStyle/>
          <a:p>
            <a:r>
              <a:rPr lang="en-US" altLang="zh-CN" sz="1800" dirty="0">
                <a:latin typeface="+mj-ea"/>
                <a:ea typeface="+mj-ea"/>
              </a:rPr>
              <a:t>4.1 </a:t>
            </a:r>
            <a:r>
              <a:rPr lang="zh-CN" altLang="en-US" sz="1800" dirty="0">
                <a:latin typeface="+mj-ea"/>
                <a:ea typeface="+mj-ea"/>
              </a:rPr>
              <a:t>进程同步的概念</a:t>
            </a:r>
          </a:p>
        </p:txBody>
      </p:sp>
      <p:sp>
        <p:nvSpPr>
          <p:cNvPr id="34" name="矩形 33"/>
          <p:cNvSpPr/>
          <p:nvPr/>
        </p:nvSpPr>
        <p:spPr>
          <a:xfrm>
            <a:off x="1273253" y="1765945"/>
            <a:ext cx="2761613" cy="368300"/>
          </a:xfrm>
          <a:prstGeom prst="rect">
            <a:avLst/>
          </a:prstGeom>
        </p:spPr>
        <p:txBody>
          <a:bodyPr wrap="square">
            <a:spAutoFit/>
          </a:bodyPr>
          <a:lstStyle/>
          <a:p>
            <a:r>
              <a:rPr lang="en-US" altLang="zh-CN" sz="1800" dirty="0">
                <a:latin typeface="+mj-ea"/>
              </a:rPr>
              <a:t>4.2 </a:t>
            </a:r>
            <a:r>
              <a:rPr lang="zh-CN" altLang="en-US" sz="1800" dirty="0">
                <a:latin typeface="+mj-ea"/>
              </a:rPr>
              <a:t>软件同步机制</a:t>
            </a:r>
          </a:p>
        </p:txBody>
      </p:sp>
      <p:sp>
        <p:nvSpPr>
          <p:cNvPr id="35" name="矩形 34"/>
          <p:cNvSpPr/>
          <p:nvPr/>
        </p:nvSpPr>
        <p:spPr>
          <a:xfrm>
            <a:off x="1273253" y="2230289"/>
            <a:ext cx="2616725" cy="368300"/>
          </a:xfrm>
          <a:prstGeom prst="rect">
            <a:avLst/>
          </a:prstGeom>
        </p:spPr>
        <p:txBody>
          <a:bodyPr wrap="square">
            <a:spAutoFit/>
          </a:bodyPr>
          <a:lstStyle/>
          <a:p>
            <a:r>
              <a:rPr lang="en-US" altLang="zh-CN" sz="1800" dirty="0">
                <a:latin typeface="+mj-ea"/>
              </a:rPr>
              <a:t>4.3 </a:t>
            </a:r>
            <a:r>
              <a:rPr lang="zh-CN" altLang="en-US" sz="1800" dirty="0">
                <a:latin typeface="+mj-ea"/>
              </a:rPr>
              <a:t>硬件同步机制</a:t>
            </a:r>
          </a:p>
        </p:txBody>
      </p:sp>
      <p:sp>
        <p:nvSpPr>
          <p:cNvPr id="36" name="矩形 35"/>
          <p:cNvSpPr/>
          <p:nvPr/>
        </p:nvSpPr>
        <p:spPr>
          <a:xfrm>
            <a:off x="1273253" y="2694633"/>
            <a:ext cx="2616725" cy="368300"/>
          </a:xfrm>
          <a:prstGeom prst="rect">
            <a:avLst/>
          </a:prstGeom>
        </p:spPr>
        <p:txBody>
          <a:bodyPr wrap="square">
            <a:spAutoFit/>
          </a:bodyPr>
          <a:lstStyle/>
          <a:p>
            <a:r>
              <a:rPr lang="en-US" altLang="zh-CN" sz="1800" b="1" dirty="0">
                <a:solidFill>
                  <a:srgbClr val="0000FF"/>
                </a:solidFill>
                <a:latin typeface="+mj-ea"/>
              </a:rPr>
              <a:t>4.4 </a:t>
            </a:r>
            <a:r>
              <a:rPr lang="zh-CN" altLang="en-US" sz="1800" b="1" dirty="0">
                <a:solidFill>
                  <a:srgbClr val="0000FF"/>
                </a:solidFill>
                <a:latin typeface="+mj-ea"/>
              </a:rPr>
              <a:t>信号量机制</a:t>
            </a:r>
          </a:p>
        </p:txBody>
      </p:sp>
      <p:sp>
        <p:nvSpPr>
          <p:cNvPr id="37" name="矩形 36"/>
          <p:cNvSpPr/>
          <p:nvPr/>
        </p:nvSpPr>
        <p:spPr>
          <a:xfrm>
            <a:off x="1273253" y="3158977"/>
            <a:ext cx="2525359" cy="368300"/>
          </a:xfrm>
          <a:prstGeom prst="rect">
            <a:avLst/>
          </a:prstGeom>
        </p:spPr>
        <p:txBody>
          <a:bodyPr wrap="square">
            <a:spAutoFit/>
          </a:bodyPr>
          <a:lstStyle/>
          <a:p>
            <a:r>
              <a:rPr lang="en-US" altLang="zh-CN" sz="1800" dirty="0">
                <a:latin typeface="+mj-ea"/>
              </a:rPr>
              <a:t>4.5 </a:t>
            </a:r>
            <a:r>
              <a:rPr lang="zh-CN" altLang="en-US" sz="1800" dirty="0">
                <a:latin typeface="+mj-ea"/>
              </a:rPr>
              <a:t>管程机制</a:t>
            </a:r>
          </a:p>
        </p:txBody>
      </p:sp>
      <p:sp>
        <p:nvSpPr>
          <p:cNvPr id="38" name="矩形 37"/>
          <p:cNvSpPr/>
          <p:nvPr/>
        </p:nvSpPr>
        <p:spPr>
          <a:xfrm>
            <a:off x="1273252" y="3623321"/>
            <a:ext cx="2761613" cy="368300"/>
          </a:xfrm>
          <a:prstGeom prst="rect">
            <a:avLst/>
          </a:prstGeom>
        </p:spPr>
        <p:txBody>
          <a:bodyPr wrap="square">
            <a:spAutoFit/>
          </a:bodyPr>
          <a:lstStyle/>
          <a:p>
            <a:r>
              <a:rPr lang="en-US" altLang="zh-CN" sz="1800" dirty="0">
                <a:latin typeface="+mj-ea"/>
              </a:rPr>
              <a:t>4.6 </a:t>
            </a:r>
            <a:r>
              <a:rPr lang="zh-CN" altLang="en-US" sz="1800" dirty="0">
                <a:latin typeface="+mj-ea"/>
              </a:rPr>
              <a:t>经典进程的同步问题</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4056547"/>
            <a:ext cx="395288" cy="395288"/>
          </a:xfrm>
          <a:prstGeom prst="rect">
            <a:avLst/>
          </a:prstGeom>
          <a:ln>
            <a:noFill/>
          </a:ln>
          <a:effectLst>
            <a:softEdge rad="0"/>
          </a:effectLst>
        </p:spPr>
      </p:pic>
      <p:sp>
        <p:nvSpPr>
          <p:cNvPr id="24" name="矩形 23"/>
          <p:cNvSpPr/>
          <p:nvPr/>
        </p:nvSpPr>
        <p:spPr>
          <a:xfrm>
            <a:off x="1273252" y="4078150"/>
            <a:ext cx="2761613" cy="368300"/>
          </a:xfrm>
          <a:prstGeom prst="rect">
            <a:avLst/>
          </a:prstGeom>
        </p:spPr>
        <p:txBody>
          <a:bodyPr wrap="square">
            <a:spAutoFit/>
          </a:bodyPr>
          <a:lstStyle/>
          <a:p>
            <a:r>
              <a:rPr lang="en-US" altLang="zh-CN" sz="1800" dirty="0">
                <a:latin typeface="+mj-ea"/>
              </a:rPr>
              <a:t>4.7 Linux</a:t>
            </a:r>
            <a:r>
              <a:rPr lang="zh-CN" altLang="en-US" sz="1800" dirty="0">
                <a:latin typeface="+mj-ea"/>
              </a:rPr>
              <a:t>进程同步机制</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135890" y="635000"/>
            <a:ext cx="8589010" cy="4490720"/>
            <a:chOff x="5377507" y="2387517"/>
            <a:chExt cx="5898811" cy="3866940"/>
          </a:xfrm>
        </p:grpSpPr>
        <p:sp>
          <p:nvSpPr>
            <p:cNvPr id="34" name="矩形 4"/>
            <p:cNvSpPr/>
            <p:nvPr/>
          </p:nvSpPr>
          <p:spPr>
            <a:xfrm>
              <a:off x="5391036" y="2387517"/>
              <a:ext cx="5885282" cy="386694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4520"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4521"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4522"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4523"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4650"/>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信号量机制</a:t>
            </a:r>
            <a:r>
              <a:rPr kumimoji="0" lang="en-US" altLang="zh-CN"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(Semaphore)</a:t>
            </a:r>
            <a:endPar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endParaRPr>
          </a:p>
        </p:txBody>
      </p:sp>
      <p:sp>
        <p:nvSpPr>
          <p:cNvPr id="64516" name="等腰三角形 23"/>
          <p:cNvSpPr/>
          <p:nvPr/>
        </p:nvSpPr>
        <p:spPr>
          <a:xfrm rot="5400000">
            <a:off x="166053"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4517" name="等腰三角形 23"/>
          <p:cNvSpPr/>
          <p:nvPr/>
        </p:nvSpPr>
        <p:spPr>
          <a:xfrm rot="5400000">
            <a:off x="178118" y="4226560"/>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2" name="文本框 1"/>
          <p:cNvSpPr txBox="1"/>
          <p:nvPr/>
        </p:nvSpPr>
        <p:spPr>
          <a:xfrm>
            <a:off x="448860" y="819150"/>
            <a:ext cx="8218170" cy="4278094"/>
          </a:xfrm>
          <a:prstGeom prst="rect">
            <a:avLst/>
          </a:prstGeom>
          <a:noFill/>
        </p:spPr>
        <p:txBody>
          <a:bodyPr wrap="square" rtlCol="0" anchor="t">
            <a:spAutoFit/>
          </a:bodyPr>
          <a:lstStyle/>
          <a:p>
            <a:r>
              <a:rPr lang="zh-CN" altLang="en-US" sz="1600" dirty="0">
                <a:sym typeface="+mn-ea"/>
              </a:rPr>
              <a:t>背景：软件解决方案的主要问题是由"进入区的各种操作无法一气呵成"，因此如果能把进入区、退出区的操作都用"原语"实现，使这些操作能"一气呵成"就能避免问题。</a:t>
            </a:r>
          </a:p>
          <a:p>
            <a:endParaRPr lang="zh-CN" altLang="en-US" sz="1600" dirty="0"/>
          </a:p>
          <a:p>
            <a:r>
              <a:rPr lang="zh-CN" altLang="en-US" sz="1600" dirty="0"/>
              <a:t>1965年，荷兰学者dijkstra提出了一种有效的</a:t>
            </a:r>
            <a:r>
              <a:rPr lang="zh-CN" altLang="en-US" sz="1600" dirty="0">
                <a:solidFill>
                  <a:srgbClr val="FF0000"/>
                </a:solidFill>
              </a:rPr>
              <a:t>实现进程互斥、同步的方法</a:t>
            </a:r>
            <a:r>
              <a:rPr lang="zh-CN" altLang="en-US" sz="1600" dirty="0"/>
              <a:t>——</a:t>
            </a:r>
            <a:r>
              <a:rPr lang="zh-CN" altLang="en-US" sz="1600" dirty="0">
                <a:solidFill>
                  <a:srgbClr val="FF0000"/>
                </a:solidFill>
              </a:rPr>
              <a:t>信号量机制</a:t>
            </a:r>
            <a:endParaRPr lang="zh-CN" altLang="en-US" sz="1600" dirty="0"/>
          </a:p>
          <a:p>
            <a:r>
              <a:rPr lang="zh-CN" altLang="en-US" sz="1600" dirty="0">
                <a:solidFill>
                  <a:srgbClr val="FF0000"/>
                </a:solidFill>
              </a:rPr>
              <a:t>信号量机制</a:t>
            </a:r>
            <a:r>
              <a:rPr lang="zh-CN" altLang="en-US" sz="1600" dirty="0"/>
              <a:t>是一种卓有成效的进程同步机制</a:t>
            </a:r>
            <a:endParaRPr lang="en-US" altLang="zh-CN" sz="1600" dirty="0"/>
          </a:p>
          <a:p>
            <a:r>
              <a:rPr lang="zh-CN" altLang="en-US" sz="1600" dirty="0">
                <a:solidFill>
                  <a:srgbClr val="FF0000"/>
                </a:solidFill>
              </a:rPr>
              <a:t>信号量机制</a:t>
            </a:r>
            <a:r>
              <a:rPr lang="zh-CN" altLang="en-US" sz="1600" dirty="0"/>
              <a:t>广泛用于单处理机、多处理机及计算机网络中</a:t>
            </a:r>
            <a:endParaRPr lang="en-US" altLang="zh-CN" sz="1600" dirty="0"/>
          </a:p>
          <a:p>
            <a:r>
              <a:rPr lang="zh-CN" altLang="en-US" sz="1600" dirty="0">
                <a:solidFill>
                  <a:srgbClr val="FF0000"/>
                </a:solidFill>
              </a:rPr>
              <a:t>信号量机制：整形</a:t>
            </a:r>
            <a:r>
              <a:rPr lang="zh-CN" altLang="en-US" sz="1600" dirty="0"/>
              <a:t>信号量、</a:t>
            </a:r>
            <a:r>
              <a:rPr lang="zh-CN" altLang="en-US" sz="1600" dirty="0">
                <a:solidFill>
                  <a:srgbClr val="FF0000"/>
                </a:solidFill>
              </a:rPr>
              <a:t>记录型</a:t>
            </a:r>
            <a:r>
              <a:rPr lang="zh-CN" altLang="en-US" sz="1600" dirty="0"/>
              <a:t>信号量、</a:t>
            </a:r>
            <a:r>
              <a:rPr lang="zh-CN" altLang="en-US" sz="1600" dirty="0">
                <a:solidFill>
                  <a:srgbClr val="FF0000"/>
                </a:solidFill>
              </a:rPr>
              <a:t>信号量集</a:t>
            </a:r>
            <a:r>
              <a:rPr lang="zh-CN" altLang="en-US" sz="1600" dirty="0"/>
              <a:t>等</a:t>
            </a:r>
            <a:endParaRPr lang="en-US" altLang="zh-CN" sz="1600" dirty="0"/>
          </a:p>
          <a:p>
            <a:endParaRPr lang="zh-CN" altLang="en-US" sz="1600" dirty="0"/>
          </a:p>
          <a:p>
            <a:r>
              <a:rPr lang="zh-CN" altLang="en-US" sz="1600" dirty="0"/>
              <a:t>用户可以通过使用操作系统提供的</a:t>
            </a:r>
            <a:r>
              <a:rPr lang="zh-CN" altLang="en-US" sz="1600" dirty="0">
                <a:solidFill>
                  <a:srgbClr val="FF0000"/>
                </a:solidFill>
              </a:rPr>
              <a:t>一对原语</a:t>
            </a:r>
            <a:r>
              <a:rPr lang="zh-CN" altLang="en-US" sz="1600" dirty="0"/>
              <a:t>来对</a:t>
            </a:r>
            <a:r>
              <a:rPr lang="zh-CN" altLang="en-US" sz="1600" dirty="0">
                <a:solidFill>
                  <a:srgbClr val="FF0000"/>
                </a:solidFill>
              </a:rPr>
              <a:t>信号量</a:t>
            </a:r>
            <a:r>
              <a:rPr lang="zh-CN" altLang="en-US" sz="1600" dirty="0"/>
              <a:t>进行操作，从而很方便的实现进程互斥、进程同步</a:t>
            </a:r>
          </a:p>
          <a:p>
            <a:endParaRPr lang="zh-CN" altLang="en-US" sz="1600" dirty="0"/>
          </a:p>
          <a:p>
            <a:pPr marL="285750" indent="-285750">
              <a:buFont typeface="Arial" panose="020B0604020202020204" pitchFamily="34" charset="0"/>
              <a:buChar char="•"/>
            </a:pPr>
            <a:r>
              <a:rPr lang="zh-CN" altLang="en-US" sz="1600" dirty="0">
                <a:solidFill>
                  <a:srgbClr val="FF0000"/>
                </a:solidFill>
              </a:rPr>
              <a:t>信号量</a:t>
            </a:r>
            <a:r>
              <a:rPr lang="zh-CN" altLang="en-US" sz="1600" dirty="0"/>
              <a:t>是一个变量(可以是一个整数，也可以是更复杂的记录型变量)，可以</a:t>
            </a:r>
            <a:r>
              <a:rPr lang="zh-CN" altLang="en-US" sz="1600" dirty="0">
                <a:solidFill>
                  <a:srgbClr val="FF0000"/>
                </a:solidFill>
              </a:rPr>
              <a:t>表示系统中某种资源的数量</a:t>
            </a:r>
            <a:r>
              <a:rPr lang="zh-CN" altLang="en-US" sz="1600" dirty="0"/>
              <a:t>，比如：系统中有一台打印机，就可以设置一个初值为1的信号量。</a:t>
            </a:r>
          </a:p>
          <a:p>
            <a:pPr marL="285750" indent="-285750">
              <a:buFont typeface="Arial" panose="020B0604020202020204" pitchFamily="34" charset="0"/>
              <a:buChar char="•"/>
            </a:pPr>
            <a:r>
              <a:rPr lang="zh-CN" altLang="en-US" sz="1600" dirty="0">
                <a:solidFill>
                  <a:srgbClr val="FF0000"/>
                </a:solidFill>
              </a:rPr>
              <a:t>原语</a:t>
            </a:r>
            <a:r>
              <a:rPr lang="zh-CN" altLang="en-US" sz="1600" dirty="0"/>
              <a:t>是一种特殊的程序段，其执行只能一气呵成，不可被中断。原语由开关中断指令实现。</a:t>
            </a:r>
          </a:p>
          <a:p>
            <a:pPr marL="285750" indent="-285750">
              <a:buFont typeface="Arial" panose="020B0604020202020204" pitchFamily="34" charset="0"/>
              <a:buChar char="•"/>
            </a:pPr>
            <a:r>
              <a:rPr lang="zh-CN" altLang="en-US" sz="1600" dirty="0">
                <a:solidFill>
                  <a:srgbClr val="FF0000"/>
                </a:solidFill>
              </a:rPr>
              <a:t>一对原语：wait(s)原语和signal(s)原语</a:t>
            </a:r>
            <a:r>
              <a:rPr lang="zh-CN" altLang="en-US" sz="1600" dirty="0"/>
              <a:t>，wait、signal原语简称为P、V操作。因此，做题时常替换为P(s)、V(s)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Scale>
                                      <p:cBhvr>
                                        <p:cTn id="7"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6"/>
                                        </p:tgtEl>
                                        <p:attrNameLst>
                                          <p:attrName>ppt_x</p:attrName>
                                          <p:attrName>ppt_y</p:attrName>
                                        </p:attrNameLst>
                                      </p:cBhvr>
                                    </p:animMotion>
                                    <p:animEffect transition="in" filter="fade">
                                      <p:cBhvr>
                                        <p:cTn id="9" dur="1000"/>
                                        <p:tgtEl>
                                          <p:spTgt spid="26"/>
                                        </p:tgtEl>
                                      </p:cBhvr>
                                    </p:animEffect>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17"/>
                                        </p:tgtEl>
                                        <p:attrNameLst>
                                          <p:attrName>ppt_y</p:attrName>
                                        </p:attrNameLst>
                                      </p:cBhvr>
                                      <p:tavLst>
                                        <p:tav tm="0">
                                          <p:val>
                                            <p:strVal val="#ppt_y"/>
                                          </p:val>
                                        </p:tav>
                                        <p:tav tm="100000">
                                          <p:val>
                                            <p:strVal val="#ppt_y"/>
                                          </p:val>
                                        </p:tav>
                                      </p:tavLst>
                                    </p:anim>
                                    <p:anim calcmode="lin" valueType="num">
                                      <p:cBhvr>
                                        <p:cTn id="15"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720090"/>
            <a:ext cx="8305800" cy="4375785"/>
            <a:chOff x="5377507" y="2387517"/>
            <a:chExt cx="5898811" cy="3636192"/>
          </a:xfrm>
        </p:grpSpPr>
        <p:grpSp>
          <p:nvGrpSpPr>
            <p:cNvPr id="64519" name="组合 19"/>
            <p:cNvGrpSpPr/>
            <p:nvPr/>
          </p:nvGrpSpPr>
          <p:grpSpPr>
            <a:xfrm>
              <a:off x="5391036" y="2387517"/>
              <a:ext cx="5885282" cy="3636192"/>
              <a:chOff x="5449233" y="1883461"/>
              <a:chExt cx="5885282" cy="3636192"/>
            </a:xfrm>
          </p:grpSpPr>
          <p:sp>
            <p:nvSpPr>
              <p:cNvPr id="64524" name="矩形 3"/>
              <p:cNvSpPr/>
              <p:nvPr/>
            </p:nvSpPr>
            <p:spPr>
              <a:xfrm>
                <a:off x="5638645" y="1972171"/>
                <a:ext cx="5525625" cy="774096"/>
              </a:xfrm>
              <a:prstGeom prst="rect">
                <a:avLst/>
              </a:prstGeom>
              <a:noFill/>
              <a:ln w="9525">
                <a:noFill/>
              </a:ln>
            </p:spPr>
            <p:txBody>
              <a:bodyPr>
                <a:spAutoFit/>
              </a:bodyPr>
              <a:lstStyle/>
              <a:p>
                <a:pPr eaLnBrk="1" hangingPunct="1">
                  <a:lnSpc>
                    <a:spcPct val="114000"/>
                  </a:lnSpc>
                </a:pPr>
                <a:r>
                  <a:rPr lang="zh-CN" altLang="en-US" sz="1600" b="1" dirty="0">
                    <a:solidFill>
                      <a:srgbClr val="FF0000"/>
                    </a:solidFill>
                    <a:latin typeface="微软雅黑" panose="020B0503020204020204" pitchFamily="34" charset="-122"/>
                  </a:rPr>
                  <a:t>整数型信号量：</a:t>
                </a:r>
                <a:endParaRPr lang="en-US" altLang="zh-CN" sz="1600" b="1" dirty="0">
                  <a:solidFill>
                    <a:srgbClr val="FF0000"/>
                  </a:solidFill>
                  <a:latin typeface="微软雅黑" panose="020B0503020204020204" pitchFamily="34" charset="-122"/>
                </a:endParaRPr>
              </a:p>
              <a:p>
                <a:pPr eaLnBrk="1" hangingPunct="1">
                  <a:lnSpc>
                    <a:spcPct val="114000"/>
                  </a:lnSpc>
                </a:pPr>
                <a:r>
                  <a:rPr sz="1600" dirty="0" err="1">
                    <a:latin typeface="微软雅黑" panose="020B0503020204020204" pitchFamily="34" charset="-122"/>
                  </a:rPr>
                  <a:t>用一个整数型的变量作为信号量，用来表示系统中某种资源的数量</a:t>
                </a:r>
                <a:endParaRPr sz="1600" dirty="0">
                  <a:latin typeface="微软雅黑" panose="020B0503020204020204" pitchFamily="34" charset="-122"/>
                </a:endParaRPr>
              </a:p>
              <a:p>
                <a:pPr eaLnBrk="1" hangingPunct="1">
                  <a:lnSpc>
                    <a:spcPct val="114000"/>
                  </a:lnSpc>
                </a:pPr>
                <a:r>
                  <a:rPr sz="1600" dirty="0">
                    <a:latin typeface="微软雅黑" panose="020B0503020204020204" pitchFamily="34" charset="-122"/>
                  </a:rPr>
                  <a:t>与普通整数变量的区别</a:t>
                </a:r>
                <a:r>
                  <a:rPr lang="zh-CN" sz="1600" dirty="0">
                    <a:latin typeface="微软雅黑" panose="020B0503020204020204" pitchFamily="34" charset="-122"/>
                  </a:rPr>
                  <a:t>：</a:t>
                </a:r>
                <a:r>
                  <a:rPr sz="1600" dirty="0">
                    <a:latin typeface="微软雅黑" panose="020B0503020204020204" pitchFamily="34" charset="-122"/>
                  </a:rPr>
                  <a:t>整型信号量的操作只有三种，即初始化、P操作、V操作</a:t>
                </a:r>
              </a:p>
            </p:txBody>
          </p:sp>
          <p:sp>
            <p:nvSpPr>
              <p:cNvPr id="34" name="矩形 4"/>
              <p:cNvSpPr/>
              <p:nvPr/>
            </p:nvSpPr>
            <p:spPr>
              <a:xfrm>
                <a:off x="5449233" y="1883461"/>
                <a:ext cx="5885282" cy="36361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64520"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4521"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4522"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4523"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信号量：整数型信号量</a:t>
            </a:r>
          </a:p>
        </p:txBody>
      </p:sp>
      <p:sp>
        <p:nvSpPr>
          <p:cNvPr id="64516"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4517"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pic>
        <p:nvPicPr>
          <p:cNvPr id="2" name="图片 1"/>
          <p:cNvPicPr>
            <a:picLocks noChangeAspect="1"/>
          </p:cNvPicPr>
          <p:nvPr/>
        </p:nvPicPr>
        <p:blipFill>
          <a:blip r:embed="rId3">
            <a:lum contrast="24000"/>
          </a:blip>
          <a:stretch>
            <a:fillRect/>
          </a:stretch>
        </p:blipFill>
        <p:spPr>
          <a:xfrm>
            <a:off x="914400" y="1885950"/>
            <a:ext cx="3914775" cy="1680210"/>
          </a:xfrm>
          <a:prstGeom prst="rect">
            <a:avLst/>
          </a:prstGeom>
          <a:ln>
            <a:solidFill>
              <a:schemeClr val="tx1"/>
            </a:solidFill>
          </a:ln>
        </p:spPr>
      </p:pic>
      <p:pic>
        <p:nvPicPr>
          <p:cNvPr id="3" name="图片 2"/>
          <p:cNvPicPr>
            <a:picLocks noChangeAspect="1"/>
          </p:cNvPicPr>
          <p:nvPr/>
        </p:nvPicPr>
        <p:blipFill>
          <a:blip r:embed="rId4">
            <a:lum contrast="24000"/>
          </a:blip>
          <a:stretch>
            <a:fillRect/>
          </a:stretch>
        </p:blipFill>
        <p:spPr>
          <a:xfrm>
            <a:off x="5181600" y="1885950"/>
            <a:ext cx="2362835" cy="1050290"/>
          </a:xfrm>
          <a:prstGeom prst="rect">
            <a:avLst/>
          </a:prstGeom>
          <a:ln>
            <a:solidFill>
              <a:schemeClr val="tx1"/>
            </a:solidFill>
          </a:ln>
        </p:spPr>
      </p:pic>
      <p:pic>
        <p:nvPicPr>
          <p:cNvPr id="4" name="图片 3"/>
          <p:cNvPicPr>
            <a:picLocks noChangeAspect="1"/>
          </p:cNvPicPr>
          <p:nvPr/>
        </p:nvPicPr>
        <p:blipFill>
          <a:blip r:embed="rId5">
            <a:lum contrast="24000"/>
          </a:blip>
          <a:stretch>
            <a:fillRect/>
          </a:stretch>
        </p:blipFill>
        <p:spPr>
          <a:xfrm>
            <a:off x="5181600" y="3063875"/>
            <a:ext cx="3357245" cy="1139190"/>
          </a:xfrm>
          <a:prstGeom prst="rect">
            <a:avLst/>
          </a:prstGeom>
          <a:ln>
            <a:solidFill>
              <a:schemeClr val="tx1"/>
            </a:solidFill>
          </a:ln>
        </p:spPr>
      </p:pic>
      <p:sp>
        <p:nvSpPr>
          <p:cNvPr id="5" name="文本框 4"/>
          <p:cNvSpPr txBox="1"/>
          <p:nvPr/>
        </p:nvSpPr>
        <p:spPr>
          <a:xfrm>
            <a:off x="838200" y="4330700"/>
            <a:ext cx="7476490" cy="337185"/>
          </a:xfrm>
          <a:prstGeom prst="rect">
            <a:avLst/>
          </a:prstGeom>
          <a:noFill/>
        </p:spPr>
        <p:txBody>
          <a:bodyPr wrap="square" rtlCol="0" anchor="t">
            <a:spAutoFit/>
          </a:bodyPr>
          <a:lstStyle/>
          <a:p>
            <a:r>
              <a:rPr lang="zh-CN" altLang="en-US" sz="1600" dirty="0"/>
              <a:t>整型信号量在wait的两个操作也会存在</a:t>
            </a:r>
            <a:r>
              <a:rPr lang="zh-CN" altLang="en-US" sz="1600" dirty="0">
                <a:solidFill>
                  <a:srgbClr val="FF0000"/>
                </a:solidFill>
              </a:rPr>
              <a:t>不满足</a:t>
            </a:r>
            <a:r>
              <a:rPr lang="zh-CN" altLang="en-US" sz="1600" dirty="0">
                <a:solidFill>
                  <a:srgbClr val="FF0000"/>
                </a:solidFill>
                <a:sym typeface="+mn-ea"/>
              </a:rPr>
              <a:t>"</a:t>
            </a:r>
            <a:r>
              <a:rPr lang="zh-CN" altLang="en-US" sz="1600" dirty="0">
                <a:solidFill>
                  <a:srgbClr val="FF0000"/>
                </a:solidFill>
              </a:rPr>
              <a:t>让权等待"</a:t>
            </a:r>
            <a:r>
              <a:rPr lang="zh-CN" altLang="en-US" sz="1600" dirty="0"/>
              <a:t>的原则，会发生"忙等"</a:t>
            </a:r>
          </a:p>
        </p:txBody>
      </p:sp>
      <p:sp>
        <p:nvSpPr>
          <p:cNvPr id="6" name="文本框 5">
            <a:extLst>
              <a:ext uri="{FF2B5EF4-FFF2-40B4-BE49-F238E27FC236}">
                <a16:creationId xmlns:a16="http://schemas.microsoft.com/office/drawing/2014/main" id="{9E59E10B-5FE8-8300-A995-C44CAE031293}"/>
              </a:ext>
            </a:extLst>
          </p:cNvPr>
          <p:cNvSpPr txBox="1"/>
          <p:nvPr/>
        </p:nvSpPr>
        <p:spPr>
          <a:xfrm>
            <a:off x="3949338" y="3693722"/>
            <a:ext cx="960519" cy="584775"/>
          </a:xfrm>
          <a:prstGeom prst="rect">
            <a:avLst/>
          </a:prstGeom>
          <a:solidFill>
            <a:schemeClr val="bg1"/>
          </a:solidFill>
          <a:ln w="12700">
            <a:solidFill>
              <a:schemeClr val="tx1"/>
            </a:solidFill>
          </a:ln>
        </p:spPr>
        <p:txBody>
          <a:bodyPr wrap="none" rtlCol="0">
            <a:spAutoFit/>
          </a:bodyPr>
          <a:lstStyle/>
          <a:p>
            <a:r>
              <a:rPr lang="en-US" altLang="zh-CN" sz="800" dirty="0">
                <a:solidFill>
                  <a:srgbClr val="00B050"/>
                </a:solidFill>
              </a:rPr>
              <a:t>while (S &lt;= 0)</a:t>
            </a:r>
          </a:p>
          <a:p>
            <a:r>
              <a:rPr lang="en-US" altLang="zh-CN" sz="800" dirty="0">
                <a:solidFill>
                  <a:srgbClr val="00B050"/>
                </a:solidFill>
              </a:rPr>
              <a:t>{</a:t>
            </a:r>
          </a:p>
          <a:p>
            <a:r>
              <a:rPr lang="en-US" altLang="zh-CN" sz="800" dirty="0">
                <a:solidFill>
                  <a:srgbClr val="00B050"/>
                </a:solidFill>
              </a:rPr>
              <a:t>     //</a:t>
            </a:r>
            <a:r>
              <a:rPr lang="zh-CN" altLang="en-US" sz="800" dirty="0">
                <a:solidFill>
                  <a:srgbClr val="00B050"/>
                </a:solidFill>
              </a:rPr>
              <a:t>什么都不做</a:t>
            </a:r>
            <a:endParaRPr lang="en-US" altLang="zh-CN" sz="800" dirty="0">
              <a:solidFill>
                <a:srgbClr val="00B050"/>
              </a:solidFill>
            </a:endParaRPr>
          </a:p>
          <a:p>
            <a:r>
              <a:rPr lang="en-US" altLang="zh-CN" sz="800" dirty="0">
                <a:solidFill>
                  <a:srgbClr val="00B050"/>
                </a:solidFill>
              </a:rPr>
              <a:t>}</a:t>
            </a:r>
            <a:endParaRPr lang="zh-CN" altLang="en-US" sz="800" dirty="0">
              <a:solidFill>
                <a:srgbClr val="00B05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Scale>
                                      <p:cBhvr>
                                        <p:cTn id="7"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6"/>
                                        </p:tgtEl>
                                        <p:attrNameLst>
                                          <p:attrName>ppt_x</p:attrName>
                                          <p:attrName>ppt_y</p:attrName>
                                        </p:attrNameLst>
                                      </p:cBhvr>
                                    </p:animMotion>
                                    <p:animEffect transition="in" filter="fade">
                                      <p:cBhvr>
                                        <p:cTn id="9" dur="1000"/>
                                        <p:tgtEl>
                                          <p:spTgt spid="26"/>
                                        </p:tgtEl>
                                      </p:cBhvr>
                                    </p:animEffect>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17"/>
                                        </p:tgtEl>
                                        <p:attrNameLst>
                                          <p:attrName>ppt_y</p:attrName>
                                        </p:attrNameLst>
                                      </p:cBhvr>
                                      <p:tavLst>
                                        <p:tav tm="0">
                                          <p:val>
                                            <p:strVal val="#ppt_y"/>
                                          </p:val>
                                        </p:tav>
                                        <p:tav tm="100000">
                                          <p:val>
                                            <p:strVal val="#ppt_y"/>
                                          </p:val>
                                        </p:tav>
                                      </p:tavLst>
                                    </p:anim>
                                    <p:anim calcmode="lin" valueType="num">
                                      <p:cBhvr>
                                        <p:cTn id="15"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5" grpId="0"/>
      <p:bldP spid="5"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562" name="组合 24"/>
          <p:cNvGrpSpPr/>
          <p:nvPr/>
        </p:nvGrpSpPr>
        <p:grpSpPr>
          <a:xfrm>
            <a:off x="314325" y="835025"/>
            <a:ext cx="8580755" cy="4063365"/>
            <a:chOff x="5377507" y="2387517"/>
            <a:chExt cx="11888571" cy="3635759"/>
          </a:xfrm>
        </p:grpSpPr>
        <p:grpSp>
          <p:nvGrpSpPr>
            <p:cNvPr id="66568" name="组合 19"/>
            <p:cNvGrpSpPr/>
            <p:nvPr/>
          </p:nvGrpSpPr>
          <p:grpSpPr>
            <a:xfrm>
              <a:off x="5392796" y="2387517"/>
              <a:ext cx="11873282" cy="3635759"/>
              <a:chOff x="5450993" y="1883461"/>
              <a:chExt cx="11873282" cy="3635759"/>
            </a:xfrm>
          </p:grpSpPr>
          <p:sp>
            <p:nvSpPr>
              <p:cNvPr id="66573" name="矩形 3"/>
              <p:cNvSpPr/>
              <p:nvPr/>
            </p:nvSpPr>
            <p:spPr>
              <a:xfrm>
                <a:off x="5697272" y="1934968"/>
                <a:ext cx="5524498" cy="335676"/>
              </a:xfrm>
              <a:prstGeom prst="rect">
                <a:avLst/>
              </a:prstGeom>
              <a:noFill/>
              <a:ln w="9525">
                <a:noFill/>
              </a:ln>
            </p:spPr>
            <p:txBody>
              <a:bodyPr>
                <a:spAutoFit/>
              </a:bodyPr>
              <a:lstStyle/>
              <a:p>
                <a:pPr algn="just" eaLnBrk="1" hangingPunct="1">
                  <a:lnSpc>
                    <a:spcPct val="114000"/>
                  </a:lnSpc>
                </a:pPr>
                <a:endParaRPr lang="en-US" altLang="zh-CN" sz="1600" dirty="0">
                  <a:latin typeface="微软雅黑" panose="020B0503020204020204" pitchFamily="34" charset="-122"/>
                </a:endParaRPr>
              </a:p>
            </p:txBody>
          </p:sp>
          <p:sp>
            <p:nvSpPr>
              <p:cNvPr id="15" name="矩形 4"/>
              <p:cNvSpPr/>
              <p:nvPr/>
            </p:nvSpPr>
            <p:spPr>
              <a:xfrm>
                <a:off x="5450993" y="1883461"/>
                <a:ext cx="11873282" cy="36357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66569"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6570"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6571"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6572"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66563" name="矩形 4"/>
          <p:cNvSpPr/>
          <p:nvPr/>
        </p:nvSpPr>
        <p:spPr>
          <a:xfrm>
            <a:off x="503555" y="895350"/>
            <a:ext cx="8251190" cy="521970"/>
          </a:xfrm>
          <a:prstGeom prst="rect">
            <a:avLst/>
          </a:prstGeom>
          <a:noFill/>
          <a:ln w="9525">
            <a:noFill/>
          </a:ln>
        </p:spPr>
        <p:txBody>
          <a:bodyPr wrap="square">
            <a:spAutoFit/>
          </a:bodyPr>
          <a:lstStyle/>
          <a:p>
            <a:pPr algn="just"/>
            <a:r>
              <a:rPr lang="zh-CN" altLang="en-US" sz="1400" dirty="0">
                <a:latin typeface="微软雅黑" panose="020B0503020204020204" pitchFamily="34" charset="-122"/>
              </a:rPr>
              <a:t>为了解决整型信号量的缺陷，人们提出记录型信号量。在信号量机制中，除了需要一个用于代表资源数目的整型变量</a:t>
            </a:r>
            <a:r>
              <a:rPr lang="en-US" altLang="zh-CN" sz="1400" dirty="0">
                <a:latin typeface="微软雅黑" panose="020B0503020204020204" pitchFamily="34" charset="-122"/>
              </a:rPr>
              <a:t>value</a:t>
            </a:r>
            <a:r>
              <a:rPr lang="zh-CN" altLang="en-US" sz="1400" dirty="0">
                <a:latin typeface="微软雅黑" panose="020B0503020204020204" pitchFamily="34" charset="-122"/>
              </a:rPr>
              <a:t>外，还应增加一个等待队列，暂时存放相应资源的阻塞进程。</a:t>
            </a:r>
            <a:endParaRPr lang="en-US" altLang="zh-CN" sz="1400" dirty="0">
              <a:latin typeface="微软雅黑" panose="020B0503020204020204" pitchFamily="34" charset="-122"/>
            </a:endParaRPr>
          </a:p>
        </p:txBody>
      </p:sp>
      <p:sp>
        <p:nvSpPr>
          <p:cNvPr id="18" name="文本框 2"/>
          <p:cNvSpPr txBox="1"/>
          <p:nvPr/>
        </p:nvSpPr>
        <p:spPr>
          <a:xfrm>
            <a:off x="914400" y="144463"/>
            <a:ext cx="449580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信号量：记录型信号量</a:t>
            </a:r>
          </a:p>
        </p:txBody>
      </p:sp>
      <p:pic>
        <p:nvPicPr>
          <p:cNvPr id="2" name="图片 1"/>
          <p:cNvPicPr>
            <a:picLocks noChangeAspect="1"/>
          </p:cNvPicPr>
          <p:nvPr/>
        </p:nvPicPr>
        <p:blipFill>
          <a:blip r:embed="rId4">
            <a:lum contrast="24000"/>
          </a:blip>
          <a:stretch>
            <a:fillRect/>
          </a:stretch>
        </p:blipFill>
        <p:spPr>
          <a:xfrm>
            <a:off x="700405" y="1481455"/>
            <a:ext cx="3212465" cy="1090295"/>
          </a:xfrm>
          <a:prstGeom prst="rect">
            <a:avLst/>
          </a:prstGeom>
          <a:ln>
            <a:solidFill>
              <a:schemeClr val="accent1"/>
            </a:solidFill>
          </a:ln>
        </p:spPr>
      </p:pic>
      <p:pic>
        <p:nvPicPr>
          <p:cNvPr id="3" name="图片 2"/>
          <p:cNvPicPr>
            <a:picLocks noChangeAspect="1"/>
          </p:cNvPicPr>
          <p:nvPr/>
        </p:nvPicPr>
        <p:blipFill>
          <a:blip r:embed="rId5">
            <a:lum contrast="24000"/>
          </a:blip>
          <a:stretch>
            <a:fillRect/>
          </a:stretch>
        </p:blipFill>
        <p:spPr>
          <a:xfrm>
            <a:off x="685800" y="2876550"/>
            <a:ext cx="3221990" cy="1848485"/>
          </a:xfrm>
          <a:prstGeom prst="rect">
            <a:avLst/>
          </a:prstGeom>
          <a:ln>
            <a:solidFill>
              <a:schemeClr val="accent1"/>
            </a:solidFill>
          </a:ln>
        </p:spPr>
      </p:pic>
      <p:pic>
        <p:nvPicPr>
          <p:cNvPr id="4" name="图片 3"/>
          <p:cNvPicPr>
            <a:picLocks noChangeAspect="1"/>
          </p:cNvPicPr>
          <p:nvPr/>
        </p:nvPicPr>
        <p:blipFill>
          <a:blip r:embed="rId6">
            <a:lum contrast="24000"/>
          </a:blip>
          <a:stretch>
            <a:fillRect/>
          </a:stretch>
        </p:blipFill>
        <p:spPr>
          <a:xfrm>
            <a:off x="4191000" y="1652270"/>
            <a:ext cx="4327525" cy="1978025"/>
          </a:xfrm>
          <a:prstGeom prst="rect">
            <a:avLst/>
          </a:prstGeom>
          <a:ln>
            <a:solidFill>
              <a:schemeClr val="accent1"/>
            </a:solidFill>
          </a:ln>
        </p:spPr>
      </p:pic>
      <p:sp>
        <p:nvSpPr>
          <p:cNvPr id="6" name="文本框 5"/>
          <p:cNvSpPr txBox="1"/>
          <p:nvPr>
            <p:custDataLst>
              <p:tags r:id="rId1"/>
            </p:custDataLst>
          </p:nvPr>
        </p:nvSpPr>
        <p:spPr>
          <a:xfrm>
            <a:off x="4139565" y="4095750"/>
            <a:ext cx="6643370" cy="337185"/>
          </a:xfrm>
          <a:prstGeom prst="rect">
            <a:avLst/>
          </a:prstGeom>
          <a:noFill/>
        </p:spPr>
        <p:txBody>
          <a:bodyPr wrap="square" rtlCol="0" anchor="t">
            <a:spAutoFit/>
          </a:bodyPr>
          <a:lstStyle/>
          <a:p>
            <a:r>
              <a:rPr lang="zh-CN" altLang="en-US" sz="1600" dirty="0">
                <a:solidFill>
                  <a:srgbClr val="FF0000"/>
                </a:solidFill>
              </a:rPr>
              <a:t>机制遵循了"让权等待"原则，不会出现"忙等"现象</a:t>
            </a:r>
          </a:p>
        </p:txBody>
      </p:sp>
      <p:sp>
        <p:nvSpPr>
          <p:cNvPr id="5" name="文本框 4">
            <a:extLst>
              <a:ext uri="{FF2B5EF4-FFF2-40B4-BE49-F238E27FC236}">
                <a16:creationId xmlns:a16="http://schemas.microsoft.com/office/drawing/2014/main" id="{5583528B-17E8-DD1A-6EFD-045A64801D6D}"/>
              </a:ext>
            </a:extLst>
          </p:cNvPr>
          <p:cNvSpPr txBox="1"/>
          <p:nvPr/>
        </p:nvSpPr>
        <p:spPr>
          <a:xfrm>
            <a:off x="685800" y="2619312"/>
            <a:ext cx="1830950" cy="261610"/>
          </a:xfrm>
          <a:prstGeom prst="rect">
            <a:avLst/>
          </a:prstGeom>
          <a:solidFill>
            <a:schemeClr val="bg1"/>
          </a:solidFill>
          <a:ln w="12700">
            <a:solidFill>
              <a:srgbClr val="FF0000"/>
            </a:solidFill>
          </a:ln>
        </p:spPr>
        <p:txBody>
          <a:bodyPr wrap="none" rtlCol="0">
            <a:spAutoFit/>
          </a:bodyPr>
          <a:lstStyle/>
          <a:p>
            <a:r>
              <a:rPr lang="en-US" altLang="zh-CN" sz="1100" dirty="0" err="1"/>
              <a:t>S.value</a:t>
            </a:r>
            <a:r>
              <a:rPr lang="zh-CN" altLang="en-US" sz="1100" dirty="0"/>
              <a:t>初始值 </a:t>
            </a:r>
            <a:r>
              <a:rPr lang="en-US" altLang="zh-CN" sz="1100" dirty="0"/>
              <a:t>= </a:t>
            </a:r>
            <a:r>
              <a:rPr lang="zh-CN" altLang="en-US" sz="1100" dirty="0"/>
              <a:t>资源数目</a:t>
            </a:r>
          </a:p>
        </p:txBody>
      </p:sp>
      <p:sp>
        <p:nvSpPr>
          <p:cNvPr id="7" name="文本框 6">
            <a:extLst>
              <a:ext uri="{FF2B5EF4-FFF2-40B4-BE49-F238E27FC236}">
                <a16:creationId xmlns:a16="http://schemas.microsoft.com/office/drawing/2014/main" id="{F4B43DBA-97A4-1758-D2A7-B04B4757E803}"/>
              </a:ext>
            </a:extLst>
          </p:cNvPr>
          <p:cNvSpPr txBox="1"/>
          <p:nvPr/>
        </p:nvSpPr>
        <p:spPr>
          <a:xfrm>
            <a:off x="2516750" y="3344606"/>
            <a:ext cx="2121093" cy="261610"/>
          </a:xfrm>
          <a:prstGeom prst="rect">
            <a:avLst/>
          </a:prstGeom>
          <a:solidFill>
            <a:schemeClr val="bg1"/>
          </a:solidFill>
          <a:ln w="12700">
            <a:solidFill>
              <a:srgbClr val="FF0000"/>
            </a:solidFill>
          </a:ln>
        </p:spPr>
        <p:txBody>
          <a:bodyPr wrap="none" rtlCol="0">
            <a:spAutoFit/>
          </a:bodyPr>
          <a:lstStyle/>
          <a:p>
            <a:r>
              <a:rPr lang="en-US" altLang="zh-CN" sz="1100" dirty="0" err="1"/>
              <a:t>S.value</a:t>
            </a:r>
            <a:r>
              <a:rPr lang="en-US" altLang="zh-CN" sz="1100" dirty="0"/>
              <a:t>&lt;0,</a:t>
            </a:r>
            <a:r>
              <a:rPr lang="zh-CN" altLang="en-US" sz="1100" dirty="0"/>
              <a:t>资源分配完毕</a:t>
            </a:r>
            <a:r>
              <a:rPr lang="en-US" altLang="zh-CN" sz="1100" dirty="0"/>
              <a:t>,block</a:t>
            </a:r>
            <a:endParaRPr lang="zh-CN" altLang="en-US" sz="1100" dirty="0"/>
          </a:p>
        </p:txBody>
      </p:sp>
      <p:sp>
        <p:nvSpPr>
          <p:cNvPr id="8" name="文本框 7">
            <a:extLst>
              <a:ext uri="{FF2B5EF4-FFF2-40B4-BE49-F238E27FC236}">
                <a16:creationId xmlns:a16="http://schemas.microsoft.com/office/drawing/2014/main" id="{E503BD16-72D5-CD04-8B47-A600661ECA20}"/>
              </a:ext>
            </a:extLst>
          </p:cNvPr>
          <p:cNvSpPr txBox="1"/>
          <p:nvPr/>
        </p:nvSpPr>
        <p:spPr>
          <a:xfrm>
            <a:off x="4419600" y="2310140"/>
            <a:ext cx="1600200" cy="261610"/>
          </a:xfrm>
          <a:prstGeom prst="rect">
            <a:avLst/>
          </a:prstGeom>
          <a:noFill/>
          <a:ln w="12700">
            <a:solidFill>
              <a:srgbClr val="FF0000"/>
            </a:solidFill>
          </a:ln>
        </p:spPr>
        <p:txBody>
          <a:bodyPr wrap="square" rtlCol="0">
            <a:spAutoFit/>
          </a:bodyPr>
          <a:lstStyle/>
          <a:p>
            <a:endParaRPr lang="zh-CN" altLang="en-US" sz="1100" dirty="0"/>
          </a:p>
        </p:txBody>
      </p:sp>
      <p:sp>
        <p:nvSpPr>
          <p:cNvPr id="9" name="文本框 8">
            <a:extLst>
              <a:ext uri="{FF2B5EF4-FFF2-40B4-BE49-F238E27FC236}">
                <a16:creationId xmlns:a16="http://schemas.microsoft.com/office/drawing/2014/main" id="{A14D26BE-F2DD-F982-C6EE-5F12F3010076}"/>
              </a:ext>
            </a:extLst>
          </p:cNvPr>
          <p:cNvSpPr txBox="1"/>
          <p:nvPr/>
        </p:nvSpPr>
        <p:spPr>
          <a:xfrm>
            <a:off x="6420972" y="2124685"/>
            <a:ext cx="2688557" cy="369332"/>
          </a:xfrm>
          <a:prstGeom prst="rect">
            <a:avLst/>
          </a:prstGeom>
          <a:solidFill>
            <a:schemeClr val="bg1"/>
          </a:solidFill>
          <a:ln w="12700">
            <a:solidFill>
              <a:schemeClr val="tx1"/>
            </a:solidFill>
          </a:ln>
        </p:spPr>
        <p:txBody>
          <a:bodyPr wrap="none" rtlCol="0">
            <a:spAutoFit/>
          </a:bodyPr>
          <a:lstStyle/>
          <a:p>
            <a:pPr algn="l"/>
            <a:r>
              <a:rPr lang="en-US" altLang="zh-CN" sz="900" dirty="0" err="1"/>
              <a:t>s.value</a:t>
            </a:r>
            <a:r>
              <a:rPr lang="zh-CN" altLang="en-US" sz="900" dirty="0"/>
              <a:t>表示还有进程因为资源不够而阻塞，</a:t>
            </a:r>
            <a:endParaRPr lang="en-US" altLang="zh-CN" sz="900" dirty="0"/>
          </a:p>
          <a:p>
            <a:pPr algn="l"/>
            <a:r>
              <a:rPr lang="zh-CN" altLang="en-US" sz="900" dirty="0"/>
              <a:t>本次</a:t>
            </a:r>
            <a:r>
              <a:rPr lang="en-US" altLang="zh-CN" sz="900" dirty="0" err="1"/>
              <a:t>s.value</a:t>
            </a:r>
            <a:r>
              <a:rPr lang="en-US" altLang="zh-CN" sz="900" dirty="0"/>
              <a:t>++</a:t>
            </a:r>
            <a:r>
              <a:rPr lang="zh-CN" altLang="en-US" sz="900" dirty="0"/>
              <a:t>，即表示可以接纳一个新进程运行</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562" name="组合 24"/>
          <p:cNvGrpSpPr/>
          <p:nvPr/>
        </p:nvGrpSpPr>
        <p:grpSpPr>
          <a:xfrm>
            <a:off x="314325" y="631190"/>
            <a:ext cx="8547735" cy="4402455"/>
            <a:chOff x="5377507" y="2387517"/>
            <a:chExt cx="5898811" cy="3635759"/>
          </a:xfrm>
        </p:grpSpPr>
        <p:grpSp>
          <p:nvGrpSpPr>
            <p:cNvPr id="66568" name="组合 19"/>
            <p:cNvGrpSpPr/>
            <p:nvPr/>
          </p:nvGrpSpPr>
          <p:grpSpPr>
            <a:xfrm>
              <a:off x="5391036" y="2387517"/>
              <a:ext cx="5885282" cy="3635759"/>
              <a:chOff x="5449233" y="1883461"/>
              <a:chExt cx="5885282" cy="3635759"/>
            </a:xfrm>
          </p:grpSpPr>
          <p:sp>
            <p:nvSpPr>
              <p:cNvPr id="66573" name="矩形 3"/>
              <p:cNvSpPr/>
              <p:nvPr/>
            </p:nvSpPr>
            <p:spPr>
              <a:xfrm>
                <a:off x="5697272" y="1934968"/>
                <a:ext cx="5524498" cy="335676"/>
              </a:xfrm>
              <a:prstGeom prst="rect">
                <a:avLst/>
              </a:prstGeom>
              <a:noFill/>
              <a:ln w="9525">
                <a:noFill/>
              </a:ln>
            </p:spPr>
            <p:txBody>
              <a:bodyPr>
                <a:spAutoFit/>
              </a:bodyPr>
              <a:lstStyle/>
              <a:p>
                <a:pPr algn="just" eaLnBrk="1" hangingPunct="1">
                  <a:lnSpc>
                    <a:spcPct val="114000"/>
                  </a:lnSpc>
                </a:pPr>
                <a:endParaRPr lang="en-US" altLang="zh-CN" sz="1600" dirty="0">
                  <a:latin typeface="微软雅黑" panose="020B0503020204020204" pitchFamily="34" charset="-122"/>
                </a:endParaRPr>
              </a:p>
            </p:txBody>
          </p:sp>
          <p:sp>
            <p:nvSpPr>
              <p:cNvPr id="15" name="矩形 4"/>
              <p:cNvSpPr/>
              <p:nvPr/>
            </p:nvSpPr>
            <p:spPr>
              <a:xfrm>
                <a:off x="5451101" y="1883461"/>
                <a:ext cx="5883414" cy="36357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66569"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6570"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6571"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6572"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8" name="文本框 2"/>
          <p:cNvSpPr txBox="1"/>
          <p:nvPr/>
        </p:nvSpPr>
        <p:spPr>
          <a:xfrm>
            <a:off x="914400" y="144463"/>
            <a:ext cx="449580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信号量：记录型信号量</a:t>
            </a:r>
          </a:p>
        </p:txBody>
      </p:sp>
      <p:pic>
        <p:nvPicPr>
          <p:cNvPr id="2" name="图片 1"/>
          <p:cNvPicPr>
            <a:picLocks noChangeAspect="1"/>
          </p:cNvPicPr>
          <p:nvPr/>
        </p:nvPicPr>
        <p:blipFill>
          <a:blip r:embed="rId3">
            <a:lum contrast="24000"/>
          </a:blip>
          <a:stretch>
            <a:fillRect/>
          </a:stretch>
        </p:blipFill>
        <p:spPr>
          <a:xfrm>
            <a:off x="685800" y="574473"/>
            <a:ext cx="8260715" cy="3740150"/>
          </a:xfrm>
          <a:prstGeom prst="rect">
            <a:avLst/>
          </a:prstGeom>
        </p:spPr>
      </p:pic>
    </p:spTree>
    <p:extLst>
      <p:ext uri="{BB962C8B-B14F-4D97-AF65-F5344CB8AC3E}">
        <p14:creationId xmlns:p14="http://schemas.microsoft.com/office/powerpoint/2010/main" val="3265767666"/>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E0A47D-8D5A-5984-070E-54575E041F65}"/>
            </a:ext>
          </a:extLst>
        </p:cNvPr>
        <p:cNvGrpSpPr/>
        <p:nvPr/>
      </p:nvGrpSpPr>
      <p:grpSpPr>
        <a:xfrm>
          <a:off x="0" y="0"/>
          <a:ext cx="0" cy="0"/>
          <a:chOff x="0" y="0"/>
          <a:chExt cx="0" cy="0"/>
        </a:xfrm>
      </p:grpSpPr>
      <p:sp>
        <p:nvSpPr>
          <p:cNvPr id="20" name="矩形 19">
            <a:extLst>
              <a:ext uri="{FF2B5EF4-FFF2-40B4-BE49-F238E27FC236}">
                <a16:creationId xmlns:a16="http://schemas.microsoft.com/office/drawing/2014/main" id="{D51E3D05-C44C-FA6D-9E13-7D27360E2267}"/>
              </a:ext>
            </a:extLst>
          </p:cNvPr>
          <p:cNvSpPr/>
          <p:nvPr/>
        </p:nvSpPr>
        <p:spPr>
          <a:xfrm>
            <a:off x="762159" y="57096"/>
            <a:ext cx="5269706" cy="398780"/>
          </a:xfrm>
          <a:prstGeom prst="rect">
            <a:avLst/>
          </a:prstGeom>
        </p:spPr>
        <p:txBody>
          <a:bodyPr wrap="square">
            <a:spAutoFit/>
          </a:bodyPr>
          <a:lstStyle/>
          <a:p>
            <a:r>
              <a:rPr lang="zh-CN" altLang="en-US" sz="2000" b="1" dirty="0">
                <a:solidFill>
                  <a:srgbClr val="7F7F7F"/>
                </a:solidFill>
              </a:rPr>
              <a:t>进程同步</a:t>
            </a:r>
          </a:p>
        </p:txBody>
      </p:sp>
      <p:pic>
        <p:nvPicPr>
          <p:cNvPr id="5" name="图片 4">
            <a:extLst>
              <a:ext uri="{FF2B5EF4-FFF2-40B4-BE49-F238E27FC236}">
                <a16:creationId xmlns:a16="http://schemas.microsoft.com/office/drawing/2014/main" id="{FE8AE097-8C04-0BF2-EA7C-E8420BBC3FB4}"/>
              </a:ext>
            </a:extLst>
          </p:cNvPr>
          <p:cNvPicPr>
            <a:picLocks noChangeAspect="1"/>
          </p:cNvPicPr>
          <p:nvPr/>
        </p:nvPicPr>
        <p:blipFill>
          <a:blip r:embed="rId2"/>
          <a:stretch>
            <a:fillRect/>
          </a:stretch>
        </p:blipFill>
        <p:spPr>
          <a:xfrm>
            <a:off x="842935" y="895350"/>
            <a:ext cx="7458130" cy="3790978"/>
          </a:xfrm>
          <a:prstGeom prst="rect">
            <a:avLst/>
          </a:prstGeom>
        </p:spPr>
      </p:pic>
      <p:sp>
        <p:nvSpPr>
          <p:cNvPr id="6" name="文本框 5">
            <a:extLst>
              <a:ext uri="{FF2B5EF4-FFF2-40B4-BE49-F238E27FC236}">
                <a16:creationId xmlns:a16="http://schemas.microsoft.com/office/drawing/2014/main" id="{51091FA6-D0CC-588A-1252-6C114DCE3DD4}"/>
              </a:ext>
            </a:extLst>
          </p:cNvPr>
          <p:cNvSpPr txBox="1"/>
          <p:nvPr/>
        </p:nvSpPr>
        <p:spPr>
          <a:xfrm>
            <a:off x="842935" y="695295"/>
            <a:ext cx="2236510" cy="400110"/>
          </a:xfrm>
          <a:prstGeom prst="rect">
            <a:avLst/>
          </a:prstGeom>
          <a:noFill/>
        </p:spPr>
        <p:txBody>
          <a:bodyPr wrap="none" rtlCol="0">
            <a:spAutoFit/>
          </a:bodyPr>
          <a:lstStyle/>
          <a:p>
            <a:r>
              <a:rPr lang="zh-CN" altLang="en-US" sz="2000" b="1" dirty="0">
                <a:solidFill>
                  <a:srgbClr val="FF0000"/>
                </a:solidFill>
              </a:rPr>
              <a:t>本章节主要内容：</a:t>
            </a:r>
          </a:p>
        </p:txBody>
      </p:sp>
    </p:spTree>
    <p:extLst>
      <p:ext uri="{BB962C8B-B14F-4D97-AF65-F5344CB8AC3E}">
        <p14:creationId xmlns:p14="http://schemas.microsoft.com/office/powerpoint/2010/main" val="36373403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671830"/>
            <a:ext cx="8305801" cy="4185919"/>
            <a:chOff x="5377507" y="2028747"/>
            <a:chExt cx="5898812" cy="3994963"/>
          </a:xfrm>
        </p:grpSpPr>
        <p:grpSp>
          <p:nvGrpSpPr>
            <p:cNvPr id="68616" name="组合 19"/>
            <p:cNvGrpSpPr/>
            <p:nvPr/>
          </p:nvGrpSpPr>
          <p:grpSpPr>
            <a:xfrm>
              <a:off x="5391037" y="2028747"/>
              <a:ext cx="5885282" cy="3994963"/>
              <a:chOff x="5449234" y="1524691"/>
              <a:chExt cx="5885282" cy="3994963"/>
            </a:xfrm>
          </p:grpSpPr>
          <p:sp>
            <p:nvSpPr>
              <p:cNvPr id="68621" name="矩形 3"/>
              <p:cNvSpPr/>
              <p:nvPr/>
            </p:nvSpPr>
            <p:spPr>
              <a:xfrm>
                <a:off x="5634586" y="1665519"/>
                <a:ext cx="5525625" cy="335716"/>
              </a:xfrm>
              <a:prstGeom prst="rect">
                <a:avLst/>
              </a:prstGeom>
              <a:noFill/>
              <a:ln w="9525">
                <a:noFill/>
              </a:ln>
            </p:spPr>
            <p:txBody>
              <a:bodyPr>
                <a:spAutoFit/>
              </a:bodyPr>
              <a:lstStyle/>
              <a:p>
                <a:pPr eaLnBrk="1" hangingPunct="1">
                  <a:lnSpc>
                    <a:spcPct val="114000"/>
                  </a:lnSpc>
                </a:pPr>
                <a:r>
                  <a:rPr lang="zh-CN" altLang="en-US" sz="1600" b="1" dirty="0">
                    <a:solidFill>
                      <a:srgbClr val="FF0000"/>
                    </a:solidFill>
                  </a:rPr>
                  <a:t>死锁情况</a:t>
                </a:r>
                <a:r>
                  <a:rPr lang="zh-CN" altLang="en-US" sz="1600" b="1" dirty="0">
                    <a:solidFill>
                      <a:srgbClr val="FF0000"/>
                    </a:solidFill>
                    <a:latin typeface="微软雅黑" panose="020B0503020204020204" pitchFamily="34" charset="-122"/>
                  </a:rPr>
                  <a:t>：</a:t>
                </a:r>
                <a:endParaRPr lang="en-US" altLang="zh-CN" sz="1600" b="1" dirty="0">
                  <a:latin typeface="微软雅黑" panose="020B0503020204020204" pitchFamily="34" charset="-122"/>
                </a:endParaRPr>
              </a:p>
            </p:txBody>
          </p:sp>
          <p:sp>
            <p:nvSpPr>
              <p:cNvPr id="34" name="矩形 4"/>
              <p:cNvSpPr/>
              <p:nvPr/>
            </p:nvSpPr>
            <p:spPr>
              <a:xfrm>
                <a:off x="5449234" y="1524690"/>
                <a:ext cx="5885282" cy="3994963"/>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68617"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8618"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8619"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8620"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信号量</a:t>
            </a:r>
          </a:p>
        </p:txBody>
      </p:sp>
      <p:sp>
        <p:nvSpPr>
          <p:cNvPr id="68612"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8613"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pic>
        <p:nvPicPr>
          <p:cNvPr id="3" name="图片 2">
            <a:extLst>
              <a:ext uri="{FF2B5EF4-FFF2-40B4-BE49-F238E27FC236}">
                <a16:creationId xmlns:a16="http://schemas.microsoft.com/office/drawing/2014/main" id="{36128D5F-DA27-860A-72E3-BC5254631C21}"/>
              </a:ext>
            </a:extLst>
          </p:cNvPr>
          <p:cNvPicPr>
            <a:picLocks noChangeAspect="1"/>
          </p:cNvPicPr>
          <p:nvPr/>
        </p:nvPicPr>
        <p:blipFill>
          <a:blip r:embed="rId3"/>
          <a:stretch>
            <a:fillRect/>
          </a:stretch>
        </p:blipFill>
        <p:spPr>
          <a:xfrm>
            <a:off x="1676400" y="2605940"/>
            <a:ext cx="5524500" cy="1581150"/>
          </a:xfrm>
          <a:prstGeom prst="rect">
            <a:avLst/>
          </a:prstGeom>
        </p:spPr>
      </p:pic>
      <p:sp>
        <p:nvSpPr>
          <p:cNvPr id="5" name="文本框 4">
            <a:extLst>
              <a:ext uri="{FF2B5EF4-FFF2-40B4-BE49-F238E27FC236}">
                <a16:creationId xmlns:a16="http://schemas.microsoft.com/office/drawing/2014/main" id="{4D743824-AAC5-172F-82BC-FAC8AD1E8428}"/>
              </a:ext>
            </a:extLst>
          </p:cNvPr>
          <p:cNvSpPr txBox="1"/>
          <p:nvPr/>
        </p:nvSpPr>
        <p:spPr>
          <a:xfrm>
            <a:off x="1831239" y="1534319"/>
            <a:ext cx="4605222" cy="646331"/>
          </a:xfrm>
          <a:prstGeom prst="rect">
            <a:avLst/>
          </a:prstGeom>
          <a:noFill/>
        </p:spPr>
        <p:txBody>
          <a:bodyPr wrap="square">
            <a:spAutoFit/>
          </a:bodyPr>
          <a:lstStyle/>
          <a:p>
            <a:r>
              <a:rPr lang="en-US" altLang="zh-CN" dirty="0"/>
              <a:t>A</a:t>
            </a:r>
            <a:r>
              <a:rPr lang="zh-CN" altLang="en-US" dirty="0"/>
              <a:t>、</a:t>
            </a:r>
            <a:r>
              <a:rPr lang="en-US" altLang="zh-CN" dirty="0"/>
              <a:t>B</a:t>
            </a:r>
            <a:r>
              <a:rPr lang="zh-CN" altLang="en-US" dirty="0"/>
              <a:t>两个进程访问</a:t>
            </a:r>
            <a:r>
              <a:rPr lang="en-US" altLang="zh-CN" dirty="0"/>
              <a:t>D</a:t>
            </a:r>
            <a:r>
              <a:rPr lang="zh-CN" altLang="en-US" dirty="0"/>
              <a:t>、</a:t>
            </a:r>
            <a:r>
              <a:rPr lang="en-US" altLang="zh-CN" dirty="0"/>
              <a:t>E</a:t>
            </a:r>
            <a:r>
              <a:rPr lang="zh-CN" altLang="en-US" dirty="0"/>
              <a:t>两个共享数据</a:t>
            </a:r>
            <a:endParaRPr lang="en-US" altLang="zh-CN" dirty="0"/>
          </a:p>
          <a:p>
            <a:r>
              <a:rPr lang="zh-CN" altLang="en-US" dirty="0"/>
              <a:t>两个信号量：</a:t>
            </a:r>
            <a:r>
              <a:rPr lang="en-US" altLang="zh-CN" dirty="0" err="1"/>
              <a:t>Dmutex</a:t>
            </a:r>
            <a:r>
              <a:rPr lang="zh-CN" altLang="en-US" dirty="0"/>
              <a:t>、</a:t>
            </a:r>
            <a:r>
              <a:rPr lang="en-US" altLang="zh-CN" dirty="0" err="1"/>
              <a:t>Emutex</a:t>
            </a:r>
            <a:endParaRPr lang="zh-CN" altLang="en-US" dirty="0"/>
          </a:p>
        </p:txBody>
      </p:sp>
    </p:spTree>
    <p:extLst>
      <p:ext uri="{BB962C8B-B14F-4D97-AF65-F5344CB8AC3E}">
        <p14:creationId xmlns:p14="http://schemas.microsoft.com/office/powerpoint/2010/main" val="26606165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Scale>
                                      <p:cBhvr>
                                        <p:cTn id="7"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6"/>
                                        </p:tgtEl>
                                        <p:attrNameLst>
                                          <p:attrName>ppt_x</p:attrName>
                                          <p:attrName>ppt_y</p:attrName>
                                        </p:attrNameLst>
                                      </p:cBhvr>
                                    </p:animMotion>
                                    <p:animEffect transition="in" filter="fade">
                                      <p:cBhvr>
                                        <p:cTn id="9" dur="1000"/>
                                        <p:tgtEl>
                                          <p:spTgt spid="26"/>
                                        </p:tgtEl>
                                      </p:cBhvr>
                                    </p:animEffect>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17"/>
                                        </p:tgtEl>
                                        <p:attrNameLst>
                                          <p:attrName>ppt_y</p:attrName>
                                        </p:attrNameLst>
                                      </p:cBhvr>
                                      <p:tavLst>
                                        <p:tav tm="0">
                                          <p:val>
                                            <p:strVal val="#ppt_y"/>
                                          </p:val>
                                        </p:tav>
                                        <p:tav tm="100000">
                                          <p:val>
                                            <p:strVal val="#ppt_y"/>
                                          </p:val>
                                        </p:tav>
                                      </p:tavLst>
                                    </p:anim>
                                    <p:anim calcmode="lin" valueType="num">
                                      <p:cBhvr>
                                        <p:cTn id="15"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671830"/>
            <a:ext cx="8305801" cy="4185920"/>
            <a:chOff x="5377507" y="2028746"/>
            <a:chExt cx="5898812" cy="3994963"/>
          </a:xfrm>
        </p:grpSpPr>
        <p:grpSp>
          <p:nvGrpSpPr>
            <p:cNvPr id="68616" name="组合 19"/>
            <p:cNvGrpSpPr/>
            <p:nvPr/>
          </p:nvGrpSpPr>
          <p:grpSpPr>
            <a:xfrm>
              <a:off x="5391037" y="2028746"/>
              <a:ext cx="5885282" cy="3994963"/>
              <a:chOff x="5449234" y="1524690"/>
              <a:chExt cx="5885282" cy="3994963"/>
            </a:xfrm>
          </p:grpSpPr>
          <p:sp>
            <p:nvSpPr>
              <p:cNvPr id="68621" name="矩形 3"/>
              <p:cNvSpPr/>
              <p:nvPr/>
            </p:nvSpPr>
            <p:spPr>
              <a:xfrm>
                <a:off x="5634586" y="1665519"/>
                <a:ext cx="5525625" cy="1675275"/>
              </a:xfrm>
              <a:prstGeom prst="rect">
                <a:avLst/>
              </a:prstGeom>
              <a:noFill/>
              <a:ln w="9525">
                <a:noFill/>
              </a:ln>
            </p:spPr>
            <p:txBody>
              <a:bodyPr>
                <a:spAutoFit/>
              </a:bodyPr>
              <a:lstStyle/>
              <a:p>
                <a:pPr eaLnBrk="1" hangingPunct="1">
                  <a:lnSpc>
                    <a:spcPct val="114000"/>
                  </a:lnSpc>
                </a:pPr>
                <a:r>
                  <a:rPr lang="en-US" altLang="zh-CN" sz="1600" b="1" dirty="0">
                    <a:solidFill>
                      <a:srgbClr val="FF0000"/>
                    </a:solidFill>
                    <a:latin typeface="微软雅黑" panose="020B0503020204020204" pitchFamily="34" charset="-122"/>
                  </a:rPr>
                  <a:t>AND</a:t>
                </a:r>
                <a:r>
                  <a:rPr lang="zh-CN" altLang="en-US" sz="1600" b="1" dirty="0">
                    <a:solidFill>
                      <a:srgbClr val="FF0000"/>
                    </a:solidFill>
                    <a:latin typeface="微软雅黑" panose="020B0503020204020204" pitchFamily="34" charset="-122"/>
                  </a:rPr>
                  <a:t>型信号量：</a:t>
                </a:r>
                <a:endParaRPr lang="en-US" altLang="zh-CN" sz="1600" b="1" dirty="0">
                  <a:solidFill>
                    <a:srgbClr val="FF0000"/>
                  </a:solidFill>
                  <a:latin typeface="微软雅黑" panose="020B0503020204020204" pitchFamily="34" charset="-122"/>
                </a:endParaRPr>
              </a:p>
              <a:p>
                <a:pPr eaLnBrk="1" hangingPunct="1">
                  <a:lnSpc>
                    <a:spcPct val="114000"/>
                  </a:lnSpc>
                </a:pPr>
                <a:r>
                  <a:rPr lang="zh-CN" altLang="en-US" sz="1600" dirty="0">
                    <a:latin typeface="微软雅黑" panose="020B0503020204020204" pitchFamily="34" charset="-122"/>
                  </a:rPr>
                  <a:t> 基本思想：将进程在整个运行中需要的所有资源，</a:t>
                </a:r>
                <a:r>
                  <a:rPr lang="zh-CN" altLang="en-US" sz="1600" dirty="0">
                    <a:solidFill>
                      <a:srgbClr val="FF0000"/>
                    </a:solidFill>
                    <a:latin typeface="微软雅黑" panose="020B0503020204020204" pitchFamily="34" charset="-122"/>
                  </a:rPr>
                  <a:t>一次性全部分配给进程</a:t>
                </a:r>
                <a:r>
                  <a:rPr lang="zh-CN" altLang="en-US" sz="1600" dirty="0">
                    <a:latin typeface="微软雅黑" panose="020B0503020204020204" pitchFamily="34" charset="-122"/>
                  </a:rPr>
                  <a:t>，待进程使用完后</a:t>
                </a:r>
                <a:r>
                  <a:rPr lang="zh-CN" altLang="en-US" sz="1600" dirty="0">
                    <a:solidFill>
                      <a:srgbClr val="FF0000"/>
                    </a:solidFill>
                    <a:latin typeface="微软雅黑" panose="020B0503020204020204" pitchFamily="34" charset="-122"/>
                  </a:rPr>
                  <a:t>一起释放</a:t>
                </a:r>
                <a:r>
                  <a:rPr lang="zh-CN" altLang="en-US" sz="1600" dirty="0">
                    <a:latin typeface="微软雅黑" panose="020B0503020204020204" pitchFamily="34" charset="-122"/>
                  </a:rPr>
                  <a:t>。（避免死锁状态）在</a:t>
                </a:r>
                <a:r>
                  <a:rPr lang="en-US" altLang="zh-CN" sz="1600" dirty="0">
                    <a:latin typeface="微软雅黑" panose="020B0503020204020204" pitchFamily="34" charset="-122"/>
                  </a:rPr>
                  <a:t>Wait</a:t>
                </a:r>
                <a:r>
                  <a:rPr lang="zh-CN" altLang="en-US" sz="1600" dirty="0">
                    <a:latin typeface="微软雅黑" panose="020B0503020204020204" pitchFamily="34" charset="-122"/>
                  </a:rPr>
                  <a:t>中加入</a:t>
                </a:r>
                <a:r>
                  <a:rPr lang="en-US" altLang="zh-CN" sz="1600" dirty="0">
                    <a:latin typeface="微软雅黑" panose="020B0503020204020204" pitchFamily="34" charset="-122"/>
                  </a:rPr>
                  <a:t>AND</a:t>
                </a:r>
                <a:r>
                  <a:rPr lang="zh-CN" altLang="en-US" sz="1600" dirty="0">
                    <a:latin typeface="微软雅黑" panose="020B0503020204020204" pitchFamily="34" charset="-122"/>
                  </a:rPr>
                  <a:t>条件，又称</a:t>
                </a:r>
                <a:r>
                  <a:rPr lang="en-US" altLang="zh-CN" sz="1600" dirty="0">
                    <a:latin typeface="微软雅黑" panose="020B0503020204020204" pitchFamily="34" charset="-122"/>
                  </a:rPr>
                  <a:t>AND</a:t>
                </a:r>
                <a:r>
                  <a:rPr lang="zh-CN" altLang="en-US" sz="1600" dirty="0">
                    <a:latin typeface="微软雅黑" panose="020B0503020204020204" pitchFamily="34" charset="-122"/>
                  </a:rPr>
                  <a:t>同步或同时</a:t>
                </a:r>
                <a:r>
                  <a:rPr lang="en-US" altLang="zh-CN" sz="1600" dirty="0" err="1">
                    <a:latin typeface="微软雅黑" panose="020B0503020204020204" pitchFamily="34" charset="-122"/>
                  </a:rPr>
                  <a:t>Swait</a:t>
                </a:r>
                <a:r>
                  <a:rPr lang="zh-CN" altLang="en-US" sz="1600" dirty="0"/>
                  <a:t>、</a:t>
                </a:r>
                <a:r>
                  <a:rPr lang="en-US" altLang="zh-CN" sz="1600" dirty="0" err="1"/>
                  <a:t>Ssignal</a:t>
                </a:r>
                <a:r>
                  <a:rPr lang="en-US" altLang="zh-CN" sz="1600" dirty="0"/>
                  <a:t>(</a:t>
                </a:r>
                <a:r>
                  <a:rPr lang="zh-CN" altLang="en-US" sz="1600" dirty="0"/>
                  <a:t>原语</a:t>
                </a:r>
                <a:r>
                  <a:rPr lang="en-US" altLang="zh-CN" sz="1600" dirty="0"/>
                  <a:t>)</a:t>
                </a:r>
                <a:r>
                  <a:rPr lang="zh-CN" altLang="en-US" sz="1600" dirty="0">
                    <a:latin typeface="微软雅黑" panose="020B0503020204020204" pitchFamily="34" charset="-122"/>
                  </a:rPr>
                  <a:t>（当发现第一个</a:t>
                </a:r>
                <a:r>
                  <a:rPr lang="en-US" altLang="zh-CN" sz="1600" dirty="0">
                    <a:latin typeface="微软雅黑" panose="020B0503020204020204" pitchFamily="34" charset="-122"/>
                  </a:rPr>
                  <a:t>S</a:t>
                </a:r>
                <a:r>
                  <a:rPr lang="en-US" altLang="zh-CN" sz="1600" baseline="-25000" dirty="0">
                    <a:latin typeface="微软雅黑" panose="020B0503020204020204" pitchFamily="34" charset="-122"/>
                  </a:rPr>
                  <a:t>i</a:t>
                </a:r>
                <a:r>
                  <a:rPr lang="en-US" altLang="zh-CN" sz="1600" dirty="0">
                    <a:latin typeface="微软雅黑" panose="020B0503020204020204" pitchFamily="34" charset="-122"/>
                  </a:rPr>
                  <a:t>  &lt; 1 </a:t>
                </a:r>
                <a:r>
                  <a:rPr lang="zh-CN" altLang="en-US" sz="1600" dirty="0">
                    <a:latin typeface="微软雅黑" panose="020B0503020204020204" pitchFamily="34" charset="-122"/>
                  </a:rPr>
                  <a:t>就把该进程放入等待队列）</a:t>
                </a:r>
                <a:endParaRPr lang="en-US" altLang="zh-CN" sz="1600" dirty="0">
                  <a:latin typeface="微软雅黑" panose="020B0503020204020204" pitchFamily="34" charset="-122"/>
                </a:endParaRPr>
              </a:p>
              <a:p>
                <a:pPr eaLnBrk="1" hangingPunct="1">
                  <a:lnSpc>
                    <a:spcPct val="114000"/>
                  </a:lnSpc>
                </a:pPr>
                <a:endParaRPr lang="en-US" altLang="zh-CN" sz="1600" b="1" dirty="0">
                  <a:latin typeface="微软雅黑" panose="020B0503020204020204" pitchFamily="34" charset="-122"/>
                </a:endParaRPr>
              </a:p>
              <a:p>
                <a:pPr eaLnBrk="1" hangingPunct="1">
                  <a:lnSpc>
                    <a:spcPct val="114000"/>
                  </a:lnSpc>
                </a:pPr>
                <a:endParaRPr lang="en-US" altLang="zh-CN" sz="1600" b="1" dirty="0">
                  <a:latin typeface="微软雅黑" panose="020B0503020204020204" pitchFamily="34" charset="-122"/>
                </a:endParaRPr>
              </a:p>
            </p:txBody>
          </p:sp>
          <p:sp>
            <p:nvSpPr>
              <p:cNvPr id="34" name="矩形 4"/>
              <p:cNvSpPr/>
              <p:nvPr/>
            </p:nvSpPr>
            <p:spPr>
              <a:xfrm>
                <a:off x="5449234" y="1524690"/>
                <a:ext cx="5885282" cy="3994963"/>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68617"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8618"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8619"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8620"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信号量：整数型信号量</a:t>
            </a:r>
          </a:p>
        </p:txBody>
      </p:sp>
      <p:sp>
        <p:nvSpPr>
          <p:cNvPr id="68612"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68613"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pic>
        <p:nvPicPr>
          <p:cNvPr id="68614" name="图片 1"/>
          <p:cNvPicPr>
            <a:picLocks noChangeAspect="1"/>
          </p:cNvPicPr>
          <p:nvPr/>
        </p:nvPicPr>
        <p:blipFill>
          <a:blip r:embed="rId3"/>
          <a:stretch>
            <a:fillRect/>
          </a:stretch>
        </p:blipFill>
        <p:spPr>
          <a:xfrm>
            <a:off x="679661" y="2289916"/>
            <a:ext cx="4419600" cy="2503488"/>
          </a:xfrm>
          <a:prstGeom prst="rect">
            <a:avLst/>
          </a:prstGeom>
          <a:noFill/>
          <a:ln w="9525">
            <a:solidFill>
              <a:schemeClr val="tx1"/>
            </a:solidFill>
          </a:ln>
        </p:spPr>
      </p:pic>
      <p:pic>
        <p:nvPicPr>
          <p:cNvPr id="68615" name="图片 1"/>
          <p:cNvPicPr>
            <a:picLocks noChangeAspect="1"/>
          </p:cNvPicPr>
          <p:nvPr/>
        </p:nvPicPr>
        <p:blipFill>
          <a:blip r:embed="rId4"/>
          <a:stretch>
            <a:fillRect/>
          </a:stretch>
        </p:blipFill>
        <p:spPr>
          <a:xfrm>
            <a:off x="4934585" y="2315799"/>
            <a:ext cx="4051300" cy="1600200"/>
          </a:xfrm>
          <a:prstGeom prst="rect">
            <a:avLst/>
          </a:prstGeom>
          <a:noFill/>
          <a:ln w="9525">
            <a:solidFill>
              <a:schemeClr val="tx1"/>
            </a:solidFill>
          </a:ln>
        </p:spPr>
      </p:pic>
      <p:sp>
        <p:nvSpPr>
          <p:cNvPr id="3" name="文本框 2">
            <a:extLst>
              <a:ext uri="{FF2B5EF4-FFF2-40B4-BE49-F238E27FC236}">
                <a16:creationId xmlns:a16="http://schemas.microsoft.com/office/drawing/2014/main" id="{9610BC42-32A3-9482-4EC5-86A82C8591D4}"/>
              </a:ext>
            </a:extLst>
          </p:cNvPr>
          <p:cNvSpPr txBox="1"/>
          <p:nvPr/>
        </p:nvSpPr>
        <p:spPr>
          <a:xfrm>
            <a:off x="1143000" y="4289758"/>
            <a:ext cx="4605222" cy="400110"/>
          </a:xfrm>
          <a:prstGeom prst="rect">
            <a:avLst/>
          </a:prstGeom>
          <a:solidFill>
            <a:schemeClr val="bg1"/>
          </a:solidFill>
          <a:ln w="12700">
            <a:solidFill>
              <a:srgbClr val="FF0000"/>
            </a:solidFill>
          </a:ln>
        </p:spPr>
        <p:txBody>
          <a:bodyPr wrap="square">
            <a:spAutoFit/>
          </a:bodyPr>
          <a:lstStyle/>
          <a:p>
            <a:r>
              <a:rPr lang="zh-CN" altLang="en-US" sz="1000" b="0" i="0" dirty="0">
                <a:solidFill>
                  <a:srgbClr val="404040"/>
                </a:solidFill>
                <a:effectLst/>
                <a:latin typeface="DeepSeek-CJK-patch"/>
              </a:rPr>
              <a:t>将该进程放入与第一个满足</a:t>
            </a:r>
            <a:r>
              <a:rPr lang="en-US" altLang="zh-CN" sz="1000" b="0" i="0" dirty="0">
                <a:solidFill>
                  <a:srgbClr val="404040"/>
                </a:solidFill>
                <a:effectLst/>
                <a:latin typeface="DeepSeek-CJK-patch"/>
              </a:rPr>
              <a:t>Si</a:t>
            </a:r>
            <a:r>
              <a:rPr lang="zh-CN" altLang="en-US" sz="1000" b="0" i="0" dirty="0">
                <a:solidFill>
                  <a:srgbClr val="404040"/>
                </a:solidFill>
                <a:effectLst/>
                <a:latin typeface="DeepSeek-CJK-patch"/>
              </a:rPr>
              <a:t>＜</a:t>
            </a:r>
            <a:r>
              <a:rPr lang="en-US" altLang="zh-CN" sz="1000" b="0" i="0" dirty="0">
                <a:solidFill>
                  <a:srgbClr val="404040"/>
                </a:solidFill>
                <a:effectLst/>
                <a:latin typeface="DeepSeek-CJK-patch"/>
              </a:rPr>
              <a:t>1</a:t>
            </a:r>
            <a:r>
              <a:rPr lang="zh-CN" altLang="en-US" sz="1000" b="0" i="0" dirty="0">
                <a:solidFill>
                  <a:srgbClr val="404040"/>
                </a:solidFill>
                <a:effectLst/>
                <a:latin typeface="DeepSeek-CJK-patch"/>
              </a:rPr>
              <a:t>的</a:t>
            </a:r>
            <a:r>
              <a:rPr lang="en-US" altLang="zh-CN" sz="1000" b="0" i="0" dirty="0">
                <a:solidFill>
                  <a:srgbClr val="404040"/>
                </a:solidFill>
                <a:effectLst/>
                <a:latin typeface="DeepSeek-CJK-patch"/>
              </a:rPr>
              <a:t>Si</a:t>
            </a:r>
            <a:r>
              <a:rPr lang="zh-CN" altLang="en-US" sz="1000" b="0" i="0" dirty="0">
                <a:solidFill>
                  <a:srgbClr val="404040"/>
                </a:solidFill>
                <a:effectLst/>
                <a:latin typeface="DeepSeek-CJK-patch"/>
              </a:rPr>
              <a:t>相关联的等待队列中，并将此进程的程序计数器（</a:t>
            </a:r>
            <a:r>
              <a:rPr lang="en-US" altLang="zh-CN" sz="1000" b="0" i="0" dirty="0">
                <a:solidFill>
                  <a:srgbClr val="404040"/>
                </a:solidFill>
                <a:effectLst/>
                <a:latin typeface="DeepSeek-CJK-patch"/>
              </a:rPr>
              <a:t>PC</a:t>
            </a:r>
            <a:r>
              <a:rPr lang="zh-CN" altLang="en-US" sz="1000" b="0" i="0" dirty="0">
                <a:solidFill>
                  <a:srgbClr val="404040"/>
                </a:solidFill>
                <a:effectLst/>
                <a:latin typeface="DeepSeek-CJK-patch"/>
              </a:rPr>
              <a:t>）重置到</a:t>
            </a:r>
            <a:r>
              <a:rPr lang="en-US" altLang="zh-CN" sz="1000" b="0" i="0" dirty="0" err="1">
                <a:solidFill>
                  <a:srgbClr val="404040"/>
                </a:solidFill>
                <a:effectLst/>
                <a:latin typeface="DeepSeek-CJK-patch"/>
              </a:rPr>
              <a:t>Swait</a:t>
            </a:r>
            <a:r>
              <a:rPr lang="zh-CN" altLang="en-US" sz="1000" b="0" i="0" dirty="0">
                <a:solidFill>
                  <a:srgbClr val="404040"/>
                </a:solidFill>
                <a:effectLst/>
                <a:latin typeface="DeepSeek-CJK-patch"/>
              </a:rPr>
              <a:t>操作的起始位置</a:t>
            </a:r>
            <a:endParaRPr lang="zh-CN" altLang="en-US" sz="1000" dirty="0"/>
          </a:p>
        </p:txBody>
      </p:sp>
      <p:sp>
        <p:nvSpPr>
          <p:cNvPr id="4" name="文本框 3">
            <a:extLst>
              <a:ext uri="{FF2B5EF4-FFF2-40B4-BE49-F238E27FC236}">
                <a16:creationId xmlns:a16="http://schemas.microsoft.com/office/drawing/2014/main" id="{B8DE7887-0DCB-270B-E353-17684F794A3C}"/>
              </a:ext>
            </a:extLst>
          </p:cNvPr>
          <p:cNvSpPr txBox="1"/>
          <p:nvPr/>
        </p:nvSpPr>
        <p:spPr>
          <a:xfrm>
            <a:off x="5638800" y="3360900"/>
            <a:ext cx="1971674" cy="246221"/>
          </a:xfrm>
          <a:prstGeom prst="rect">
            <a:avLst/>
          </a:prstGeom>
          <a:solidFill>
            <a:schemeClr val="bg1"/>
          </a:solidFill>
          <a:ln w="12700">
            <a:solidFill>
              <a:srgbClr val="FF0000"/>
            </a:solidFill>
          </a:ln>
        </p:spPr>
        <p:txBody>
          <a:bodyPr wrap="square">
            <a:spAutoFit/>
          </a:bodyPr>
          <a:lstStyle/>
          <a:p>
            <a:r>
              <a:rPr lang="zh-CN" altLang="en-US" sz="1000" dirty="0">
                <a:solidFill>
                  <a:srgbClr val="404040"/>
                </a:solidFill>
                <a:latin typeface="DeepSeek-CJK-patch"/>
              </a:rPr>
              <a:t>将</a:t>
            </a:r>
            <a:r>
              <a:rPr lang="en-US" altLang="zh-CN" sz="1000" dirty="0">
                <a:solidFill>
                  <a:srgbClr val="404040"/>
                </a:solidFill>
                <a:latin typeface="DeepSeek-CJK-patch"/>
              </a:rPr>
              <a:t>Si</a:t>
            </a:r>
            <a:r>
              <a:rPr lang="zh-CN" altLang="en-US" sz="1000" dirty="0">
                <a:solidFill>
                  <a:srgbClr val="404040"/>
                </a:solidFill>
                <a:latin typeface="DeepSeek-CJK-patch"/>
              </a:rPr>
              <a:t>等待队列移动到就绪队列中</a:t>
            </a:r>
            <a:endParaRPr lang="zh-CN" altLang="en-US" sz="1000" dirty="0"/>
          </a:p>
        </p:txBody>
      </p:sp>
      <p:sp>
        <p:nvSpPr>
          <p:cNvPr id="6" name="文本框 5">
            <a:extLst>
              <a:ext uri="{FF2B5EF4-FFF2-40B4-BE49-F238E27FC236}">
                <a16:creationId xmlns:a16="http://schemas.microsoft.com/office/drawing/2014/main" id="{0047EAFA-3D19-5FE8-B6E3-775FAFF8E3CD}"/>
              </a:ext>
            </a:extLst>
          </p:cNvPr>
          <p:cNvSpPr txBox="1"/>
          <p:nvPr/>
        </p:nvSpPr>
        <p:spPr>
          <a:xfrm>
            <a:off x="6186232" y="4289758"/>
            <a:ext cx="2438400" cy="523220"/>
          </a:xfrm>
          <a:prstGeom prst="rect">
            <a:avLst/>
          </a:prstGeom>
          <a:noFill/>
        </p:spPr>
        <p:txBody>
          <a:bodyPr wrap="square">
            <a:spAutoFit/>
          </a:bodyPr>
          <a:lstStyle/>
          <a:p>
            <a:r>
              <a:rPr lang="en-US" altLang="zh-CN" sz="1400" b="1" i="0" dirty="0">
                <a:solidFill>
                  <a:srgbClr val="FF0000"/>
                </a:solidFill>
                <a:effectLst/>
                <a:latin typeface="DeepSeek-CJK-patch"/>
              </a:rPr>
              <a:t>AND</a:t>
            </a:r>
            <a:r>
              <a:rPr lang="zh-CN" altLang="en-US" sz="1400" b="1" i="0" dirty="0">
                <a:solidFill>
                  <a:srgbClr val="FF0000"/>
                </a:solidFill>
                <a:effectLst/>
                <a:latin typeface="DeepSeek-CJK-patch"/>
              </a:rPr>
              <a:t>型信号量</a:t>
            </a:r>
            <a:endParaRPr lang="en-US" altLang="zh-CN" sz="1400" b="1" i="0" dirty="0">
              <a:solidFill>
                <a:srgbClr val="FF0000"/>
              </a:solidFill>
              <a:effectLst/>
              <a:latin typeface="DeepSeek-CJK-patch"/>
            </a:endParaRPr>
          </a:p>
          <a:p>
            <a:r>
              <a:rPr lang="zh-CN" altLang="en-US" sz="1400" b="1" i="0" dirty="0">
                <a:solidFill>
                  <a:srgbClr val="FF0000"/>
                </a:solidFill>
                <a:effectLst/>
                <a:latin typeface="DeepSeek-CJK-patch"/>
              </a:rPr>
              <a:t>资源不足时阻塞，而非忙等</a:t>
            </a:r>
            <a:endParaRPr lang="zh-CN" altLang="en-US" sz="1400" dirty="0">
              <a:solidFill>
                <a:srgbClr val="FF0000"/>
              </a:solidFill>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4"/>
          <p:cNvGrpSpPr/>
          <p:nvPr/>
        </p:nvGrpSpPr>
        <p:grpSpPr>
          <a:xfrm>
            <a:off x="419100" y="788035"/>
            <a:ext cx="8305800" cy="4069499"/>
            <a:chOff x="5377507" y="2387517"/>
            <a:chExt cx="5898811" cy="3636338"/>
          </a:xfrm>
        </p:grpSpPr>
        <p:grpSp>
          <p:nvGrpSpPr>
            <p:cNvPr id="70663" name="组合 19"/>
            <p:cNvGrpSpPr/>
            <p:nvPr/>
          </p:nvGrpSpPr>
          <p:grpSpPr>
            <a:xfrm>
              <a:off x="5391037" y="2387517"/>
              <a:ext cx="5885281" cy="3636338"/>
              <a:chOff x="5449234" y="1883461"/>
              <a:chExt cx="5885281" cy="3636338"/>
            </a:xfrm>
          </p:grpSpPr>
          <p:sp>
            <p:nvSpPr>
              <p:cNvPr id="70668" name="矩形 3"/>
              <p:cNvSpPr/>
              <p:nvPr/>
            </p:nvSpPr>
            <p:spPr>
              <a:xfrm>
                <a:off x="5638645" y="1972171"/>
                <a:ext cx="5525625" cy="3336371"/>
              </a:xfrm>
              <a:prstGeom prst="rect">
                <a:avLst/>
              </a:prstGeom>
              <a:noFill/>
              <a:ln w="9525">
                <a:noFill/>
              </a:ln>
            </p:spPr>
            <p:txBody>
              <a:bodyPr>
                <a:spAutoFit/>
              </a:bodyPr>
              <a:lstStyle/>
              <a:p>
                <a:pPr eaLnBrk="1" hangingPunct="1">
                  <a:lnSpc>
                    <a:spcPct val="114000"/>
                  </a:lnSpc>
                </a:pPr>
                <a:r>
                  <a:rPr lang="zh-CN" altLang="en-US" sz="1600" b="1" dirty="0">
                    <a:solidFill>
                      <a:srgbClr val="FF0000"/>
                    </a:solidFill>
                    <a:latin typeface="微软雅黑" panose="020B0503020204020204" pitchFamily="34" charset="-122"/>
                  </a:rPr>
                  <a:t>信号量集：</a:t>
                </a:r>
                <a:r>
                  <a:rPr lang="zh-CN" altLang="en-US" sz="1600" dirty="0"/>
                  <a:t>对</a:t>
                </a:r>
                <a:r>
                  <a:rPr lang="en-US" altLang="zh-CN" sz="1600" dirty="0">
                    <a:solidFill>
                      <a:srgbClr val="FF0000"/>
                    </a:solidFill>
                  </a:rPr>
                  <a:t>AND</a:t>
                </a:r>
                <a:r>
                  <a:rPr lang="zh-CN" altLang="en-US" sz="1600" dirty="0">
                    <a:solidFill>
                      <a:srgbClr val="FF0000"/>
                    </a:solidFill>
                  </a:rPr>
                  <a:t>信号量</a:t>
                </a:r>
                <a:r>
                  <a:rPr lang="zh-CN" altLang="en-US" sz="1600" dirty="0"/>
                  <a:t>的扩充</a:t>
                </a:r>
                <a:endParaRPr lang="en-US" altLang="zh-CN" sz="1600" dirty="0">
                  <a:latin typeface="微软雅黑" panose="020B0503020204020204" pitchFamily="34" charset="-122"/>
                </a:endParaRPr>
              </a:p>
              <a:p>
                <a:pPr eaLnBrk="1" hangingPunct="1">
                  <a:lnSpc>
                    <a:spcPct val="114000"/>
                  </a:lnSpc>
                </a:pPr>
                <a:r>
                  <a:rPr lang="zh-CN" altLang="en-US" sz="1600" dirty="0">
                    <a:solidFill>
                      <a:srgbClr val="FF0000"/>
                    </a:solidFill>
                    <a:sym typeface="+mn-ea"/>
                  </a:rPr>
                  <a:t>当一次需要</a:t>
                </a:r>
                <a:r>
                  <a:rPr lang="en-US" altLang="zh-CN" sz="1600" dirty="0">
                    <a:solidFill>
                      <a:srgbClr val="FF0000"/>
                    </a:solidFill>
                    <a:sym typeface="+mn-ea"/>
                  </a:rPr>
                  <a:t>N</a:t>
                </a:r>
                <a:r>
                  <a:rPr lang="zh-CN" altLang="en-US" sz="1600" dirty="0">
                    <a:solidFill>
                      <a:srgbClr val="FF0000"/>
                    </a:solidFill>
                    <a:sym typeface="+mn-ea"/>
                  </a:rPr>
                  <a:t>个单位时</a:t>
                </a:r>
                <a:r>
                  <a:rPr lang="en-US" altLang="zh-CN" sz="1600" dirty="0">
                    <a:solidFill>
                      <a:srgbClr val="FF0000"/>
                    </a:solidFill>
                    <a:sym typeface="+mn-ea"/>
                  </a:rPr>
                  <a:t>,</a:t>
                </a:r>
                <a:r>
                  <a:rPr lang="zh-CN" altLang="en-US" sz="1600" dirty="0">
                    <a:solidFill>
                      <a:srgbClr val="FF0000"/>
                    </a:solidFill>
                    <a:sym typeface="+mn-ea"/>
                  </a:rPr>
                  <a:t>要进行</a:t>
                </a:r>
                <a:r>
                  <a:rPr lang="en-US" altLang="zh-CN" sz="1600" dirty="0">
                    <a:solidFill>
                      <a:srgbClr val="FF0000"/>
                    </a:solidFill>
                    <a:sym typeface="+mn-ea"/>
                  </a:rPr>
                  <a:t>N</a:t>
                </a:r>
                <a:r>
                  <a:rPr lang="zh-CN" altLang="en-US" sz="1600" dirty="0">
                    <a:solidFill>
                      <a:srgbClr val="FF0000"/>
                    </a:solidFill>
                    <a:sym typeface="+mn-ea"/>
                  </a:rPr>
                  <a:t>次</a:t>
                </a:r>
                <a:r>
                  <a:rPr lang="en-US" altLang="zh-CN" sz="1600" dirty="0">
                    <a:solidFill>
                      <a:srgbClr val="FF0000"/>
                    </a:solidFill>
                    <a:sym typeface="+mn-ea"/>
                  </a:rPr>
                  <a:t>wait(S)</a:t>
                </a:r>
                <a:r>
                  <a:rPr lang="zh-CN" altLang="en-US" sz="1600" dirty="0">
                    <a:solidFill>
                      <a:srgbClr val="FF0000"/>
                    </a:solidFill>
                    <a:sym typeface="+mn-ea"/>
                  </a:rPr>
                  <a:t>操作</a:t>
                </a:r>
                <a:r>
                  <a:rPr lang="zh-CN" altLang="en-US" sz="1600" dirty="0">
                    <a:solidFill>
                      <a:srgbClr val="FF0000"/>
                    </a:solidFill>
                    <a:latin typeface="微软雅黑" panose="020B0503020204020204" pitchFamily="34" charset="-122"/>
                  </a:rPr>
                  <a:t>，显然是低效的。</a:t>
                </a:r>
                <a:r>
                  <a:rPr lang="zh-CN" altLang="en-US" sz="1600" dirty="0">
                    <a:latin typeface="微软雅黑" panose="020B0503020204020204" pitchFamily="34" charset="-122"/>
                  </a:rPr>
                  <a:t>为方便对资源的控制，每种资源在分配前需要检查其数量是否在其</a:t>
                </a:r>
                <a:r>
                  <a:rPr lang="en-US" altLang="zh-CN" sz="1600" dirty="0">
                    <a:latin typeface="微软雅黑" panose="020B0503020204020204" pitchFamily="34" charset="-122"/>
                  </a:rPr>
                  <a:t>“</a:t>
                </a:r>
                <a:r>
                  <a:rPr lang="zh-CN" altLang="en-US" sz="1600" dirty="0">
                    <a:latin typeface="微软雅黑" panose="020B0503020204020204" pitchFamily="34" charset="-122"/>
                  </a:rPr>
                  <a:t>下限值</a:t>
                </a:r>
                <a:r>
                  <a:rPr lang="en-US" altLang="zh-CN" sz="1600" dirty="0">
                    <a:latin typeface="微软雅黑" panose="020B0503020204020204" pitchFamily="34" charset="-122"/>
                  </a:rPr>
                  <a:t>”</a:t>
                </a:r>
                <a:r>
                  <a:rPr lang="zh-CN" altLang="en-US" sz="1600" dirty="0">
                    <a:latin typeface="微软雅黑" panose="020B0503020204020204" pitchFamily="34" charset="-122"/>
                  </a:rPr>
                  <a:t>之上。</a:t>
                </a:r>
              </a:p>
              <a:p>
                <a:pPr eaLnBrk="1" hangingPunct="1">
                  <a:lnSpc>
                    <a:spcPct val="114000"/>
                  </a:lnSpc>
                </a:pPr>
                <a:r>
                  <a:rPr lang="en-US" altLang="zh-CN" sz="1600" dirty="0">
                    <a:latin typeface="微软雅黑" panose="020B0503020204020204" pitchFamily="34" charset="-122"/>
                  </a:rPr>
                  <a:t>S</a:t>
                </a:r>
                <a:r>
                  <a:rPr lang="zh-CN" altLang="en-US" sz="1600" dirty="0">
                    <a:latin typeface="微软雅黑" panose="020B0503020204020204" pitchFamily="34" charset="-122"/>
                  </a:rPr>
                  <a:t>为信号量，</a:t>
                </a:r>
                <a:r>
                  <a:rPr lang="en-US" altLang="zh-CN" sz="1600" dirty="0">
                    <a:latin typeface="微软雅黑" panose="020B0503020204020204" pitchFamily="34" charset="-122"/>
                  </a:rPr>
                  <a:t>d</a:t>
                </a:r>
                <a:r>
                  <a:rPr lang="zh-CN" altLang="en-US" sz="1600" dirty="0">
                    <a:latin typeface="微软雅黑" panose="020B0503020204020204" pitchFamily="34" charset="-122"/>
                  </a:rPr>
                  <a:t>为需求量，</a:t>
                </a:r>
                <a:r>
                  <a:rPr lang="en-US" altLang="zh-CN" sz="1600" dirty="0">
                    <a:latin typeface="微软雅黑" panose="020B0503020204020204" pitchFamily="34" charset="-122"/>
                  </a:rPr>
                  <a:t>t</a:t>
                </a:r>
                <a:r>
                  <a:rPr lang="zh-CN" altLang="en-US" sz="1600" dirty="0">
                    <a:latin typeface="微软雅黑" panose="020B0503020204020204" pitchFamily="34" charset="-122"/>
                  </a:rPr>
                  <a:t>为下限值：</a:t>
                </a:r>
                <a:endParaRPr lang="en-US" altLang="zh-CN" sz="1600" dirty="0">
                  <a:latin typeface="微软雅黑" panose="020B0503020204020204" pitchFamily="34" charset="-122"/>
                </a:endParaRPr>
              </a:p>
              <a:p>
                <a:pPr eaLnBrk="1" hangingPunct="1">
                  <a:lnSpc>
                    <a:spcPct val="114000"/>
                  </a:lnSpc>
                </a:pPr>
                <a:endParaRPr lang="en-US" altLang="zh-CN" sz="1600" dirty="0">
                  <a:latin typeface="微软雅黑" panose="020B0503020204020204" pitchFamily="34" charset="-122"/>
                </a:endParaRPr>
              </a:p>
              <a:p>
                <a:pPr eaLnBrk="1" hangingPunct="1">
                  <a:lnSpc>
                    <a:spcPct val="114000"/>
                  </a:lnSpc>
                </a:pPr>
                <a:r>
                  <a:rPr lang="en-US" altLang="zh-CN" sz="1600" dirty="0">
                    <a:latin typeface="微软雅黑" panose="020B0503020204020204" pitchFamily="34" charset="-122"/>
                  </a:rPr>
                  <a:t>1)Swait(S</a:t>
                </a:r>
                <a:r>
                  <a:rPr lang="zh-CN" altLang="en-US" sz="1600" dirty="0">
                    <a:latin typeface="微软雅黑" panose="020B0503020204020204" pitchFamily="34" charset="-122"/>
                  </a:rPr>
                  <a:t>，</a:t>
                </a:r>
                <a:r>
                  <a:rPr lang="en-US" altLang="zh-CN" sz="1600" dirty="0">
                    <a:latin typeface="微软雅黑" panose="020B0503020204020204" pitchFamily="34" charset="-122"/>
                  </a:rPr>
                  <a:t>d</a:t>
                </a:r>
                <a:r>
                  <a:rPr lang="zh-CN" altLang="en-US" sz="1600" dirty="0">
                    <a:latin typeface="微软雅黑" panose="020B0503020204020204" pitchFamily="34" charset="-122"/>
                  </a:rPr>
                  <a:t>，</a:t>
                </a:r>
                <a:r>
                  <a:rPr lang="en-US" altLang="zh-CN" sz="1600" dirty="0">
                    <a:latin typeface="微软雅黑" panose="020B0503020204020204" pitchFamily="34" charset="-122"/>
                  </a:rPr>
                  <a:t>d)</a:t>
                </a:r>
                <a:r>
                  <a:rPr lang="zh-CN" altLang="en-US" sz="1600" dirty="0">
                    <a:latin typeface="微软雅黑" panose="020B0503020204020204" pitchFamily="34" charset="-122"/>
                  </a:rPr>
                  <a:t>表示每次申请</a:t>
                </a:r>
                <a:r>
                  <a:rPr lang="en-US" altLang="zh-CN" sz="1600" dirty="0">
                    <a:latin typeface="微软雅黑" panose="020B0503020204020204" pitchFamily="34" charset="-122"/>
                  </a:rPr>
                  <a:t>d</a:t>
                </a:r>
                <a:r>
                  <a:rPr lang="zh-CN" altLang="en-US" sz="1600" dirty="0">
                    <a:latin typeface="微软雅黑" panose="020B0503020204020204" pitchFamily="34" charset="-122"/>
                  </a:rPr>
                  <a:t>个资源，当资源数量少于</a:t>
                </a:r>
                <a:r>
                  <a:rPr lang="en-US" altLang="zh-CN" sz="1600" dirty="0">
                    <a:latin typeface="微软雅黑" panose="020B0503020204020204" pitchFamily="34" charset="-122"/>
                  </a:rPr>
                  <a:t>d</a:t>
                </a:r>
                <a:r>
                  <a:rPr lang="zh-CN" altLang="en-US" sz="1600" dirty="0">
                    <a:latin typeface="微软雅黑" panose="020B0503020204020204" pitchFamily="34" charset="-122"/>
                  </a:rPr>
                  <a:t>个时，便不予分配。</a:t>
                </a:r>
              </a:p>
              <a:p>
                <a:pPr eaLnBrk="1" hangingPunct="1">
                  <a:lnSpc>
                    <a:spcPct val="114000"/>
                  </a:lnSpc>
                </a:pPr>
                <a:endParaRPr lang="en-US" altLang="zh-CN" sz="1600" dirty="0">
                  <a:latin typeface="微软雅黑" panose="020B0503020204020204" pitchFamily="34" charset="-122"/>
                </a:endParaRPr>
              </a:p>
              <a:p>
                <a:pPr eaLnBrk="1" hangingPunct="1">
                  <a:lnSpc>
                    <a:spcPct val="114000"/>
                  </a:lnSpc>
                </a:pPr>
                <a:r>
                  <a:rPr lang="en-US" altLang="zh-CN" sz="1600" dirty="0">
                    <a:latin typeface="微软雅黑" panose="020B0503020204020204" pitchFamily="34" charset="-122"/>
                  </a:rPr>
                  <a:t>2)Swait(S</a:t>
                </a:r>
                <a:r>
                  <a:rPr lang="zh-CN" altLang="en-US" sz="1600" dirty="0">
                    <a:latin typeface="微软雅黑" panose="020B0503020204020204" pitchFamily="34" charset="-122"/>
                  </a:rPr>
                  <a:t>，</a:t>
                </a:r>
                <a:r>
                  <a:rPr lang="en-US" altLang="zh-CN" sz="1600" dirty="0">
                    <a:latin typeface="微软雅黑" panose="020B0503020204020204" pitchFamily="34" charset="-122"/>
                  </a:rPr>
                  <a:t>1</a:t>
                </a:r>
                <a:r>
                  <a:rPr lang="zh-CN" altLang="en-US" sz="1600" dirty="0">
                    <a:latin typeface="微软雅黑" panose="020B0503020204020204" pitchFamily="34" charset="-122"/>
                  </a:rPr>
                  <a:t>，</a:t>
                </a:r>
                <a:r>
                  <a:rPr lang="en-US" altLang="zh-CN" sz="1600" dirty="0">
                    <a:latin typeface="微软雅黑" panose="020B0503020204020204" pitchFamily="34" charset="-122"/>
                  </a:rPr>
                  <a:t>1)</a:t>
                </a:r>
                <a:r>
                  <a:rPr lang="zh-CN" altLang="en-US" sz="1600" dirty="0">
                    <a:latin typeface="微软雅黑" panose="020B0503020204020204" pitchFamily="34" charset="-122"/>
                  </a:rPr>
                  <a:t>蜕化为一般的</a:t>
                </a:r>
                <a:r>
                  <a:rPr lang="zh-CN" altLang="en-US" sz="1600" dirty="0">
                    <a:solidFill>
                      <a:srgbClr val="FF0000"/>
                    </a:solidFill>
                    <a:latin typeface="微软雅黑" panose="020B0503020204020204" pitchFamily="34" charset="-122"/>
                  </a:rPr>
                  <a:t>记录型信号量</a:t>
                </a:r>
                <a:r>
                  <a:rPr lang="en-US" altLang="zh-CN" sz="1600" dirty="0">
                    <a:latin typeface="微软雅黑" panose="020B0503020204020204" pitchFamily="34" charset="-122"/>
                  </a:rPr>
                  <a:t>(S&gt;1</a:t>
                </a:r>
                <a:r>
                  <a:rPr lang="zh-CN" altLang="en-US" sz="1600" dirty="0">
                    <a:latin typeface="微软雅黑" panose="020B0503020204020204" pitchFamily="34" charset="-122"/>
                  </a:rPr>
                  <a:t>时</a:t>
                </a:r>
                <a:r>
                  <a:rPr lang="en-US" altLang="zh-CN" sz="1600" dirty="0">
                    <a:latin typeface="微软雅黑" panose="020B0503020204020204" pitchFamily="34" charset="-122"/>
                  </a:rPr>
                  <a:t>)</a:t>
                </a:r>
                <a:r>
                  <a:rPr lang="zh-CN" altLang="en-US" sz="1600" dirty="0">
                    <a:latin typeface="微软雅黑" panose="020B0503020204020204" pitchFamily="34" charset="-122"/>
                  </a:rPr>
                  <a:t>时，或互斥信号量</a:t>
                </a:r>
                <a:r>
                  <a:rPr lang="en-US" altLang="zh-CN" sz="1600" dirty="0">
                    <a:latin typeface="微软雅黑" panose="020B0503020204020204" pitchFamily="34" charset="-122"/>
                  </a:rPr>
                  <a:t>(S=1</a:t>
                </a:r>
                <a:r>
                  <a:rPr lang="zh-CN" altLang="en-US" sz="1600" dirty="0">
                    <a:latin typeface="微软雅黑" panose="020B0503020204020204" pitchFamily="34" charset="-122"/>
                  </a:rPr>
                  <a:t>时</a:t>
                </a:r>
                <a:r>
                  <a:rPr lang="en-US" altLang="zh-CN" sz="1600" dirty="0">
                    <a:latin typeface="微软雅黑" panose="020B0503020204020204" pitchFamily="34" charset="-122"/>
                  </a:rPr>
                  <a:t>)</a:t>
                </a:r>
                <a:r>
                  <a:rPr lang="zh-CN" altLang="en-US" sz="1600" dirty="0">
                    <a:latin typeface="微软雅黑" panose="020B0503020204020204" pitchFamily="34" charset="-122"/>
                  </a:rPr>
                  <a:t>。</a:t>
                </a:r>
              </a:p>
              <a:p>
                <a:pPr eaLnBrk="1" hangingPunct="1">
                  <a:lnSpc>
                    <a:spcPct val="114000"/>
                  </a:lnSpc>
                </a:pPr>
                <a:endParaRPr lang="zh-CN" altLang="en-US" sz="1600" dirty="0">
                  <a:latin typeface="微软雅黑" panose="020B0503020204020204" pitchFamily="34" charset="-122"/>
                </a:endParaRPr>
              </a:p>
              <a:p>
                <a:pPr eaLnBrk="1" hangingPunct="1">
                  <a:lnSpc>
                    <a:spcPct val="114000"/>
                  </a:lnSpc>
                </a:pPr>
                <a:r>
                  <a:rPr lang="en-US" altLang="zh-CN" sz="1600" dirty="0">
                    <a:latin typeface="微软雅黑" panose="020B0503020204020204" pitchFamily="34" charset="-122"/>
                  </a:rPr>
                  <a:t>3)Swait(S</a:t>
                </a:r>
                <a:r>
                  <a:rPr lang="zh-CN" altLang="en-US" sz="1600" dirty="0">
                    <a:latin typeface="微软雅黑" panose="020B0503020204020204" pitchFamily="34" charset="-122"/>
                  </a:rPr>
                  <a:t>，</a:t>
                </a:r>
                <a:r>
                  <a:rPr lang="en-US" altLang="zh-CN" sz="1600" dirty="0">
                    <a:latin typeface="微软雅黑" panose="020B0503020204020204" pitchFamily="34" charset="-122"/>
                  </a:rPr>
                  <a:t>1</a:t>
                </a:r>
                <a:r>
                  <a:rPr lang="zh-CN" altLang="en-US" sz="1600" dirty="0">
                    <a:latin typeface="微软雅黑" panose="020B0503020204020204" pitchFamily="34" charset="-122"/>
                  </a:rPr>
                  <a:t>，</a:t>
                </a:r>
                <a:r>
                  <a:rPr lang="en-US" altLang="zh-CN" sz="1600" dirty="0">
                    <a:latin typeface="微软雅黑" panose="020B0503020204020204" pitchFamily="34" charset="-122"/>
                  </a:rPr>
                  <a:t>0)</a:t>
                </a:r>
                <a:r>
                  <a:rPr lang="zh-CN" altLang="en-US" sz="1600" dirty="0">
                    <a:latin typeface="微软雅黑" panose="020B0503020204020204" pitchFamily="34" charset="-122"/>
                  </a:rPr>
                  <a:t>可作为一个可控开关</a:t>
                </a:r>
                <a:r>
                  <a:rPr lang="en-US" altLang="zh-CN" sz="1600" dirty="0">
                    <a:latin typeface="微软雅黑" panose="020B0503020204020204" pitchFamily="34" charset="-122"/>
                  </a:rPr>
                  <a:t>(</a:t>
                </a:r>
                <a:r>
                  <a:rPr lang="zh-CN" altLang="en-US" sz="1600" dirty="0">
                    <a:latin typeface="微软雅黑" panose="020B0503020204020204" pitchFamily="34" charset="-122"/>
                  </a:rPr>
                  <a:t>当</a:t>
                </a:r>
                <a:r>
                  <a:rPr lang="en-US" altLang="zh-CN" sz="1600" dirty="0">
                    <a:latin typeface="微软雅黑" panose="020B0503020204020204" pitchFamily="34" charset="-122"/>
                  </a:rPr>
                  <a:t>S≥1</a:t>
                </a:r>
                <a:r>
                  <a:rPr lang="zh-CN" altLang="en-US" sz="1600" dirty="0">
                    <a:latin typeface="微软雅黑" panose="020B0503020204020204" pitchFamily="34" charset="-122"/>
                  </a:rPr>
                  <a:t>时，允许多个进程进入临界区；当</a:t>
                </a:r>
                <a:r>
                  <a:rPr lang="en-US" altLang="zh-CN" sz="1600" dirty="0">
                    <a:latin typeface="微软雅黑" panose="020B0503020204020204" pitchFamily="34" charset="-122"/>
                  </a:rPr>
                  <a:t>S=0</a:t>
                </a:r>
                <a:r>
                  <a:rPr lang="zh-CN" altLang="en-US" sz="1600" dirty="0">
                    <a:latin typeface="微软雅黑" panose="020B0503020204020204" pitchFamily="34" charset="-122"/>
                  </a:rPr>
                  <a:t>时禁止任何进程进入临界区</a:t>
                </a:r>
                <a:r>
                  <a:rPr lang="en-US" altLang="zh-CN" sz="1600" dirty="0">
                    <a:latin typeface="微软雅黑" panose="020B0503020204020204" pitchFamily="34" charset="-122"/>
                  </a:rPr>
                  <a:t>)</a:t>
                </a:r>
                <a:r>
                  <a:rPr lang="zh-CN" altLang="en-US" sz="1600" dirty="0">
                    <a:latin typeface="微软雅黑" panose="020B0503020204020204" pitchFamily="34" charset="-122"/>
                  </a:rPr>
                  <a:t>。</a:t>
                </a:r>
                <a:endParaRPr lang="en-US" altLang="zh-CN" sz="1600" dirty="0">
                  <a:latin typeface="微软雅黑" panose="020B0503020204020204" pitchFamily="34" charset="-122"/>
                </a:endParaRPr>
              </a:p>
              <a:p>
                <a:pPr eaLnBrk="1" hangingPunct="1">
                  <a:lnSpc>
                    <a:spcPct val="114000"/>
                  </a:lnSpc>
                </a:pPr>
                <a:endParaRPr lang="en-US" altLang="zh-CN" sz="1600" b="1" dirty="0">
                  <a:latin typeface="微软雅黑" panose="020B0503020204020204" pitchFamily="34" charset="-122"/>
                </a:endParaRPr>
              </a:p>
              <a:p>
                <a:pPr eaLnBrk="1" hangingPunct="1">
                  <a:lnSpc>
                    <a:spcPct val="114000"/>
                  </a:lnSpc>
                </a:pPr>
                <a:endParaRPr lang="en-US" altLang="zh-CN" sz="1600" b="1" dirty="0">
                  <a:latin typeface="微软雅黑" panose="020B0503020204020204" pitchFamily="34" charset="-122"/>
                </a:endParaRPr>
              </a:p>
            </p:txBody>
          </p:sp>
          <p:sp>
            <p:nvSpPr>
              <p:cNvPr id="34" name="矩形 4"/>
              <p:cNvSpPr/>
              <p:nvPr/>
            </p:nvSpPr>
            <p:spPr>
              <a:xfrm>
                <a:off x="5449234" y="1883461"/>
                <a:ext cx="5885281" cy="363633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70664" name="等腰三角形 20"/>
            <p:cNvSpPr/>
            <p:nvPr/>
          </p:nvSpPr>
          <p:spPr>
            <a:xfrm rot="5400000">
              <a:off x="5373317" y="4431133"/>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70665" name="等腰三角形 21"/>
            <p:cNvSpPr/>
            <p:nvPr/>
          </p:nvSpPr>
          <p:spPr>
            <a:xfrm rot="5400000">
              <a:off x="5359507" y="3903075"/>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70666" name="等腰三角形 22"/>
            <p:cNvSpPr/>
            <p:nvPr/>
          </p:nvSpPr>
          <p:spPr>
            <a:xfrm rot="5400000">
              <a:off x="5373317" y="4959192"/>
              <a:ext cx="216000" cy="180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70667" name="等腰三角形 23"/>
            <p:cNvSpPr/>
            <p:nvPr/>
          </p:nvSpPr>
          <p:spPr>
            <a:xfrm rot="5400000">
              <a:off x="5373327" y="3375006"/>
              <a:ext cx="216000" cy="180021"/>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grpSp>
      <p:sp>
        <p:nvSpPr>
          <p:cNvPr id="17" name="文本框 2"/>
          <p:cNvSpPr txBox="1"/>
          <p:nvPr/>
        </p:nvSpPr>
        <p:spPr>
          <a:xfrm>
            <a:off x="914400" y="144463"/>
            <a:ext cx="3219450" cy="376238"/>
          </a:xfrm>
          <a:prstGeom prst="rect">
            <a:avLst/>
          </a:prstGeom>
          <a:noFill/>
        </p:spPr>
        <p:txBody>
          <a:bodyPr lIns="68571" tIns="34285" rIns="68571" bIns="34285">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a:solidFill>
                  <a:schemeClr val="bg1">
                    <a:lumMod val="50000"/>
                  </a:schemeClr>
                </a:solidFill>
                <a:latin typeface="微软雅黑" panose="020B0503020204020204" pitchFamily="34" charset="-122"/>
                <a:ea typeface="微软雅黑" panose="020B0503020204020204" pitchFamily="34" charset="-122"/>
                <a:cs typeface="+mn-cs"/>
              </a:rPr>
              <a:t>信号量：信号量集</a:t>
            </a:r>
          </a:p>
        </p:txBody>
      </p:sp>
      <p:sp>
        <p:nvSpPr>
          <p:cNvPr id="70660" name="等腰三角形 23"/>
          <p:cNvSpPr/>
          <p:nvPr/>
        </p:nvSpPr>
        <p:spPr>
          <a:xfrm rot="5400000">
            <a:off x="446088" y="1408113"/>
            <a:ext cx="225425" cy="252412"/>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sp>
        <p:nvSpPr>
          <p:cNvPr id="70661" name="等腰三角形 23"/>
          <p:cNvSpPr/>
          <p:nvPr/>
        </p:nvSpPr>
        <p:spPr>
          <a:xfrm rot="5400000">
            <a:off x="452438" y="4232275"/>
            <a:ext cx="225425" cy="254000"/>
          </a:xfrm>
          <a:prstGeom prst="triangle">
            <a:avLst>
              <a:gd name="adj" fmla="val 50000"/>
            </a:avLst>
          </a:prstGeom>
          <a:solidFill>
            <a:schemeClr val="accent1"/>
          </a:solidFill>
          <a:ln w="9525">
            <a:noFill/>
          </a:ln>
        </p:spPr>
        <p:txBody>
          <a:bodyPr anchor="ctr" anchorCtr="0"/>
          <a:lstStyle/>
          <a:p>
            <a:pPr algn="ctr" eaLnBrk="1" hangingPunct="1"/>
            <a:endParaRPr lang="zh-CN" altLang="en-US" sz="2400" b="1" dirty="0">
              <a:solidFill>
                <a:srgbClr val="FFFFFF"/>
              </a:solidFill>
              <a:latin typeface="微软雅黑" panose="020B0503020204020204" pitchFamily="34" charset="-122"/>
            </a:endParaRPr>
          </a:p>
        </p:txBody>
      </p:sp>
      <p:pic>
        <p:nvPicPr>
          <p:cNvPr id="70662" name="图片 1"/>
          <p:cNvPicPr>
            <a:picLocks noChangeAspect="1"/>
          </p:cNvPicPr>
          <p:nvPr/>
        </p:nvPicPr>
        <p:blipFill>
          <a:blip r:embed="rId3"/>
          <a:stretch>
            <a:fillRect/>
          </a:stretch>
        </p:blipFill>
        <p:spPr>
          <a:xfrm>
            <a:off x="4166235" y="1809750"/>
            <a:ext cx="3372485" cy="283210"/>
          </a:xfrm>
          <a:prstGeom prst="rect">
            <a:avLst/>
          </a:prstGeom>
          <a:noFill/>
          <a:ln w="9525">
            <a:no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Scale>
                                      <p:cBhvr>
                                        <p:cTn id="7"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6"/>
                                        </p:tgtEl>
                                        <p:attrNameLst>
                                          <p:attrName>ppt_x</p:attrName>
                                          <p:attrName>ppt_y</p:attrName>
                                        </p:attrNameLst>
                                      </p:cBhvr>
                                    </p:animMotion>
                                    <p:animEffect transition="in" filter="fade">
                                      <p:cBhvr>
                                        <p:cTn id="9" dur="1000"/>
                                        <p:tgtEl>
                                          <p:spTgt spid="26"/>
                                        </p:tgtEl>
                                      </p:cBhvr>
                                    </p:animEffect>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17"/>
                                        </p:tgtEl>
                                        <p:attrNameLst>
                                          <p:attrName>ppt_y</p:attrName>
                                        </p:attrNameLst>
                                      </p:cBhvr>
                                      <p:tavLst>
                                        <p:tav tm="0">
                                          <p:val>
                                            <p:strVal val="#ppt_y"/>
                                          </p:val>
                                        </p:tav>
                                        <p:tav tm="100000">
                                          <p:val>
                                            <p:strVal val="#ppt_y"/>
                                          </p:val>
                                        </p:tav>
                                      </p:tavLst>
                                    </p:anim>
                                    <p:anim calcmode="lin" valueType="num">
                                      <p:cBhvr>
                                        <p:cTn id="15"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读者写者</a:t>
            </a:r>
            <a:r>
              <a:rPr lang="en-US" altLang="zh-CN" sz="2100" b="1" dirty="0">
                <a:solidFill>
                  <a:srgbClr val="7F7F7F"/>
                </a:solidFill>
              </a:rPr>
              <a:t>——</a:t>
            </a:r>
            <a:r>
              <a:rPr lang="zh-CN" altLang="en-US" sz="2100" b="1" dirty="0">
                <a:solidFill>
                  <a:srgbClr val="7F7F7F"/>
                </a:solidFill>
              </a:rPr>
              <a:t>信号量集</a:t>
            </a:r>
            <a:endParaRPr lang="en-US" altLang="zh-CN" sz="2100" b="1" dirty="0">
              <a:solidFill>
                <a:srgbClr val="7F7F7F"/>
              </a:solidFill>
            </a:endParaRPr>
          </a:p>
        </p:txBody>
      </p:sp>
      <p:pic>
        <p:nvPicPr>
          <p:cNvPr id="6" name="图片 5">
            <a:extLst>
              <a:ext uri="{FF2B5EF4-FFF2-40B4-BE49-F238E27FC236}">
                <a16:creationId xmlns:a16="http://schemas.microsoft.com/office/drawing/2014/main" id="{C30FAFE8-62B2-B9E4-E907-AD39B6F755BE}"/>
              </a:ext>
            </a:extLst>
          </p:cNvPr>
          <p:cNvPicPr>
            <a:picLocks noChangeAspect="1"/>
          </p:cNvPicPr>
          <p:nvPr/>
        </p:nvPicPr>
        <p:blipFill rotWithShape="1">
          <a:blip r:embed="rId2"/>
          <a:srcRect r="36122"/>
          <a:stretch/>
        </p:blipFill>
        <p:spPr>
          <a:xfrm>
            <a:off x="304800" y="895350"/>
            <a:ext cx="2571749" cy="2057400"/>
          </a:xfrm>
          <a:prstGeom prst="rect">
            <a:avLst/>
          </a:prstGeom>
        </p:spPr>
      </p:pic>
      <p:pic>
        <p:nvPicPr>
          <p:cNvPr id="8" name="图片 7">
            <a:extLst>
              <a:ext uri="{FF2B5EF4-FFF2-40B4-BE49-F238E27FC236}">
                <a16:creationId xmlns:a16="http://schemas.microsoft.com/office/drawing/2014/main" id="{D3F64B20-AD14-CF83-C8C8-7AE6782BFD3B}"/>
              </a:ext>
            </a:extLst>
          </p:cNvPr>
          <p:cNvPicPr>
            <a:picLocks noChangeAspect="1"/>
          </p:cNvPicPr>
          <p:nvPr/>
        </p:nvPicPr>
        <p:blipFill rotWithShape="1">
          <a:blip r:embed="rId3"/>
          <a:srcRect r="18711" b="81004"/>
          <a:stretch/>
        </p:blipFill>
        <p:spPr>
          <a:xfrm>
            <a:off x="304801" y="2952750"/>
            <a:ext cx="2571748" cy="685800"/>
          </a:xfrm>
          <a:prstGeom prst="rect">
            <a:avLst/>
          </a:prstGeom>
        </p:spPr>
      </p:pic>
      <p:pic>
        <p:nvPicPr>
          <p:cNvPr id="9" name="图片 8">
            <a:extLst>
              <a:ext uri="{FF2B5EF4-FFF2-40B4-BE49-F238E27FC236}">
                <a16:creationId xmlns:a16="http://schemas.microsoft.com/office/drawing/2014/main" id="{3BDDC126-C91D-D385-07A2-D68145E3B7F8}"/>
              </a:ext>
            </a:extLst>
          </p:cNvPr>
          <p:cNvPicPr>
            <a:picLocks noChangeAspect="1"/>
          </p:cNvPicPr>
          <p:nvPr/>
        </p:nvPicPr>
        <p:blipFill rotWithShape="1">
          <a:blip r:embed="rId3"/>
          <a:srcRect t="20513"/>
          <a:stretch/>
        </p:blipFill>
        <p:spPr>
          <a:xfrm>
            <a:off x="4800600" y="895350"/>
            <a:ext cx="3255251" cy="2952750"/>
          </a:xfrm>
          <a:prstGeom prst="rect">
            <a:avLst/>
          </a:prstGeom>
        </p:spPr>
      </p:pic>
      <p:cxnSp>
        <p:nvCxnSpPr>
          <p:cNvPr id="11" name="直接连接符 10">
            <a:extLst>
              <a:ext uri="{FF2B5EF4-FFF2-40B4-BE49-F238E27FC236}">
                <a16:creationId xmlns:a16="http://schemas.microsoft.com/office/drawing/2014/main" id="{10DA62CE-D606-DD69-F0C2-A67665CAF6F3}"/>
              </a:ext>
            </a:extLst>
          </p:cNvPr>
          <p:cNvCxnSpPr/>
          <p:nvPr/>
        </p:nvCxnSpPr>
        <p:spPr>
          <a:xfrm>
            <a:off x="1371600" y="2038350"/>
            <a:ext cx="9906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0129419F-4C11-D5FC-94E3-7380AB2975B4}"/>
              </a:ext>
            </a:extLst>
          </p:cNvPr>
          <p:cNvSpPr txBox="1"/>
          <p:nvPr/>
        </p:nvSpPr>
        <p:spPr>
          <a:xfrm>
            <a:off x="2407414" y="1496133"/>
            <a:ext cx="954107" cy="461665"/>
          </a:xfrm>
          <a:prstGeom prst="rect">
            <a:avLst/>
          </a:prstGeom>
          <a:solidFill>
            <a:schemeClr val="bg1"/>
          </a:solidFill>
          <a:ln w="12700">
            <a:solidFill>
              <a:schemeClr val="tx1"/>
            </a:solidFill>
          </a:ln>
        </p:spPr>
        <p:txBody>
          <a:bodyPr wrap="none" rtlCol="0">
            <a:spAutoFit/>
          </a:bodyPr>
          <a:lstStyle/>
          <a:p>
            <a:pPr algn="l"/>
            <a:r>
              <a:rPr lang="zh-CN" altLang="en-US" sz="1200" dirty="0"/>
              <a:t>只要无写，</a:t>
            </a:r>
            <a:endParaRPr lang="en-US" altLang="zh-CN" sz="1200" dirty="0"/>
          </a:p>
          <a:p>
            <a:pPr algn="l"/>
            <a:r>
              <a:rPr lang="en-US" altLang="zh-CN" sz="1200" dirty="0"/>
              <a:t>mx=1</a:t>
            </a:r>
            <a:endParaRPr lang="zh-CN" altLang="en-US" sz="1200" dirty="0"/>
          </a:p>
        </p:txBody>
      </p:sp>
      <p:sp>
        <p:nvSpPr>
          <p:cNvPr id="13" name="文本框 12">
            <a:extLst>
              <a:ext uri="{FF2B5EF4-FFF2-40B4-BE49-F238E27FC236}">
                <a16:creationId xmlns:a16="http://schemas.microsoft.com/office/drawing/2014/main" id="{8F401CA2-7482-0BA5-D8A0-94F5D36E95C8}"/>
              </a:ext>
            </a:extLst>
          </p:cNvPr>
          <p:cNvSpPr txBox="1"/>
          <p:nvPr/>
        </p:nvSpPr>
        <p:spPr>
          <a:xfrm>
            <a:off x="2406122" y="1957798"/>
            <a:ext cx="954107" cy="276999"/>
          </a:xfrm>
          <a:prstGeom prst="rect">
            <a:avLst/>
          </a:prstGeom>
          <a:solidFill>
            <a:schemeClr val="bg1"/>
          </a:solidFill>
          <a:ln w="12700">
            <a:solidFill>
              <a:schemeClr val="tx1"/>
            </a:solidFill>
          </a:ln>
        </p:spPr>
        <p:txBody>
          <a:bodyPr wrap="none" rtlCol="0">
            <a:spAutoFit/>
          </a:bodyPr>
          <a:lstStyle/>
          <a:p>
            <a:pPr algn="l"/>
            <a:r>
              <a:rPr lang="zh-CN" altLang="en-US" sz="1200" dirty="0"/>
              <a:t>有写：卡住</a:t>
            </a:r>
          </a:p>
        </p:txBody>
      </p:sp>
      <p:cxnSp>
        <p:nvCxnSpPr>
          <p:cNvPr id="14" name="直接连接符 13">
            <a:extLst>
              <a:ext uri="{FF2B5EF4-FFF2-40B4-BE49-F238E27FC236}">
                <a16:creationId xmlns:a16="http://schemas.microsoft.com/office/drawing/2014/main" id="{C243FFA3-5B00-4A75-1800-F296E9D982C5}"/>
              </a:ext>
            </a:extLst>
          </p:cNvPr>
          <p:cNvCxnSpPr/>
          <p:nvPr/>
        </p:nvCxnSpPr>
        <p:spPr>
          <a:xfrm>
            <a:off x="1371600" y="2234797"/>
            <a:ext cx="9906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9755984F-635A-14DF-DCAF-A30246D138D7}"/>
              </a:ext>
            </a:extLst>
          </p:cNvPr>
          <p:cNvSpPr txBox="1"/>
          <p:nvPr/>
        </p:nvSpPr>
        <p:spPr>
          <a:xfrm>
            <a:off x="6441077" y="538988"/>
            <a:ext cx="2362200" cy="830997"/>
          </a:xfrm>
          <a:prstGeom prst="rect">
            <a:avLst/>
          </a:prstGeom>
          <a:solidFill>
            <a:schemeClr val="bg1"/>
          </a:solidFill>
          <a:ln w="12700">
            <a:solidFill>
              <a:schemeClr val="tx1"/>
            </a:solidFill>
          </a:ln>
        </p:spPr>
        <p:txBody>
          <a:bodyPr wrap="square" rtlCol="0">
            <a:spAutoFit/>
          </a:bodyPr>
          <a:lstStyle/>
          <a:p>
            <a:pPr algn="l"/>
            <a:r>
              <a:rPr lang="en-US" altLang="zh-CN" sz="1200" dirty="0"/>
              <a:t>RN</a:t>
            </a:r>
            <a:r>
              <a:rPr lang="zh-CN" altLang="en-US" sz="1200" dirty="0"/>
              <a:t>为定值</a:t>
            </a:r>
            <a:endParaRPr lang="en-US" altLang="zh-CN" sz="1200" dirty="0"/>
          </a:p>
          <a:p>
            <a:pPr algn="l"/>
            <a:r>
              <a:rPr lang="zh-CN" altLang="en-US" sz="1200" dirty="0"/>
              <a:t>要开始写：</a:t>
            </a:r>
            <a:r>
              <a:rPr lang="en-US" altLang="zh-CN" sz="1200" dirty="0"/>
              <a:t>mx-1, </a:t>
            </a:r>
          </a:p>
          <a:p>
            <a:pPr algn="l"/>
            <a:r>
              <a:rPr lang="zh-CN" altLang="en-US" sz="1200" dirty="0"/>
              <a:t>且无读进程</a:t>
            </a:r>
            <a:r>
              <a:rPr lang="en-US" altLang="zh-CN" sz="1200" dirty="0"/>
              <a:t>(if L&gt;=RN; L-0)</a:t>
            </a:r>
            <a:r>
              <a:rPr lang="zh-CN" altLang="en-US" sz="1200" dirty="0"/>
              <a:t>，</a:t>
            </a:r>
            <a:endParaRPr lang="en-US" altLang="zh-CN" sz="1200" dirty="0"/>
          </a:p>
          <a:p>
            <a:pPr algn="l"/>
            <a:r>
              <a:rPr lang="zh-CN" altLang="en-US" sz="1200" dirty="0"/>
              <a:t>才进行下一步</a:t>
            </a:r>
            <a:endParaRPr lang="en-US" altLang="zh-CN" sz="1200" dirty="0"/>
          </a:p>
        </p:txBody>
      </p:sp>
      <p:cxnSp>
        <p:nvCxnSpPr>
          <p:cNvPr id="16" name="直接连接符 15">
            <a:extLst>
              <a:ext uri="{FF2B5EF4-FFF2-40B4-BE49-F238E27FC236}">
                <a16:creationId xmlns:a16="http://schemas.microsoft.com/office/drawing/2014/main" id="{F0772734-C111-DB0A-35DF-4FE2EB9059B4}"/>
              </a:ext>
            </a:extLst>
          </p:cNvPr>
          <p:cNvCxnSpPr>
            <a:cxnSpLocks/>
          </p:cNvCxnSpPr>
          <p:nvPr/>
        </p:nvCxnSpPr>
        <p:spPr>
          <a:xfrm>
            <a:off x="6172200" y="1581150"/>
            <a:ext cx="1600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50481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838359" y="133296"/>
            <a:ext cx="5269706" cy="414020"/>
          </a:xfrm>
          <a:prstGeom prst="rect">
            <a:avLst/>
          </a:prstGeom>
        </p:spPr>
        <p:txBody>
          <a:bodyPr wrap="square">
            <a:spAutoFit/>
          </a:bodyPr>
          <a:lstStyle/>
          <a:p>
            <a:r>
              <a:rPr lang="zh-CN" altLang="en-US" sz="2100" b="1" dirty="0">
                <a:solidFill>
                  <a:srgbClr val="7F7F7F"/>
                </a:solidFill>
              </a:rPr>
              <a:t>信号量的应用</a:t>
            </a:r>
          </a:p>
        </p:txBody>
      </p:sp>
      <p:sp>
        <p:nvSpPr>
          <p:cNvPr id="7" name="i$lîďê"/>
          <p:cNvSpPr/>
          <p:nvPr/>
        </p:nvSpPr>
        <p:spPr>
          <a:xfrm>
            <a:off x="1746359" y="2376289"/>
            <a:ext cx="3461746" cy="294658"/>
          </a:xfrm>
          <a:prstGeom prst="rect">
            <a:avLst/>
          </a:prstGeom>
          <a:noFill/>
          <a:ln>
            <a:noFill/>
          </a:ln>
        </p:spPr>
        <p:txBody>
          <a:bodyPr wrap="square" lIns="68580" tIns="34290" rIns="68580" bIns="34290" anchor="ctr" anchorCtr="0">
            <a:noAutofit/>
          </a:bodyPr>
          <a:lstStyle/>
          <a:p>
            <a:r>
              <a:rPr lang="zh-CN" altLang="en-US" sz="1950" dirty="0"/>
              <a:t>利用信号量实现</a:t>
            </a:r>
            <a:r>
              <a:rPr lang="zh-CN" altLang="en-US" sz="1950" dirty="0">
                <a:solidFill>
                  <a:srgbClr val="FF0000"/>
                </a:solidFill>
              </a:rPr>
              <a:t>前趋关系</a:t>
            </a:r>
          </a:p>
        </p:txBody>
      </p:sp>
      <p:sp>
        <p:nvSpPr>
          <p:cNvPr id="8" name="î$ļíḋè"/>
          <p:cNvSpPr/>
          <p:nvPr/>
        </p:nvSpPr>
        <p:spPr>
          <a:xfrm>
            <a:off x="2217259" y="3782477"/>
            <a:ext cx="2301138" cy="352202"/>
          </a:xfrm>
          <a:prstGeom prst="rect">
            <a:avLst/>
          </a:prstGeom>
          <a:noFill/>
          <a:ln>
            <a:noFill/>
          </a:ln>
        </p:spPr>
        <p:txBody>
          <a:bodyPr wrap="square" lIns="68580" tIns="34290" rIns="68580" bIns="34290" anchor="t" anchorCtr="0">
            <a:noAutofit/>
          </a:bodyPr>
          <a:lstStyle/>
          <a:p>
            <a:pPr marL="342900" indent="-342900">
              <a:lnSpc>
                <a:spcPct val="120000"/>
              </a:lnSpc>
              <a:buClr>
                <a:srgbClr val="FF0000"/>
              </a:buClr>
              <a:buFont typeface="Wingdings" panose="05000000000000000000" pitchFamily="2" charset="2"/>
              <a:buChar char="Ø"/>
            </a:pPr>
            <a:r>
              <a:rPr lang="zh-CN" altLang="en-US" sz="1800" dirty="0"/>
              <a:t>设置同步信号量</a:t>
            </a:r>
          </a:p>
        </p:txBody>
      </p:sp>
      <p:sp>
        <p:nvSpPr>
          <p:cNvPr id="9" name="ïṧḷïḋè"/>
          <p:cNvSpPr/>
          <p:nvPr/>
        </p:nvSpPr>
        <p:spPr>
          <a:xfrm>
            <a:off x="2258987" y="3489994"/>
            <a:ext cx="3461746" cy="311327"/>
          </a:xfrm>
          <a:prstGeom prst="rect">
            <a:avLst/>
          </a:prstGeom>
          <a:noFill/>
          <a:ln>
            <a:noFill/>
          </a:ln>
        </p:spPr>
        <p:txBody>
          <a:bodyPr wrap="square" lIns="68580" tIns="34290" rIns="68580" bIns="34290" anchor="ctr" anchorCtr="0">
            <a:noAutofit/>
          </a:bodyPr>
          <a:lstStyle/>
          <a:p>
            <a:r>
              <a:rPr lang="zh-CN" altLang="en-US" sz="1950" dirty="0"/>
              <a:t>利用信号量实现</a:t>
            </a:r>
            <a:r>
              <a:rPr lang="zh-CN" altLang="en-US" sz="1950" dirty="0">
                <a:solidFill>
                  <a:srgbClr val="FF0000"/>
                </a:solidFill>
              </a:rPr>
              <a:t>进程同步</a:t>
            </a:r>
          </a:p>
        </p:txBody>
      </p:sp>
      <p:sp>
        <p:nvSpPr>
          <p:cNvPr id="10" name="îs1iďé"/>
          <p:cNvSpPr/>
          <p:nvPr/>
        </p:nvSpPr>
        <p:spPr>
          <a:xfrm>
            <a:off x="1233732" y="1547492"/>
            <a:ext cx="2920826" cy="495440"/>
          </a:xfrm>
          <a:prstGeom prst="rect">
            <a:avLst/>
          </a:prstGeom>
          <a:noFill/>
          <a:ln>
            <a:noFill/>
          </a:ln>
        </p:spPr>
        <p:txBody>
          <a:bodyPr wrap="square" lIns="68580" tIns="34290" rIns="68580" bIns="34290" anchor="t" anchorCtr="0">
            <a:normAutofit/>
          </a:bodyPr>
          <a:lstStyle/>
          <a:p>
            <a:pPr marL="342900" indent="-342900">
              <a:lnSpc>
                <a:spcPct val="120000"/>
              </a:lnSpc>
              <a:buClr>
                <a:srgbClr val="FF0000"/>
              </a:buClr>
              <a:buFont typeface="Wingdings" panose="05000000000000000000" pitchFamily="2" charset="2"/>
              <a:buChar char="Ø"/>
            </a:pPr>
            <a:r>
              <a:rPr lang="zh-CN" altLang="en-US" sz="1800" dirty="0"/>
              <a:t>设置互斥信号量</a:t>
            </a:r>
          </a:p>
        </p:txBody>
      </p:sp>
      <p:sp>
        <p:nvSpPr>
          <p:cNvPr id="11" name="íšḻíḑê"/>
          <p:cNvSpPr/>
          <p:nvPr/>
        </p:nvSpPr>
        <p:spPr>
          <a:xfrm>
            <a:off x="1233732" y="1186784"/>
            <a:ext cx="3812256" cy="304310"/>
          </a:xfrm>
          <a:prstGeom prst="rect">
            <a:avLst/>
          </a:prstGeom>
          <a:noFill/>
          <a:ln>
            <a:noFill/>
          </a:ln>
        </p:spPr>
        <p:txBody>
          <a:bodyPr wrap="square" lIns="68580" tIns="34290" rIns="68580" bIns="34290" anchor="ctr" anchorCtr="0">
            <a:noAutofit/>
          </a:bodyPr>
          <a:lstStyle/>
          <a:p>
            <a:r>
              <a:rPr lang="zh-CN" altLang="en-US" sz="1950" dirty="0"/>
              <a:t>利用信号量实现</a:t>
            </a:r>
            <a:r>
              <a:rPr lang="zh-CN" altLang="en-US" sz="1950" dirty="0">
                <a:solidFill>
                  <a:srgbClr val="FF0000"/>
                </a:solidFill>
              </a:rPr>
              <a:t>进程互斥</a:t>
            </a:r>
          </a:p>
        </p:txBody>
      </p:sp>
      <p:sp>
        <p:nvSpPr>
          <p:cNvPr id="12" name="îSļiḓè"/>
          <p:cNvSpPr/>
          <p:nvPr/>
        </p:nvSpPr>
        <p:spPr>
          <a:xfrm>
            <a:off x="721105" y="1176613"/>
            <a:ext cx="470900" cy="470900"/>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anchor="ctr">
            <a:normAutofit/>
          </a:bodyPr>
          <a:lstStyle/>
          <a:p>
            <a:pPr algn="ctr"/>
            <a:endParaRPr sz="100"/>
          </a:p>
        </p:txBody>
      </p:sp>
      <p:sp>
        <p:nvSpPr>
          <p:cNvPr id="13" name="íṥḻîḓe"/>
          <p:cNvSpPr/>
          <p:nvPr/>
        </p:nvSpPr>
        <p:spPr>
          <a:xfrm>
            <a:off x="1746359" y="3428042"/>
            <a:ext cx="470900" cy="470900"/>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anchor="ctr">
            <a:normAutofit/>
          </a:bodyPr>
          <a:lstStyle/>
          <a:p>
            <a:pPr algn="ctr"/>
            <a:endParaRPr sz="100"/>
          </a:p>
        </p:txBody>
      </p:sp>
      <p:sp>
        <p:nvSpPr>
          <p:cNvPr id="14" name="îşļiḓè"/>
          <p:cNvSpPr/>
          <p:nvPr/>
        </p:nvSpPr>
        <p:spPr>
          <a:xfrm>
            <a:off x="1233732" y="2298936"/>
            <a:ext cx="470900" cy="470900"/>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anchor="ctr">
            <a:normAutofit/>
          </a:bodyPr>
          <a:lstStyle/>
          <a:p>
            <a:pPr algn="ctr"/>
            <a:endParaRPr sz="100"/>
          </a:p>
        </p:txBody>
      </p:sp>
      <p:sp>
        <p:nvSpPr>
          <p:cNvPr id="15" name="îṡḷíďe"/>
          <p:cNvSpPr/>
          <p:nvPr/>
        </p:nvSpPr>
        <p:spPr>
          <a:xfrm>
            <a:off x="863796" y="1323716"/>
            <a:ext cx="195860" cy="185903"/>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bg1">
              <a:lumMod val="50000"/>
            </a:schemeClr>
          </a:solidFill>
          <a:ln>
            <a:noFill/>
          </a:ln>
          <a:effectLst/>
        </p:spPr>
        <p:txBody>
          <a:bodyPr wrap="square" lIns="68580" tIns="34290" rIns="68580" bIns="34290" anchor="ctr">
            <a:normAutofit fontScale="25000" lnSpcReduction="20000"/>
          </a:bodyPr>
          <a:lstStyle/>
          <a:p>
            <a:pPr algn="ctr"/>
            <a:endParaRPr sz="100"/>
          </a:p>
        </p:txBody>
      </p:sp>
      <p:sp>
        <p:nvSpPr>
          <p:cNvPr id="16" name="íSlíḋe"/>
          <p:cNvSpPr/>
          <p:nvPr/>
        </p:nvSpPr>
        <p:spPr>
          <a:xfrm>
            <a:off x="1376423" y="2465449"/>
            <a:ext cx="195861" cy="171603"/>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bg1">
              <a:lumMod val="50000"/>
            </a:schemeClr>
          </a:solidFill>
          <a:ln>
            <a:noFill/>
          </a:ln>
          <a:effectLst/>
        </p:spPr>
        <p:txBody>
          <a:bodyPr wrap="square" lIns="68580" tIns="34290" rIns="68580" bIns="34290" anchor="ctr">
            <a:normAutofit fontScale="25000" lnSpcReduction="20000"/>
          </a:bodyPr>
          <a:lstStyle/>
          <a:p>
            <a:pPr algn="ctr"/>
            <a:endParaRPr sz="100"/>
          </a:p>
        </p:txBody>
      </p:sp>
      <p:sp>
        <p:nvSpPr>
          <p:cNvPr id="17" name="ïśḷïḓe"/>
          <p:cNvSpPr/>
          <p:nvPr/>
        </p:nvSpPr>
        <p:spPr>
          <a:xfrm>
            <a:off x="1910753" y="3570137"/>
            <a:ext cx="158689" cy="194480"/>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lumMod val="50000"/>
            </a:schemeClr>
          </a:solidFill>
          <a:ln>
            <a:noFill/>
          </a:ln>
          <a:effectLst/>
        </p:spPr>
        <p:txBody>
          <a:bodyPr wrap="square" lIns="68580" tIns="34290" rIns="68580" bIns="34290" anchor="ctr">
            <a:normAutofit fontScale="25000" lnSpcReduction="20000"/>
          </a:bodyPr>
          <a:lstStyle/>
          <a:p>
            <a:pPr algn="ctr"/>
            <a:endParaRPr sz="1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838359" y="133296"/>
            <a:ext cx="5269706" cy="414020"/>
          </a:xfrm>
          <a:prstGeom prst="rect">
            <a:avLst/>
          </a:prstGeom>
        </p:spPr>
        <p:txBody>
          <a:bodyPr wrap="square">
            <a:spAutoFit/>
          </a:bodyPr>
          <a:lstStyle/>
          <a:p>
            <a:r>
              <a:rPr lang="zh-CN" altLang="en-US" sz="2100" b="1" dirty="0">
                <a:solidFill>
                  <a:srgbClr val="7F7F7F"/>
                </a:solidFill>
              </a:rPr>
              <a:t>信号量的应用</a:t>
            </a:r>
          </a:p>
        </p:txBody>
      </p:sp>
      <p:sp>
        <p:nvSpPr>
          <p:cNvPr id="2" name="文本框 1"/>
          <p:cNvSpPr txBox="1"/>
          <p:nvPr/>
        </p:nvSpPr>
        <p:spPr>
          <a:xfrm>
            <a:off x="685800" y="895350"/>
            <a:ext cx="7794625" cy="2999740"/>
          </a:xfrm>
          <a:prstGeom prst="rect">
            <a:avLst/>
          </a:prstGeom>
          <a:noFill/>
        </p:spPr>
        <p:txBody>
          <a:bodyPr wrap="square" rtlCol="0" anchor="t">
            <a:spAutoFit/>
          </a:bodyPr>
          <a:lstStyle/>
          <a:p>
            <a:pPr>
              <a:lnSpc>
                <a:spcPct val="150000"/>
              </a:lnSpc>
            </a:pPr>
            <a:r>
              <a:rPr lang="zh-CN" altLang="en-US" sz="1800" b="1">
                <a:solidFill>
                  <a:srgbClr val="FF0000"/>
                </a:solidFill>
              </a:rPr>
              <a:t>同步</a:t>
            </a:r>
            <a:r>
              <a:rPr lang="zh-CN" altLang="en-US" sz="1800"/>
              <a:t>亦称直接制约关系，让本来异步发生的进程相互配合，有序推进。进程间的直接制约关系就是源于它们之间的</a:t>
            </a:r>
            <a:r>
              <a:rPr lang="zh-CN" altLang="en-US" sz="1800">
                <a:solidFill>
                  <a:srgbClr val="FF0000"/>
                </a:solidFill>
              </a:rPr>
              <a:t>相互合作</a:t>
            </a:r>
            <a:r>
              <a:rPr lang="zh-CN" altLang="en-US" sz="1800"/>
              <a:t>。</a:t>
            </a:r>
          </a:p>
          <a:p>
            <a:pPr>
              <a:lnSpc>
                <a:spcPct val="150000"/>
              </a:lnSpc>
            </a:pPr>
            <a:endParaRPr lang="zh-CN" altLang="en-US" sz="1800"/>
          </a:p>
          <a:p>
            <a:pPr>
              <a:lnSpc>
                <a:spcPct val="150000"/>
              </a:lnSpc>
            </a:pPr>
            <a:endParaRPr lang="zh-CN" altLang="en-US" sz="1800"/>
          </a:p>
          <a:p>
            <a:pPr>
              <a:lnSpc>
                <a:spcPct val="150000"/>
              </a:lnSpc>
            </a:pPr>
            <a:r>
              <a:rPr lang="zh-CN" altLang="en-US" sz="1800" b="1">
                <a:solidFill>
                  <a:srgbClr val="FF0000"/>
                </a:solidFill>
              </a:rPr>
              <a:t>互斥</a:t>
            </a:r>
            <a:r>
              <a:rPr lang="zh-CN" altLang="en-US" sz="1800"/>
              <a:t>是指当一个进程访问某临界资源时，</a:t>
            </a:r>
            <a:r>
              <a:rPr lang="zh-CN" altLang="en-US" sz="1800">
                <a:solidFill>
                  <a:srgbClr val="FF0000"/>
                </a:solidFill>
              </a:rPr>
              <a:t>另一个想要访问该临界资源的进程必须等待</a:t>
            </a:r>
            <a:r>
              <a:rPr lang="zh-CN" altLang="en-US" sz="1800"/>
              <a:t>。</a:t>
            </a:r>
            <a:r>
              <a:rPr lang="zh-CN" altLang="en-US" sz="1800">
                <a:sym typeface="+mn-ea"/>
              </a:rPr>
              <a:t>进程间的间接制约关系就是源于它们之间对资源的</a:t>
            </a:r>
            <a:r>
              <a:rPr lang="zh-CN" altLang="en-US" sz="1800">
                <a:solidFill>
                  <a:srgbClr val="FF0000"/>
                </a:solidFill>
                <a:sym typeface="+mn-ea"/>
              </a:rPr>
              <a:t>互斥共享</a:t>
            </a:r>
            <a:r>
              <a:rPr lang="zh-CN" altLang="en-US" sz="1800">
                <a:sym typeface="+mn-ea"/>
              </a:rPr>
              <a:t>。</a:t>
            </a:r>
            <a:endParaRPr lang="zh-CN" altLang="en-US" sz="1800"/>
          </a:p>
          <a:p>
            <a:pPr>
              <a:lnSpc>
                <a:spcPct val="150000"/>
              </a:lnSpc>
            </a:pPr>
            <a:endParaRPr lang="zh-CN" altLang="en-US" sz="18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62159" y="59001"/>
            <a:ext cx="5269706" cy="414020"/>
          </a:xfrm>
          <a:prstGeom prst="rect">
            <a:avLst/>
          </a:prstGeom>
        </p:spPr>
        <p:txBody>
          <a:bodyPr wrap="square">
            <a:spAutoFit/>
          </a:bodyPr>
          <a:lstStyle/>
          <a:p>
            <a:r>
              <a:rPr lang="zh-CN" altLang="en-US" sz="2100" b="1" dirty="0">
                <a:solidFill>
                  <a:srgbClr val="7F7F7F"/>
                </a:solidFill>
              </a:rPr>
              <a:t>利用信号量实现进程互斥</a:t>
            </a:r>
          </a:p>
        </p:txBody>
      </p:sp>
      <p:sp>
        <p:nvSpPr>
          <p:cNvPr id="18" name="内容占位符 2"/>
          <p:cNvSpPr txBox="1"/>
          <p:nvPr/>
        </p:nvSpPr>
        <p:spPr>
          <a:xfrm>
            <a:off x="304800" y="971550"/>
            <a:ext cx="4495800" cy="254762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2" panose="05020102010507070707" pitchFamily="18" charset="2"/>
              <a:buNone/>
              <a:tabLst>
                <a:tab pos="2004695" algn="ctr"/>
                <a:tab pos="4518025" algn="ctr"/>
              </a:tabLst>
            </a:pPr>
            <a:r>
              <a:rPr lang="en-US" altLang="zh-CN" sz="1600" b="1" dirty="0" err="1">
                <a:sym typeface="MT Extra" panose="05050102010205020202" pitchFamily="18" charset="2"/>
              </a:rPr>
              <a:t>实现进程</a:t>
            </a:r>
            <a:r>
              <a:rPr lang="en-US" altLang="zh-CN" sz="1600" b="1" dirty="0" err="1">
                <a:solidFill>
                  <a:srgbClr val="FF0000"/>
                </a:solidFill>
                <a:sym typeface="MT Extra" panose="05050102010205020202" pitchFamily="18" charset="2"/>
              </a:rPr>
              <a:t>互斥</a:t>
            </a:r>
            <a:r>
              <a:rPr lang="en-US" altLang="zh-CN" sz="1600" b="1" dirty="0" err="1">
                <a:sym typeface="MT Extra" panose="05050102010205020202" pitchFamily="18" charset="2"/>
              </a:rPr>
              <a:t>的步骤</a:t>
            </a:r>
            <a:endParaRPr lang="en-US" altLang="zh-CN" sz="1600" b="1" dirty="0">
              <a:sym typeface="MT Extra" panose="05050102010205020202" pitchFamily="18" charset="2"/>
            </a:endParaRPr>
          </a:p>
          <a:p>
            <a:pPr>
              <a:buFont typeface="Wingdings 2" panose="05020102010507070707" pitchFamily="18" charset="2"/>
              <a:buNone/>
              <a:tabLst>
                <a:tab pos="2004695" algn="ctr"/>
                <a:tab pos="4518025" algn="ctr"/>
              </a:tabLst>
            </a:pPr>
            <a:endParaRPr lang="en-US" altLang="zh-CN" sz="1600" dirty="0">
              <a:sym typeface="MT Extra" panose="05050102010205020202" pitchFamily="18" charset="2"/>
            </a:endParaRPr>
          </a:p>
          <a:p>
            <a:pPr marL="342900" indent="-342900">
              <a:buFont typeface="Wingdings 2" panose="05020102010507070707" pitchFamily="18" charset="2"/>
              <a:buAutoNum type="arabicPeriod"/>
              <a:tabLst>
                <a:tab pos="2004695" algn="ctr"/>
                <a:tab pos="4518025" algn="ctr"/>
              </a:tabLst>
            </a:pPr>
            <a:r>
              <a:rPr lang="en-US" altLang="zh-CN" sz="1600" dirty="0" err="1">
                <a:sym typeface="MT Extra" panose="05050102010205020202" pitchFamily="18" charset="2"/>
              </a:rPr>
              <a:t>分析并发进程的关键活动，划定临界区</a:t>
            </a:r>
            <a:endParaRPr lang="en-US" altLang="zh-CN" sz="1600" dirty="0">
              <a:sym typeface="MT Extra" panose="05050102010205020202" pitchFamily="18" charset="2"/>
            </a:endParaRPr>
          </a:p>
          <a:p>
            <a:pPr marL="0" indent="0">
              <a:buNone/>
              <a:tabLst>
                <a:tab pos="2004695" algn="ctr"/>
                <a:tab pos="4518025" algn="ctr"/>
              </a:tabLst>
            </a:pPr>
            <a:r>
              <a:rPr lang="en-US" altLang="zh-CN" sz="1600" dirty="0">
                <a:sym typeface="MT Extra" panose="05050102010205020202" pitchFamily="18" charset="2"/>
              </a:rPr>
              <a:t>   (</a:t>
            </a:r>
            <a:r>
              <a:rPr lang="en-US" altLang="zh-CN" sz="1600" dirty="0" err="1">
                <a:sym typeface="MT Extra" panose="05050102010205020202" pitchFamily="18" charset="2"/>
              </a:rPr>
              <a:t>对临界资源打印机的访问就应该放在临界区</a:t>
            </a:r>
            <a:r>
              <a:rPr lang="en-US" altLang="zh-CN" sz="1600" dirty="0">
                <a:sym typeface="MT Extra" panose="05050102010205020202" pitchFamily="18" charset="2"/>
              </a:rPr>
              <a:t>)</a:t>
            </a:r>
          </a:p>
          <a:p>
            <a:pPr marL="342900" indent="-342900">
              <a:buFont typeface="+mj-lt"/>
              <a:buAutoNum type="arabicPeriod" startAt="2"/>
              <a:tabLst>
                <a:tab pos="2004695" algn="ctr"/>
                <a:tab pos="4518025" algn="ctr"/>
              </a:tabLst>
            </a:pPr>
            <a:r>
              <a:rPr lang="en-US" altLang="zh-CN" sz="1600" dirty="0">
                <a:sym typeface="MT Extra" panose="05050102010205020202" pitchFamily="18" charset="2"/>
              </a:rPr>
              <a:t>设置互斥信号量mutex，初始值为1</a:t>
            </a:r>
          </a:p>
          <a:p>
            <a:pPr marL="342900" indent="-342900">
              <a:buFont typeface="+mj-lt"/>
              <a:buAutoNum type="arabicPeriod" startAt="2"/>
              <a:tabLst>
                <a:tab pos="2004695" algn="ctr"/>
                <a:tab pos="4518025" algn="ctr"/>
              </a:tabLst>
            </a:pPr>
            <a:r>
              <a:rPr lang="en-US" altLang="zh-CN" sz="1600" dirty="0" err="1">
                <a:sym typeface="MT Extra" panose="05050102010205020202" pitchFamily="18" charset="2"/>
              </a:rPr>
              <a:t>在临界区之前执行P</a:t>
            </a:r>
            <a:r>
              <a:rPr lang="en-US" altLang="zh-CN" sz="1600" dirty="0">
                <a:sym typeface="MT Extra" panose="05050102010205020202" pitchFamily="18" charset="2"/>
              </a:rPr>
              <a:t>(mutex)</a:t>
            </a:r>
          </a:p>
          <a:p>
            <a:pPr marL="342900" indent="-342900">
              <a:buFont typeface="+mj-lt"/>
              <a:buAutoNum type="arabicPeriod" startAt="2"/>
              <a:tabLst>
                <a:tab pos="2004695" algn="ctr"/>
                <a:tab pos="4518025" algn="ctr"/>
              </a:tabLst>
            </a:pPr>
            <a:r>
              <a:rPr lang="en-US" altLang="zh-CN" sz="1600" dirty="0" err="1">
                <a:sym typeface="MT Extra" panose="05050102010205020202" pitchFamily="18" charset="2"/>
              </a:rPr>
              <a:t>在临界区之后执行V</a:t>
            </a:r>
            <a:r>
              <a:rPr lang="en-US" altLang="zh-CN" sz="1600" dirty="0">
                <a:sym typeface="MT Extra" panose="05050102010205020202" pitchFamily="18" charset="2"/>
              </a:rPr>
              <a:t>(mutex)</a:t>
            </a:r>
          </a:p>
        </p:txBody>
      </p:sp>
      <p:pic>
        <p:nvPicPr>
          <p:cNvPr id="2" name="图片 1"/>
          <p:cNvPicPr>
            <a:picLocks noChangeAspect="1"/>
          </p:cNvPicPr>
          <p:nvPr/>
        </p:nvPicPr>
        <p:blipFill>
          <a:blip r:embed="rId2">
            <a:lum contrast="30000"/>
          </a:blip>
          <a:stretch>
            <a:fillRect/>
          </a:stretch>
        </p:blipFill>
        <p:spPr>
          <a:xfrm>
            <a:off x="5181600" y="797560"/>
            <a:ext cx="3437890" cy="3942715"/>
          </a:xfrm>
          <a:prstGeom prst="rect">
            <a:avLst/>
          </a:prstGeom>
          <a:ln>
            <a:solidFill>
              <a:schemeClr val="accent1"/>
            </a:solidFill>
          </a:ln>
        </p:spPr>
      </p:pic>
      <p:sp>
        <p:nvSpPr>
          <p:cNvPr id="3" name="文本框 2"/>
          <p:cNvSpPr txBox="1"/>
          <p:nvPr/>
        </p:nvSpPr>
        <p:spPr>
          <a:xfrm>
            <a:off x="304800" y="3638550"/>
            <a:ext cx="4572000" cy="583565"/>
          </a:xfrm>
          <a:prstGeom prst="rect">
            <a:avLst/>
          </a:prstGeom>
          <a:noFill/>
          <a:ln>
            <a:solidFill>
              <a:schemeClr val="accent1"/>
            </a:solidFill>
          </a:ln>
        </p:spPr>
        <p:txBody>
          <a:bodyPr wrap="square" rtlCol="0" anchor="t">
            <a:spAutoFit/>
          </a:bodyPr>
          <a:lstStyle/>
          <a:p>
            <a:r>
              <a:rPr lang="zh-CN" altLang="en-US" sz="1600"/>
              <a:t>在代码中，如果题目中没有特别说明，可以把信号量定义为记录型信号量，用semaphore表示</a:t>
            </a:r>
          </a:p>
        </p:txBody>
      </p:sp>
      <p:sp>
        <p:nvSpPr>
          <p:cNvPr id="4" name="心形 3"/>
          <p:cNvSpPr/>
          <p:nvPr/>
        </p:nvSpPr>
        <p:spPr>
          <a:xfrm>
            <a:off x="4979670" y="2190750"/>
            <a:ext cx="354330" cy="224790"/>
          </a:xfrm>
          <a:prstGeom prst="hear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816134" y="133296"/>
            <a:ext cx="5269706" cy="414020"/>
          </a:xfrm>
          <a:prstGeom prst="rect">
            <a:avLst/>
          </a:prstGeom>
        </p:spPr>
        <p:txBody>
          <a:bodyPr wrap="square">
            <a:spAutoFit/>
          </a:bodyPr>
          <a:lstStyle/>
          <a:p>
            <a:r>
              <a:rPr lang="zh-CN" altLang="en-US" sz="2100" b="1" dirty="0">
                <a:solidFill>
                  <a:srgbClr val="7F7F7F"/>
                </a:solidFill>
              </a:rPr>
              <a:t>利用信号量实现进程同步</a:t>
            </a:r>
          </a:p>
        </p:txBody>
      </p:sp>
      <p:sp>
        <p:nvSpPr>
          <p:cNvPr id="5" name="内容占位符 2"/>
          <p:cNvSpPr txBox="1"/>
          <p:nvPr>
            <p:custDataLst>
              <p:tags r:id="rId1"/>
            </p:custDataLst>
          </p:nvPr>
        </p:nvSpPr>
        <p:spPr>
          <a:xfrm>
            <a:off x="228600" y="1047750"/>
            <a:ext cx="3816985" cy="254762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2" panose="05020102010507070707" pitchFamily="18" charset="2"/>
              <a:buNone/>
              <a:tabLst>
                <a:tab pos="2004695" algn="ctr"/>
                <a:tab pos="4518025" algn="ctr"/>
              </a:tabLst>
            </a:pPr>
            <a:r>
              <a:rPr lang="en-US" altLang="zh-CN" sz="1600" b="1" dirty="0" err="1">
                <a:sym typeface="MT Extra" panose="05050102010205020202" pitchFamily="18" charset="2"/>
              </a:rPr>
              <a:t>实现进程</a:t>
            </a:r>
            <a:r>
              <a:rPr lang="zh-CN" altLang="en-US" sz="1600" b="1" dirty="0">
                <a:solidFill>
                  <a:srgbClr val="FF0000"/>
                </a:solidFill>
                <a:sym typeface="MT Extra" panose="05050102010205020202" pitchFamily="18" charset="2"/>
              </a:rPr>
              <a:t>同步</a:t>
            </a:r>
            <a:r>
              <a:rPr lang="en-US" altLang="zh-CN" sz="1600" b="1" dirty="0" err="1">
                <a:sym typeface="MT Extra" panose="05050102010205020202" pitchFamily="18" charset="2"/>
              </a:rPr>
              <a:t>的步骤</a:t>
            </a:r>
            <a:endParaRPr lang="en-US" altLang="zh-CN" sz="1600" b="1" dirty="0">
              <a:sym typeface="MT Extra" panose="05050102010205020202" pitchFamily="18" charset="2"/>
            </a:endParaRPr>
          </a:p>
          <a:p>
            <a:pPr>
              <a:buFont typeface="Wingdings 2" panose="05020102010507070707" pitchFamily="18" charset="2"/>
              <a:buNone/>
              <a:tabLst>
                <a:tab pos="2004695" algn="ctr"/>
                <a:tab pos="4518025" algn="ctr"/>
              </a:tabLst>
            </a:pPr>
            <a:endParaRPr lang="en-US" altLang="zh-CN" sz="1600" dirty="0">
              <a:sym typeface="MT Extra" panose="05050102010205020202" pitchFamily="18" charset="2"/>
            </a:endParaRPr>
          </a:p>
        </p:txBody>
      </p:sp>
      <p:sp>
        <p:nvSpPr>
          <p:cNvPr id="4" name="文本框 3">
            <a:extLst>
              <a:ext uri="{FF2B5EF4-FFF2-40B4-BE49-F238E27FC236}">
                <a16:creationId xmlns:a16="http://schemas.microsoft.com/office/drawing/2014/main" id="{17A6F703-493B-8865-E5A9-CCAD90152C72}"/>
              </a:ext>
            </a:extLst>
          </p:cNvPr>
          <p:cNvSpPr txBox="1"/>
          <p:nvPr/>
        </p:nvSpPr>
        <p:spPr>
          <a:xfrm>
            <a:off x="1143000" y="1581150"/>
            <a:ext cx="4633000" cy="549061"/>
          </a:xfrm>
          <a:prstGeom prst="rect">
            <a:avLst/>
          </a:prstGeom>
          <a:noFill/>
          <a:ln w="12700">
            <a:solidFill>
              <a:schemeClr val="tx1"/>
            </a:solidFill>
          </a:ln>
        </p:spPr>
        <p:txBody>
          <a:bodyPr wrap="none" rtlCol="0">
            <a:spAutoFit/>
          </a:bodyPr>
          <a:lstStyle/>
          <a:p>
            <a:pPr algn="l">
              <a:lnSpc>
                <a:spcPct val="130000"/>
              </a:lnSpc>
            </a:pPr>
            <a:r>
              <a:rPr lang="en-US" altLang="zh-CN" sz="1200" dirty="0"/>
              <a:t>P1</a:t>
            </a:r>
            <a:r>
              <a:rPr lang="zh-CN" altLang="en-US" sz="1200" dirty="0"/>
              <a:t>、</a:t>
            </a:r>
            <a:r>
              <a:rPr lang="en-US" altLang="zh-CN" sz="1200" dirty="0"/>
              <a:t>P2</a:t>
            </a:r>
            <a:r>
              <a:rPr lang="zh-CN" altLang="en-US" sz="1200" dirty="0"/>
              <a:t>两个进程合作完成一项任务，且公用一个变量</a:t>
            </a:r>
            <a:r>
              <a:rPr lang="en-US" altLang="zh-CN" sz="1200" dirty="0"/>
              <a:t>x</a:t>
            </a:r>
            <a:r>
              <a:rPr lang="zh-CN" altLang="en-US" sz="1200" dirty="0"/>
              <a:t>（缓冲区）</a:t>
            </a:r>
            <a:endParaRPr lang="en-US" altLang="zh-CN" sz="1200" dirty="0"/>
          </a:p>
          <a:p>
            <a:pPr algn="l">
              <a:lnSpc>
                <a:spcPct val="130000"/>
              </a:lnSpc>
            </a:pPr>
            <a:r>
              <a:rPr lang="zh-CN" altLang="en-US" sz="1200" dirty="0"/>
              <a:t>进程</a:t>
            </a:r>
            <a:r>
              <a:rPr lang="en-US" altLang="zh-CN" sz="1200" dirty="0"/>
              <a:t>P2</a:t>
            </a:r>
            <a:r>
              <a:rPr lang="zh-CN" altLang="en-US" sz="1200" dirty="0"/>
              <a:t>将处理结果送入</a:t>
            </a:r>
            <a:r>
              <a:rPr lang="en-US" altLang="zh-CN" sz="1200" dirty="0"/>
              <a:t>x</a:t>
            </a:r>
            <a:r>
              <a:rPr lang="zh-CN" altLang="en-US" sz="1200" dirty="0"/>
              <a:t>；进程</a:t>
            </a:r>
            <a:r>
              <a:rPr lang="en-US" altLang="zh-CN" sz="1200" dirty="0"/>
              <a:t>P1</a:t>
            </a:r>
            <a:r>
              <a:rPr lang="zh-CN" altLang="en-US" sz="1200" dirty="0"/>
              <a:t>将</a:t>
            </a:r>
            <a:r>
              <a:rPr lang="en-US" altLang="zh-CN" sz="1200" dirty="0"/>
              <a:t>x</a:t>
            </a:r>
            <a:r>
              <a:rPr lang="zh-CN" altLang="en-US" sz="1200" dirty="0"/>
              <a:t>的结果打印</a:t>
            </a:r>
          </a:p>
        </p:txBody>
      </p:sp>
      <p:sp>
        <p:nvSpPr>
          <p:cNvPr id="7" name="文本框 6">
            <a:extLst>
              <a:ext uri="{FF2B5EF4-FFF2-40B4-BE49-F238E27FC236}">
                <a16:creationId xmlns:a16="http://schemas.microsoft.com/office/drawing/2014/main" id="{78621403-69B4-DD0B-3A71-425D7413AAF4}"/>
              </a:ext>
            </a:extLst>
          </p:cNvPr>
          <p:cNvSpPr txBox="1"/>
          <p:nvPr/>
        </p:nvSpPr>
        <p:spPr>
          <a:xfrm>
            <a:off x="1143000" y="2266950"/>
            <a:ext cx="946093" cy="461665"/>
          </a:xfrm>
          <a:prstGeom prst="rect">
            <a:avLst/>
          </a:prstGeom>
          <a:noFill/>
          <a:ln w="12700">
            <a:solidFill>
              <a:schemeClr val="tx1"/>
            </a:solidFill>
          </a:ln>
        </p:spPr>
        <p:txBody>
          <a:bodyPr wrap="none" rtlCol="0">
            <a:spAutoFit/>
          </a:bodyPr>
          <a:lstStyle/>
          <a:p>
            <a:pPr algn="l"/>
            <a:r>
              <a:rPr lang="en-US" altLang="zh-CN" sz="1200" dirty="0"/>
              <a:t>empty = 1</a:t>
            </a:r>
          </a:p>
          <a:p>
            <a:pPr algn="l"/>
            <a:r>
              <a:rPr lang="en-US" altLang="zh-CN" sz="1200" dirty="0"/>
              <a:t>full = 0</a:t>
            </a:r>
          </a:p>
        </p:txBody>
      </p:sp>
      <p:sp>
        <p:nvSpPr>
          <p:cNvPr id="8" name="文本框 7">
            <a:extLst>
              <a:ext uri="{FF2B5EF4-FFF2-40B4-BE49-F238E27FC236}">
                <a16:creationId xmlns:a16="http://schemas.microsoft.com/office/drawing/2014/main" id="{6BE79B1C-3E0C-4A55-2B2A-D31A3F063DA8}"/>
              </a:ext>
            </a:extLst>
          </p:cNvPr>
          <p:cNvSpPr txBox="1"/>
          <p:nvPr/>
        </p:nvSpPr>
        <p:spPr>
          <a:xfrm>
            <a:off x="1905000" y="3164044"/>
            <a:ext cx="1242648" cy="1384995"/>
          </a:xfrm>
          <a:prstGeom prst="rect">
            <a:avLst/>
          </a:prstGeom>
          <a:noFill/>
          <a:ln w="12700">
            <a:solidFill>
              <a:schemeClr val="tx1"/>
            </a:solidFill>
          </a:ln>
        </p:spPr>
        <p:txBody>
          <a:bodyPr wrap="none" rtlCol="0">
            <a:spAutoFit/>
          </a:bodyPr>
          <a:lstStyle/>
          <a:p>
            <a:pPr algn="l"/>
            <a:r>
              <a:rPr lang="en-US" altLang="zh-CN" sz="1200" dirty="0"/>
              <a:t>P1:</a:t>
            </a:r>
          </a:p>
          <a:p>
            <a:pPr algn="l"/>
            <a:r>
              <a:rPr lang="en-US" altLang="zh-CN" sz="1200" dirty="0"/>
              <a:t>while 1{</a:t>
            </a:r>
          </a:p>
          <a:p>
            <a:pPr algn="l"/>
            <a:r>
              <a:rPr lang="en-US" altLang="zh-CN" sz="1200" dirty="0"/>
              <a:t>       P(full)</a:t>
            </a:r>
          </a:p>
          <a:p>
            <a:pPr algn="l"/>
            <a:r>
              <a:rPr lang="en-US" altLang="zh-CN" sz="1200" dirty="0"/>
              <a:t>       x = </a:t>
            </a:r>
            <a:r>
              <a:rPr lang="zh-CN" altLang="en-US" sz="1200" dirty="0"/>
              <a:t>缓冲区</a:t>
            </a:r>
            <a:endParaRPr lang="en-US" altLang="zh-CN" sz="1200" dirty="0"/>
          </a:p>
          <a:p>
            <a:pPr algn="l"/>
            <a:r>
              <a:rPr lang="en-US" altLang="zh-CN" sz="1200" dirty="0"/>
              <a:t>       print(x)</a:t>
            </a:r>
          </a:p>
          <a:p>
            <a:pPr algn="l"/>
            <a:r>
              <a:rPr lang="en-US" altLang="zh-CN" sz="1200" dirty="0"/>
              <a:t>       V(empty)</a:t>
            </a:r>
          </a:p>
          <a:p>
            <a:pPr algn="l"/>
            <a:r>
              <a:rPr lang="en-US" altLang="zh-CN" sz="1200" dirty="0"/>
              <a:t>}</a:t>
            </a:r>
            <a:endParaRPr lang="zh-CN" altLang="en-US" sz="1200" dirty="0"/>
          </a:p>
        </p:txBody>
      </p:sp>
      <p:sp>
        <p:nvSpPr>
          <p:cNvPr id="9" name="文本框 8">
            <a:extLst>
              <a:ext uri="{FF2B5EF4-FFF2-40B4-BE49-F238E27FC236}">
                <a16:creationId xmlns:a16="http://schemas.microsoft.com/office/drawing/2014/main" id="{79C456CA-61F0-E4FA-A413-3559646E266A}"/>
              </a:ext>
            </a:extLst>
          </p:cNvPr>
          <p:cNvSpPr txBox="1"/>
          <p:nvPr/>
        </p:nvSpPr>
        <p:spPr>
          <a:xfrm>
            <a:off x="3992260" y="3164045"/>
            <a:ext cx="1261884" cy="1384995"/>
          </a:xfrm>
          <a:prstGeom prst="rect">
            <a:avLst/>
          </a:prstGeom>
          <a:noFill/>
          <a:ln w="12700">
            <a:solidFill>
              <a:schemeClr val="tx1"/>
            </a:solidFill>
          </a:ln>
        </p:spPr>
        <p:txBody>
          <a:bodyPr wrap="none" rtlCol="0">
            <a:spAutoFit/>
          </a:bodyPr>
          <a:lstStyle/>
          <a:p>
            <a:pPr algn="l"/>
            <a:r>
              <a:rPr lang="en-US" altLang="zh-CN" sz="1200" dirty="0"/>
              <a:t>P2:</a:t>
            </a:r>
          </a:p>
          <a:p>
            <a:pPr algn="l"/>
            <a:r>
              <a:rPr lang="en-US" altLang="zh-CN" sz="1200" dirty="0"/>
              <a:t>while 1{</a:t>
            </a:r>
          </a:p>
          <a:p>
            <a:pPr algn="l"/>
            <a:r>
              <a:rPr lang="en-US" altLang="zh-CN" sz="1200" dirty="0"/>
              <a:t>      P(empty)</a:t>
            </a:r>
          </a:p>
          <a:p>
            <a:pPr algn="l"/>
            <a:r>
              <a:rPr lang="en-US" altLang="zh-CN" sz="1200" dirty="0"/>
              <a:t>      x=</a:t>
            </a:r>
            <a:r>
              <a:rPr lang="zh-CN" altLang="en-US" sz="1200" dirty="0"/>
              <a:t>处理结果</a:t>
            </a:r>
            <a:endParaRPr lang="en-US" altLang="zh-CN" sz="1200" dirty="0"/>
          </a:p>
          <a:p>
            <a:pPr algn="l"/>
            <a:r>
              <a:rPr lang="en-US" altLang="zh-CN" sz="1200" dirty="0"/>
              <a:t>      </a:t>
            </a:r>
            <a:r>
              <a:rPr lang="zh-CN" altLang="en-US" sz="1200" dirty="0"/>
              <a:t>缓冲区 </a:t>
            </a:r>
            <a:r>
              <a:rPr lang="en-US" altLang="zh-CN" sz="1200" dirty="0"/>
              <a:t>= x</a:t>
            </a:r>
          </a:p>
          <a:p>
            <a:pPr algn="l"/>
            <a:r>
              <a:rPr lang="en-US" altLang="zh-CN" sz="1200" dirty="0"/>
              <a:t>      V(full)</a:t>
            </a:r>
          </a:p>
          <a:p>
            <a:pPr algn="l"/>
            <a:r>
              <a:rPr lang="en-US" altLang="zh-CN" sz="1200" dirty="0"/>
              <a:t>}</a:t>
            </a:r>
            <a:endParaRPr lang="zh-CN" altLang="en-US" sz="12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838359" y="133296"/>
            <a:ext cx="5269706" cy="414020"/>
          </a:xfrm>
          <a:prstGeom prst="rect">
            <a:avLst/>
          </a:prstGeom>
        </p:spPr>
        <p:txBody>
          <a:bodyPr wrap="square">
            <a:spAutoFit/>
          </a:bodyPr>
          <a:lstStyle/>
          <a:p>
            <a:r>
              <a:rPr lang="zh-CN" altLang="en-US" sz="2100" b="1" dirty="0">
                <a:solidFill>
                  <a:srgbClr val="7F7F7F"/>
                </a:solidFill>
              </a:rPr>
              <a:t>利用信号量实现前趋关系</a:t>
            </a:r>
          </a:p>
        </p:txBody>
      </p:sp>
      <p:sp>
        <p:nvSpPr>
          <p:cNvPr id="3" name="文本框 2">
            <a:extLst>
              <a:ext uri="{FF2B5EF4-FFF2-40B4-BE49-F238E27FC236}">
                <a16:creationId xmlns:a16="http://schemas.microsoft.com/office/drawing/2014/main" id="{54EA6EA8-43ED-7982-E082-FF7D5B450639}"/>
              </a:ext>
            </a:extLst>
          </p:cNvPr>
          <p:cNvSpPr txBox="1"/>
          <p:nvPr/>
        </p:nvSpPr>
        <p:spPr>
          <a:xfrm>
            <a:off x="762000" y="1123950"/>
            <a:ext cx="7019870" cy="646331"/>
          </a:xfrm>
          <a:prstGeom prst="rect">
            <a:avLst/>
          </a:prstGeom>
          <a:noFill/>
          <a:ln w="12700">
            <a:solidFill>
              <a:schemeClr val="tx1"/>
            </a:solidFill>
          </a:ln>
        </p:spPr>
        <p:txBody>
          <a:bodyPr wrap="none" rtlCol="0">
            <a:spAutoFit/>
          </a:bodyPr>
          <a:lstStyle/>
          <a:p>
            <a:pPr algn="l"/>
            <a:r>
              <a:rPr lang="zh-CN" altLang="en-US" sz="1200" dirty="0"/>
              <a:t>设有两个并发执行的进程</a:t>
            </a:r>
            <a:r>
              <a:rPr lang="en-US" altLang="zh-CN" sz="1200" dirty="0"/>
              <a:t>P1</a:t>
            </a:r>
            <a:r>
              <a:rPr lang="zh-CN" altLang="en-US" sz="1200" dirty="0"/>
              <a:t>、</a:t>
            </a:r>
            <a:r>
              <a:rPr lang="en-US" altLang="zh-CN" sz="1200" dirty="0"/>
              <a:t>P2</a:t>
            </a:r>
            <a:r>
              <a:rPr lang="zh-CN" altLang="en-US" sz="1200" dirty="0"/>
              <a:t>，</a:t>
            </a:r>
            <a:r>
              <a:rPr lang="en-US" altLang="zh-CN" sz="1200" dirty="0"/>
              <a:t>P1</a:t>
            </a:r>
            <a:r>
              <a:rPr lang="zh-CN" altLang="en-US" sz="1200" dirty="0"/>
              <a:t>中有语句</a:t>
            </a:r>
            <a:r>
              <a:rPr lang="en-US" altLang="zh-CN" sz="1200" dirty="0"/>
              <a:t>S1</a:t>
            </a:r>
            <a:r>
              <a:rPr lang="zh-CN" altLang="en-US" sz="1200" dirty="0"/>
              <a:t>，</a:t>
            </a:r>
            <a:r>
              <a:rPr lang="en-US" altLang="zh-CN" sz="1200" dirty="0"/>
              <a:t>P2</a:t>
            </a:r>
            <a:r>
              <a:rPr lang="zh-CN" altLang="en-US" sz="1200" dirty="0"/>
              <a:t>中有语句</a:t>
            </a:r>
            <a:r>
              <a:rPr lang="en-US" altLang="zh-CN" sz="1200" dirty="0"/>
              <a:t>S2</a:t>
            </a:r>
            <a:r>
              <a:rPr lang="zh-CN" altLang="en-US" sz="1200" dirty="0"/>
              <a:t>，要求在</a:t>
            </a:r>
            <a:r>
              <a:rPr lang="en-US" altLang="zh-CN" sz="1200" dirty="0"/>
              <a:t>S1</a:t>
            </a:r>
            <a:r>
              <a:rPr lang="zh-CN" altLang="en-US" sz="1200" dirty="0"/>
              <a:t>执行完毕之后再执行</a:t>
            </a:r>
            <a:r>
              <a:rPr lang="en-US" altLang="zh-CN" sz="1200" dirty="0"/>
              <a:t>S2</a:t>
            </a:r>
          </a:p>
          <a:p>
            <a:pPr algn="l"/>
            <a:endParaRPr lang="en-US" altLang="zh-CN" sz="1200" dirty="0"/>
          </a:p>
          <a:p>
            <a:pPr algn="l"/>
            <a:r>
              <a:rPr lang="zh-CN" altLang="en-US" sz="1200" dirty="0"/>
              <a:t>使进程</a:t>
            </a:r>
            <a:r>
              <a:rPr lang="en-US" altLang="zh-CN" sz="1200" dirty="0"/>
              <a:t>P1</a:t>
            </a:r>
            <a:r>
              <a:rPr lang="zh-CN" altLang="en-US" sz="1200" dirty="0"/>
              <a:t>和</a:t>
            </a:r>
            <a:r>
              <a:rPr lang="en-US" altLang="zh-CN" sz="1200" dirty="0"/>
              <a:t>P2</a:t>
            </a:r>
            <a:r>
              <a:rPr lang="zh-CN" altLang="en-US" sz="1200" dirty="0"/>
              <a:t>共享一个公用信号量</a:t>
            </a:r>
            <a:r>
              <a:rPr lang="en-US" altLang="zh-CN" sz="1200" dirty="0"/>
              <a:t>S</a:t>
            </a:r>
            <a:r>
              <a:rPr lang="zh-CN" altLang="en-US" sz="1200" dirty="0"/>
              <a:t>，并赋初值为</a:t>
            </a:r>
            <a:r>
              <a:rPr lang="en-US" altLang="zh-CN" sz="1200" dirty="0"/>
              <a:t>0</a:t>
            </a:r>
            <a:endParaRPr lang="zh-CN" altLang="en-US" sz="1200" dirty="0"/>
          </a:p>
        </p:txBody>
      </p:sp>
      <p:pic>
        <p:nvPicPr>
          <p:cNvPr id="5" name="图片 4">
            <a:extLst>
              <a:ext uri="{FF2B5EF4-FFF2-40B4-BE49-F238E27FC236}">
                <a16:creationId xmlns:a16="http://schemas.microsoft.com/office/drawing/2014/main" id="{74BEEC0E-BCCB-83D6-48EB-F6D613086EF9}"/>
              </a:ext>
            </a:extLst>
          </p:cNvPr>
          <p:cNvPicPr>
            <a:picLocks noChangeAspect="1"/>
          </p:cNvPicPr>
          <p:nvPr/>
        </p:nvPicPr>
        <p:blipFill>
          <a:blip r:embed="rId2"/>
          <a:stretch>
            <a:fillRect/>
          </a:stretch>
        </p:blipFill>
        <p:spPr>
          <a:xfrm>
            <a:off x="1676400" y="2038350"/>
            <a:ext cx="4781550" cy="1057275"/>
          </a:xfrm>
          <a:prstGeom prst="rect">
            <a:avLst/>
          </a:prstGeom>
        </p:spPr>
      </p:pic>
      <p:sp>
        <p:nvSpPr>
          <p:cNvPr id="6" name="文本框 5">
            <a:extLst>
              <a:ext uri="{FF2B5EF4-FFF2-40B4-BE49-F238E27FC236}">
                <a16:creationId xmlns:a16="http://schemas.microsoft.com/office/drawing/2014/main" id="{01D4EEA0-E786-DA8D-8E87-8399471881B8}"/>
              </a:ext>
            </a:extLst>
          </p:cNvPr>
          <p:cNvSpPr txBox="1"/>
          <p:nvPr/>
        </p:nvSpPr>
        <p:spPr>
          <a:xfrm>
            <a:off x="2057400" y="3943350"/>
            <a:ext cx="1121141" cy="830997"/>
          </a:xfrm>
          <a:prstGeom prst="rect">
            <a:avLst/>
          </a:prstGeom>
          <a:noFill/>
          <a:ln w="12700">
            <a:solidFill>
              <a:schemeClr val="tx1"/>
            </a:solidFill>
          </a:ln>
        </p:spPr>
        <p:txBody>
          <a:bodyPr wrap="none" rtlCol="0">
            <a:spAutoFit/>
          </a:bodyPr>
          <a:lstStyle/>
          <a:p>
            <a:pPr algn="l"/>
            <a:r>
              <a:rPr lang="en-US" altLang="zh-CN" sz="1200" dirty="0"/>
              <a:t>P1: {</a:t>
            </a:r>
          </a:p>
          <a:p>
            <a:pPr algn="l"/>
            <a:r>
              <a:rPr lang="en-US" altLang="zh-CN" sz="1200" dirty="0"/>
              <a:t>      S1;</a:t>
            </a:r>
          </a:p>
          <a:p>
            <a:pPr algn="l"/>
            <a:r>
              <a:rPr lang="en-US" altLang="zh-CN" sz="1200" dirty="0"/>
              <a:t>      V(mutex)</a:t>
            </a:r>
          </a:p>
          <a:p>
            <a:pPr algn="l"/>
            <a:r>
              <a:rPr lang="en-US" altLang="zh-CN" sz="1200" dirty="0"/>
              <a:t>}</a:t>
            </a:r>
            <a:endParaRPr lang="zh-CN" altLang="en-US" sz="1200" dirty="0"/>
          </a:p>
        </p:txBody>
      </p:sp>
      <p:sp>
        <p:nvSpPr>
          <p:cNvPr id="10" name="文本框 9">
            <a:extLst>
              <a:ext uri="{FF2B5EF4-FFF2-40B4-BE49-F238E27FC236}">
                <a16:creationId xmlns:a16="http://schemas.microsoft.com/office/drawing/2014/main" id="{136B2652-AE49-50FE-3CF1-47B85F23676D}"/>
              </a:ext>
            </a:extLst>
          </p:cNvPr>
          <p:cNvSpPr txBox="1"/>
          <p:nvPr/>
        </p:nvSpPr>
        <p:spPr>
          <a:xfrm>
            <a:off x="2057400" y="3326657"/>
            <a:ext cx="1219200" cy="369332"/>
          </a:xfrm>
          <a:prstGeom prst="rect">
            <a:avLst/>
          </a:prstGeom>
          <a:noFill/>
          <a:ln w="12700">
            <a:solidFill>
              <a:schemeClr val="tx1"/>
            </a:solidFill>
          </a:ln>
        </p:spPr>
        <p:txBody>
          <a:bodyPr wrap="square">
            <a:spAutoFit/>
          </a:bodyPr>
          <a:lstStyle/>
          <a:p>
            <a:pPr algn="l"/>
            <a:r>
              <a:rPr lang="en-US" altLang="zh-CN" sz="1800" dirty="0"/>
              <a:t>mutex=0</a:t>
            </a:r>
          </a:p>
        </p:txBody>
      </p:sp>
      <p:sp>
        <p:nvSpPr>
          <p:cNvPr id="11" name="文本框 10">
            <a:extLst>
              <a:ext uri="{FF2B5EF4-FFF2-40B4-BE49-F238E27FC236}">
                <a16:creationId xmlns:a16="http://schemas.microsoft.com/office/drawing/2014/main" id="{9115F5F4-10D6-A085-FA53-E54FDB7B0C4B}"/>
              </a:ext>
            </a:extLst>
          </p:cNvPr>
          <p:cNvSpPr txBox="1"/>
          <p:nvPr/>
        </p:nvSpPr>
        <p:spPr>
          <a:xfrm>
            <a:off x="4343400" y="3951019"/>
            <a:ext cx="1111523" cy="830997"/>
          </a:xfrm>
          <a:prstGeom prst="rect">
            <a:avLst/>
          </a:prstGeom>
          <a:noFill/>
          <a:ln w="12700">
            <a:solidFill>
              <a:schemeClr val="tx1"/>
            </a:solidFill>
          </a:ln>
        </p:spPr>
        <p:txBody>
          <a:bodyPr wrap="none" rtlCol="0">
            <a:spAutoFit/>
          </a:bodyPr>
          <a:lstStyle/>
          <a:p>
            <a:pPr algn="l"/>
            <a:r>
              <a:rPr lang="en-US" altLang="zh-CN" sz="1200" dirty="0"/>
              <a:t>P2: {</a:t>
            </a:r>
          </a:p>
          <a:p>
            <a:pPr algn="l"/>
            <a:r>
              <a:rPr lang="en-US" altLang="zh-CN" sz="1200" dirty="0"/>
              <a:t>      P(mutex)</a:t>
            </a:r>
          </a:p>
          <a:p>
            <a:pPr algn="l"/>
            <a:r>
              <a:rPr lang="en-US" altLang="zh-CN" sz="1200" dirty="0"/>
              <a:t>      S2;</a:t>
            </a:r>
          </a:p>
          <a:p>
            <a:pPr algn="l"/>
            <a:r>
              <a:rPr lang="en-US" altLang="zh-CN" sz="1200" dirty="0"/>
              <a:t>}</a:t>
            </a:r>
            <a:endParaRPr lang="zh-CN" altLang="en-US" sz="1200" dirty="0"/>
          </a:p>
        </p:txBody>
      </p:sp>
    </p:spTree>
    <p:extLst>
      <p:ext uri="{BB962C8B-B14F-4D97-AF65-F5344CB8AC3E}">
        <p14:creationId xmlns:p14="http://schemas.microsoft.com/office/powerpoint/2010/main" val="18914330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838359" y="133296"/>
            <a:ext cx="5269706" cy="414020"/>
          </a:xfrm>
          <a:prstGeom prst="rect">
            <a:avLst/>
          </a:prstGeom>
        </p:spPr>
        <p:txBody>
          <a:bodyPr wrap="square">
            <a:spAutoFit/>
          </a:bodyPr>
          <a:lstStyle/>
          <a:p>
            <a:r>
              <a:rPr lang="zh-CN" altLang="en-US" sz="2100" b="1" dirty="0">
                <a:solidFill>
                  <a:srgbClr val="7F7F7F"/>
                </a:solidFill>
              </a:rPr>
              <a:t>利用信号量实现前趋关系</a:t>
            </a:r>
          </a:p>
        </p:txBody>
      </p:sp>
      <p:pic>
        <p:nvPicPr>
          <p:cNvPr id="2" name="图片 1"/>
          <p:cNvPicPr>
            <a:picLocks noChangeAspect="1"/>
          </p:cNvPicPr>
          <p:nvPr/>
        </p:nvPicPr>
        <p:blipFill>
          <a:blip r:embed="rId2">
            <a:lum contrast="30000"/>
          </a:blip>
          <a:stretch>
            <a:fillRect/>
          </a:stretch>
        </p:blipFill>
        <p:spPr>
          <a:xfrm>
            <a:off x="152400" y="819150"/>
            <a:ext cx="8790305" cy="422021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43A4CB-6883-5868-1C9E-EA0081AD09A6}"/>
            </a:ext>
          </a:extLst>
        </p:cNvPr>
        <p:cNvGrpSpPr/>
        <p:nvPr/>
      </p:nvGrpSpPr>
      <p:grpSpPr>
        <a:xfrm>
          <a:off x="0" y="0"/>
          <a:ext cx="0" cy="0"/>
          <a:chOff x="0" y="0"/>
          <a:chExt cx="0" cy="0"/>
        </a:xfrm>
      </p:grpSpPr>
      <p:sp>
        <p:nvSpPr>
          <p:cNvPr id="20" name="矩形 19">
            <a:extLst>
              <a:ext uri="{FF2B5EF4-FFF2-40B4-BE49-F238E27FC236}">
                <a16:creationId xmlns:a16="http://schemas.microsoft.com/office/drawing/2014/main" id="{5CD4F794-0575-8F96-B8D1-D9399C55D628}"/>
              </a:ext>
            </a:extLst>
          </p:cNvPr>
          <p:cNvSpPr/>
          <p:nvPr/>
        </p:nvSpPr>
        <p:spPr>
          <a:xfrm>
            <a:off x="762159" y="57096"/>
            <a:ext cx="5269706" cy="398780"/>
          </a:xfrm>
          <a:prstGeom prst="rect">
            <a:avLst/>
          </a:prstGeom>
        </p:spPr>
        <p:txBody>
          <a:bodyPr wrap="square">
            <a:spAutoFit/>
          </a:bodyPr>
          <a:lstStyle/>
          <a:p>
            <a:r>
              <a:rPr lang="zh-CN" altLang="en-US" sz="2000" b="1" dirty="0">
                <a:solidFill>
                  <a:srgbClr val="7F7F7F"/>
                </a:solidFill>
              </a:rPr>
              <a:t>进程同步</a:t>
            </a:r>
          </a:p>
        </p:txBody>
      </p:sp>
      <p:sp>
        <p:nvSpPr>
          <p:cNvPr id="3" name="文本框 2">
            <a:extLst>
              <a:ext uri="{FF2B5EF4-FFF2-40B4-BE49-F238E27FC236}">
                <a16:creationId xmlns:a16="http://schemas.microsoft.com/office/drawing/2014/main" id="{B4C6B93C-4D1B-1DB6-A4E9-CFE0630A3FF8}"/>
              </a:ext>
            </a:extLst>
          </p:cNvPr>
          <p:cNvSpPr txBox="1"/>
          <p:nvPr/>
        </p:nvSpPr>
        <p:spPr>
          <a:xfrm>
            <a:off x="838200" y="1366484"/>
            <a:ext cx="7467600" cy="1205266"/>
          </a:xfrm>
          <a:prstGeom prst="rect">
            <a:avLst/>
          </a:prstGeom>
          <a:noFill/>
        </p:spPr>
        <p:txBody>
          <a:bodyPr wrap="square" rtlCol="0" anchor="t">
            <a:spAutoFit/>
          </a:bodyPr>
          <a:lstStyle/>
          <a:p>
            <a:pPr>
              <a:lnSpc>
                <a:spcPts val="3000"/>
              </a:lnSpc>
            </a:pPr>
            <a:r>
              <a:rPr lang="zh-CN" altLang="en-US" sz="1800" b="1" dirty="0">
                <a:solidFill>
                  <a:srgbClr val="FF0000"/>
                </a:solidFill>
                <a:latin typeface="+mn-ea"/>
              </a:rPr>
              <a:t>进程同步的概念：</a:t>
            </a:r>
            <a:endParaRPr lang="en-US" altLang="zh-CN" dirty="0">
              <a:latin typeface="+mn-ea"/>
            </a:endParaRPr>
          </a:p>
          <a:p>
            <a:pPr indent="457200">
              <a:lnSpc>
                <a:spcPts val="3000"/>
              </a:lnSpc>
            </a:pPr>
            <a:r>
              <a:rPr lang="zh-CN" altLang="en-US" b="1" dirty="0">
                <a:solidFill>
                  <a:srgbClr val="FF0000"/>
                </a:solidFill>
                <a:latin typeface="+mn-ea"/>
              </a:rPr>
              <a:t>异步环境</a:t>
            </a:r>
            <a:r>
              <a:rPr lang="zh-CN" altLang="en-US" dirty="0">
                <a:latin typeface="+mn-ea"/>
              </a:rPr>
              <a:t>下的一组</a:t>
            </a:r>
            <a:r>
              <a:rPr lang="zh-CN" altLang="en-US" b="1" dirty="0">
                <a:solidFill>
                  <a:srgbClr val="FF0000"/>
                </a:solidFill>
                <a:latin typeface="+mn-ea"/>
              </a:rPr>
              <a:t>并发</a:t>
            </a:r>
            <a:r>
              <a:rPr lang="zh-CN" altLang="en-US" dirty="0">
                <a:latin typeface="+mn-ea"/>
              </a:rPr>
              <a:t>进程因相互制约而发送消息、合作、等待，使得进程按照一定速度执行的过程，称为 </a:t>
            </a:r>
            <a:r>
              <a:rPr lang="zh-CN" altLang="en-US" b="1" dirty="0">
                <a:solidFill>
                  <a:srgbClr val="FF0000"/>
                </a:solidFill>
                <a:latin typeface="+mn-ea"/>
              </a:rPr>
              <a:t>进程同步</a:t>
            </a:r>
          </a:p>
        </p:txBody>
      </p:sp>
    </p:spTree>
    <p:extLst>
      <p:ext uri="{BB962C8B-B14F-4D97-AF65-F5344CB8AC3E}">
        <p14:creationId xmlns:p14="http://schemas.microsoft.com/office/powerpoint/2010/main" val="11433672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81000" y="895350"/>
            <a:ext cx="8206740" cy="3046988"/>
          </a:xfrm>
          <a:prstGeom prst="rect">
            <a:avLst/>
          </a:prstGeom>
          <a:noFill/>
        </p:spPr>
        <p:txBody>
          <a:bodyPr wrap="square" rtlCol="0" anchor="t">
            <a:spAutoFit/>
          </a:bodyPr>
          <a:lstStyle/>
          <a:p>
            <a:r>
              <a:rPr lang="zh-CN" altLang="en-US" sz="1600" dirty="0"/>
              <a:t>1. (考研真题)</a:t>
            </a:r>
          </a:p>
          <a:p>
            <a:endParaRPr lang="zh-CN" altLang="en-US" sz="1600" dirty="0"/>
          </a:p>
          <a:p>
            <a:r>
              <a:rPr lang="zh-CN" altLang="en-US" sz="1600" dirty="0"/>
              <a:t>3个进程P1、P2、P3，互斥地使用一个包含N(N＞0)个单元的缓冲区。</a:t>
            </a:r>
            <a:endParaRPr lang="en-US" altLang="zh-CN" sz="1600" dirty="0"/>
          </a:p>
          <a:p>
            <a:endParaRPr lang="en-US" altLang="zh-CN" sz="1600" dirty="0"/>
          </a:p>
          <a:p>
            <a:r>
              <a:rPr lang="zh-CN" altLang="en-US" sz="1600" dirty="0"/>
              <a:t>P</a:t>
            </a:r>
            <a:r>
              <a:rPr lang="en-US" altLang="zh-CN" sz="1600" dirty="0"/>
              <a:t>1</a:t>
            </a:r>
            <a:r>
              <a:rPr lang="zh-CN" altLang="en-US" sz="1600" dirty="0"/>
              <a:t>每次用produce()生成一个正整数并用put()将其送入缓冲区的某一空单元中；</a:t>
            </a:r>
            <a:endParaRPr lang="en-US" altLang="zh-CN" sz="1600" dirty="0"/>
          </a:p>
          <a:p>
            <a:endParaRPr lang="en-US" altLang="zh-CN" sz="1600" dirty="0"/>
          </a:p>
          <a:p>
            <a:r>
              <a:rPr lang="zh-CN" altLang="en-US" sz="1600" dirty="0"/>
              <a:t>P2每次用getodd(从该缓冲区中取出一个奇数并用countodd()统计奇数的个数；</a:t>
            </a:r>
            <a:endParaRPr lang="en-US" altLang="zh-CN" sz="1600" dirty="0"/>
          </a:p>
          <a:p>
            <a:endParaRPr lang="en-US" altLang="zh-CN" sz="1600" dirty="0"/>
          </a:p>
          <a:p>
            <a:r>
              <a:rPr lang="zh-CN" altLang="en-US" sz="1600" dirty="0"/>
              <a:t>P3每次用geteven()从该缓冲区中取出一个偶数，并用counteven()统计偶数的个数。</a:t>
            </a:r>
            <a:endParaRPr lang="en-US" altLang="zh-CN" sz="1600" dirty="0"/>
          </a:p>
          <a:p>
            <a:endParaRPr lang="en-US" altLang="zh-CN" sz="1600" dirty="0"/>
          </a:p>
          <a:p>
            <a:r>
              <a:rPr lang="zh-CN" altLang="en-US" sz="1600" dirty="0"/>
              <a:t>请用信号量机制实现这3个进程的同步与互斥活动，并说明所定义的信号量的含义。要求用伪代码描述。</a:t>
            </a:r>
          </a:p>
        </p:txBody>
      </p:sp>
      <p:sp>
        <p:nvSpPr>
          <p:cNvPr id="12" name="圆角矩形 11"/>
          <p:cNvSpPr/>
          <p:nvPr>
            <p:custDataLst>
              <p:tags r:id="rId1"/>
            </p:custDataLst>
          </p:nvPr>
        </p:nvSpPr>
        <p:spPr>
          <a:xfrm>
            <a:off x="76041" y="118428"/>
            <a:ext cx="1906429" cy="701993"/>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3200" b="1" dirty="0">
                <a:solidFill>
                  <a:srgbClr val="FF0000"/>
                </a:solidFill>
                <a:latin typeface="汉仪旗黑-85S" charset="0"/>
                <a:cs typeface="汉仪旗黑-85S" charset="0"/>
                <a:sym typeface="+mn-ea"/>
              </a:rPr>
              <a:t>练习题</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B3E41E56-A85F-981B-A4D7-F2D6BE514080}"/>
              </a:ext>
            </a:extLst>
          </p:cNvPr>
          <p:cNvSpPr>
            <a:spLocks noGrp="1"/>
          </p:cNvSpPr>
          <p:nvPr>
            <p:ph type="title"/>
          </p:nvPr>
        </p:nvSpPr>
        <p:spPr/>
        <p:txBody>
          <a:bodyPr/>
          <a:lstStyle/>
          <a:p>
            <a:r>
              <a:rPr lang="zh-CN" altLang="en-US" dirty="0"/>
              <a:t>练习题</a:t>
            </a:r>
          </a:p>
        </p:txBody>
      </p:sp>
      <p:sp>
        <p:nvSpPr>
          <p:cNvPr id="6" name="文本框 5">
            <a:extLst>
              <a:ext uri="{FF2B5EF4-FFF2-40B4-BE49-F238E27FC236}">
                <a16:creationId xmlns:a16="http://schemas.microsoft.com/office/drawing/2014/main" id="{B4024963-66DD-D586-CB06-D5CDC9B37ECA}"/>
              </a:ext>
            </a:extLst>
          </p:cNvPr>
          <p:cNvSpPr txBox="1"/>
          <p:nvPr/>
        </p:nvSpPr>
        <p:spPr>
          <a:xfrm>
            <a:off x="628650" y="666570"/>
            <a:ext cx="5486400" cy="738664"/>
          </a:xfrm>
          <a:prstGeom prst="rect">
            <a:avLst/>
          </a:prstGeom>
          <a:noFill/>
        </p:spPr>
        <p:txBody>
          <a:bodyPr wrap="square" rtlCol="0" anchor="t">
            <a:spAutoFit/>
          </a:bodyPr>
          <a:lstStyle/>
          <a:p>
            <a:r>
              <a:rPr lang="zh-CN" altLang="en-US" sz="1050" dirty="0"/>
              <a:t>3个进程P1、P2、P3，互斥地使用一个包含N(N＞0)个单元的缓冲区。</a:t>
            </a:r>
            <a:endParaRPr lang="en-US" altLang="zh-CN" sz="1050" dirty="0"/>
          </a:p>
          <a:p>
            <a:r>
              <a:rPr lang="zh-CN" altLang="en-US" sz="1050" dirty="0"/>
              <a:t>P</a:t>
            </a:r>
            <a:r>
              <a:rPr lang="en-US" altLang="zh-CN" sz="1050" dirty="0"/>
              <a:t>1</a:t>
            </a:r>
            <a:r>
              <a:rPr lang="zh-CN" altLang="en-US" sz="1050" dirty="0"/>
              <a:t>每次用produce()生成一个正整数并用put()将其送入缓冲区的某一空单元中；</a:t>
            </a:r>
            <a:endParaRPr lang="en-US" altLang="zh-CN" sz="1050" dirty="0"/>
          </a:p>
          <a:p>
            <a:r>
              <a:rPr lang="zh-CN" altLang="en-US" sz="1050" dirty="0"/>
              <a:t>P2每次用getodd(</a:t>
            </a:r>
            <a:r>
              <a:rPr lang="en-US" altLang="zh-CN" sz="1050" dirty="0"/>
              <a:t>)</a:t>
            </a:r>
            <a:r>
              <a:rPr lang="zh-CN" altLang="en-US" sz="1050" dirty="0"/>
              <a:t>从该缓冲区中取出一个奇数并用countodd()统计奇数的个数；</a:t>
            </a:r>
            <a:endParaRPr lang="en-US" altLang="zh-CN" sz="1050" dirty="0"/>
          </a:p>
          <a:p>
            <a:r>
              <a:rPr lang="zh-CN" altLang="en-US" sz="1050" dirty="0"/>
              <a:t>P3每次用geteven()从该缓冲区中取出一个偶数，并用counteven()统计偶数的个数。</a:t>
            </a:r>
            <a:endParaRPr lang="en-US" altLang="zh-CN" sz="1050" dirty="0"/>
          </a:p>
        </p:txBody>
      </p:sp>
      <p:sp>
        <p:nvSpPr>
          <p:cNvPr id="7" name="文本框 6">
            <a:extLst>
              <a:ext uri="{FF2B5EF4-FFF2-40B4-BE49-F238E27FC236}">
                <a16:creationId xmlns:a16="http://schemas.microsoft.com/office/drawing/2014/main" id="{8500BEFF-56D4-AAE7-472C-B98D45013EF0}"/>
              </a:ext>
            </a:extLst>
          </p:cNvPr>
          <p:cNvSpPr txBox="1"/>
          <p:nvPr/>
        </p:nvSpPr>
        <p:spPr>
          <a:xfrm>
            <a:off x="5943600" y="207241"/>
            <a:ext cx="2235933" cy="1200329"/>
          </a:xfrm>
          <a:prstGeom prst="rect">
            <a:avLst/>
          </a:prstGeom>
          <a:noFill/>
          <a:ln w="12700">
            <a:solidFill>
              <a:schemeClr val="tx1"/>
            </a:solidFill>
          </a:ln>
        </p:spPr>
        <p:txBody>
          <a:bodyPr wrap="none" rtlCol="0">
            <a:spAutoFit/>
          </a:bodyPr>
          <a:lstStyle/>
          <a:p>
            <a:r>
              <a:rPr lang="zh-CN" altLang="en-US" sz="1200" dirty="0"/>
              <a:t>信号量：</a:t>
            </a:r>
            <a:endParaRPr lang="en-US" altLang="zh-CN" sz="1200" dirty="0"/>
          </a:p>
          <a:p>
            <a:r>
              <a:rPr lang="zh-CN" altLang="en-US" sz="1200" dirty="0"/>
              <a:t>缓冲区单独访问：</a:t>
            </a:r>
            <a:r>
              <a:rPr lang="en-US" altLang="zh-CN" sz="1200" dirty="0"/>
              <a:t>semaphore</a:t>
            </a:r>
          </a:p>
          <a:p>
            <a:r>
              <a:rPr lang="en-US" altLang="zh-CN" sz="1200" dirty="0"/>
              <a:t>mu_</a:t>
            </a:r>
            <a:r>
              <a:rPr lang="zh-CN" altLang="en-US" sz="1200" dirty="0"/>
              <a:t>空位 </a:t>
            </a:r>
            <a:r>
              <a:rPr lang="en-US" altLang="zh-CN" sz="1200" dirty="0"/>
              <a:t>= N</a:t>
            </a:r>
          </a:p>
          <a:p>
            <a:r>
              <a:rPr lang="en-US" altLang="zh-CN" sz="1200" dirty="0" err="1"/>
              <a:t>mu_odd</a:t>
            </a:r>
            <a:r>
              <a:rPr lang="en-US" altLang="zh-CN" sz="1200" dirty="0"/>
              <a:t> = 0</a:t>
            </a:r>
          </a:p>
          <a:p>
            <a:r>
              <a:rPr lang="en-US" altLang="zh-CN" sz="1200" dirty="0" err="1"/>
              <a:t>mu_even</a:t>
            </a:r>
            <a:r>
              <a:rPr lang="en-US" altLang="zh-CN" sz="1200" dirty="0"/>
              <a:t> = 0</a:t>
            </a:r>
          </a:p>
          <a:p>
            <a:r>
              <a:rPr lang="en-US" altLang="zh-CN" sz="1200" dirty="0"/>
              <a:t>mutex = 1</a:t>
            </a:r>
          </a:p>
        </p:txBody>
      </p:sp>
      <p:sp>
        <p:nvSpPr>
          <p:cNvPr id="10" name="文本框 9">
            <a:extLst>
              <a:ext uri="{FF2B5EF4-FFF2-40B4-BE49-F238E27FC236}">
                <a16:creationId xmlns:a16="http://schemas.microsoft.com/office/drawing/2014/main" id="{FE614568-A65E-F879-011A-FD4429B03586}"/>
              </a:ext>
            </a:extLst>
          </p:cNvPr>
          <p:cNvSpPr txBox="1"/>
          <p:nvPr/>
        </p:nvSpPr>
        <p:spPr>
          <a:xfrm>
            <a:off x="914400" y="1695553"/>
            <a:ext cx="2034531" cy="2492990"/>
          </a:xfrm>
          <a:prstGeom prst="rect">
            <a:avLst/>
          </a:prstGeom>
          <a:noFill/>
          <a:ln w="12700">
            <a:solidFill>
              <a:schemeClr val="tx1"/>
            </a:solidFill>
          </a:ln>
        </p:spPr>
        <p:txBody>
          <a:bodyPr wrap="none" rtlCol="0">
            <a:spAutoFit/>
          </a:bodyPr>
          <a:lstStyle/>
          <a:p>
            <a:pPr algn="l"/>
            <a:r>
              <a:rPr lang="en-US" altLang="zh-CN" sz="1200" dirty="0"/>
              <a:t>P1</a:t>
            </a:r>
          </a:p>
          <a:p>
            <a:pPr algn="l"/>
            <a:r>
              <a:rPr lang="en-US" altLang="zh-CN" sz="1200" dirty="0"/>
              <a:t>while(1){</a:t>
            </a:r>
          </a:p>
          <a:p>
            <a:pPr algn="l"/>
            <a:r>
              <a:rPr lang="en-US" altLang="zh-CN" sz="1200" dirty="0"/>
              <a:t>    temp = </a:t>
            </a:r>
            <a:r>
              <a:rPr lang="zh-CN" altLang="en-US" sz="1200" dirty="0"/>
              <a:t>produce()</a:t>
            </a:r>
            <a:endParaRPr lang="en-US" altLang="zh-CN" sz="1200" dirty="0"/>
          </a:p>
          <a:p>
            <a:pPr algn="l"/>
            <a:r>
              <a:rPr lang="en-US" altLang="zh-CN" sz="1200" dirty="0"/>
              <a:t>    //</a:t>
            </a:r>
            <a:r>
              <a:rPr lang="zh-CN" altLang="en-US" sz="1200" dirty="0"/>
              <a:t>查看缓冲区是否有空位</a:t>
            </a:r>
            <a:endParaRPr lang="en-US" altLang="zh-CN" sz="1200" dirty="0"/>
          </a:p>
          <a:p>
            <a:pPr algn="l"/>
            <a:r>
              <a:rPr lang="en-US" altLang="zh-CN" sz="1200" dirty="0"/>
              <a:t>    P(mu_</a:t>
            </a:r>
            <a:r>
              <a:rPr lang="zh-CN" altLang="en-US" sz="1200" dirty="0"/>
              <a:t>空位</a:t>
            </a:r>
            <a:r>
              <a:rPr lang="en-US" altLang="zh-CN" sz="1200" dirty="0"/>
              <a:t>)</a:t>
            </a:r>
          </a:p>
          <a:p>
            <a:pPr algn="l"/>
            <a:r>
              <a:rPr lang="en-US" altLang="zh-CN" sz="1200" dirty="0"/>
              <a:t>    </a:t>
            </a:r>
          </a:p>
          <a:p>
            <a:pPr algn="l"/>
            <a:r>
              <a:rPr lang="en-US" altLang="zh-CN" sz="1200" dirty="0"/>
              <a:t>    put(temp)</a:t>
            </a:r>
          </a:p>
          <a:p>
            <a:pPr algn="l"/>
            <a:r>
              <a:rPr lang="en-US" altLang="zh-CN" sz="1200" dirty="0"/>
              <a:t>    </a:t>
            </a:r>
          </a:p>
          <a:p>
            <a:pPr algn="l"/>
            <a:r>
              <a:rPr lang="en-US" altLang="zh-CN" sz="1200" dirty="0"/>
              <a:t>    if (temp % 2 == 0)</a:t>
            </a:r>
          </a:p>
          <a:p>
            <a:pPr algn="l"/>
            <a:r>
              <a:rPr lang="en-US" altLang="zh-CN" sz="1200" dirty="0"/>
              <a:t>         V</a:t>
            </a:r>
            <a:r>
              <a:rPr lang="zh-CN" altLang="en-US" sz="1200" dirty="0"/>
              <a:t>（</a:t>
            </a:r>
            <a:r>
              <a:rPr lang="en-US" altLang="zh-CN" sz="1200" dirty="0"/>
              <a:t>even</a:t>
            </a:r>
            <a:r>
              <a:rPr lang="zh-CN" altLang="en-US" sz="1200" dirty="0"/>
              <a:t>）</a:t>
            </a:r>
            <a:endParaRPr lang="en-US" altLang="zh-CN" sz="1200" dirty="0"/>
          </a:p>
          <a:p>
            <a:pPr algn="l"/>
            <a:r>
              <a:rPr lang="en-US" altLang="zh-CN" sz="1200" dirty="0"/>
              <a:t>    else</a:t>
            </a:r>
          </a:p>
          <a:p>
            <a:pPr algn="l"/>
            <a:r>
              <a:rPr lang="en-US" altLang="zh-CN" sz="1200" dirty="0"/>
              <a:t>         V(odd)</a:t>
            </a:r>
          </a:p>
          <a:p>
            <a:pPr algn="l"/>
            <a:r>
              <a:rPr lang="en-US" altLang="zh-CN" sz="1200" dirty="0"/>
              <a:t>}</a:t>
            </a:r>
            <a:endParaRPr lang="zh-CN" altLang="en-US" sz="1200" dirty="0"/>
          </a:p>
        </p:txBody>
      </p:sp>
      <p:sp>
        <p:nvSpPr>
          <p:cNvPr id="11" name="文本框 10">
            <a:extLst>
              <a:ext uri="{FF2B5EF4-FFF2-40B4-BE49-F238E27FC236}">
                <a16:creationId xmlns:a16="http://schemas.microsoft.com/office/drawing/2014/main" id="{CE2FD91A-948C-E934-4013-C94FDBE78D1E}"/>
              </a:ext>
            </a:extLst>
          </p:cNvPr>
          <p:cNvSpPr txBox="1"/>
          <p:nvPr/>
        </p:nvSpPr>
        <p:spPr>
          <a:xfrm>
            <a:off x="3200400" y="1694811"/>
            <a:ext cx="2287229" cy="1200329"/>
          </a:xfrm>
          <a:prstGeom prst="rect">
            <a:avLst/>
          </a:prstGeom>
          <a:noFill/>
          <a:ln w="12700">
            <a:solidFill>
              <a:schemeClr val="tx1"/>
            </a:solidFill>
          </a:ln>
        </p:spPr>
        <p:txBody>
          <a:bodyPr wrap="none" rtlCol="0">
            <a:spAutoFit/>
          </a:bodyPr>
          <a:lstStyle/>
          <a:p>
            <a:pPr algn="l"/>
            <a:r>
              <a:rPr lang="en-US" altLang="zh-CN" sz="1200" dirty="0"/>
              <a:t>P2</a:t>
            </a:r>
          </a:p>
          <a:p>
            <a:pPr algn="l"/>
            <a:r>
              <a:rPr lang="en-US" altLang="zh-CN" sz="1200" dirty="0"/>
              <a:t>while(1){</a:t>
            </a:r>
          </a:p>
          <a:p>
            <a:pPr algn="l"/>
            <a:r>
              <a:rPr lang="en-US" altLang="zh-CN" sz="1200" dirty="0"/>
              <a:t>     //</a:t>
            </a:r>
            <a:r>
              <a:rPr lang="zh-CN" altLang="en-US" sz="1200" dirty="0"/>
              <a:t>缓冲区是否存在一个</a:t>
            </a:r>
            <a:r>
              <a:rPr lang="en-US" altLang="zh-CN" sz="1200" dirty="0"/>
              <a:t>odd</a:t>
            </a:r>
          </a:p>
          <a:p>
            <a:pPr algn="l"/>
            <a:r>
              <a:rPr lang="en-US" altLang="zh-CN" sz="1200" dirty="0"/>
              <a:t>     temp = </a:t>
            </a:r>
            <a:r>
              <a:rPr lang="en-US" altLang="zh-CN" sz="1200" dirty="0" err="1"/>
              <a:t>getodd</a:t>
            </a:r>
            <a:r>
              <a:rPr lang="en-US" altLang="zh-CN" sz="1200" dirty="0"/>
              <a:t>()</a:t>
            </a:r>
          </a:p>
          <a:p>
            <a:pPr algn="l"/>
            <a:r>
              <a:rPr lang="en-US" altLang="zh-CN" sz="1200" dirty="0"/>
              <a:t>     </a:t>
            </a:r>
            <a:r>
              <a:rPr lang="en-US" altLang="zh-CN" sz="1200" dirty="0" err="1"/>
              <a:t>countodd</a:t>
            </a:r>
            <a:r>
              <a:rPr lang="en-US" altLang="zh-CN" sz="1200" dirty="0"/>
              <a:t>()</a:t>
            </a:r>
          </a:p>
          <a:p>
            <a:pPr algn="l"/>
            <a:r>
              <a:rPr lang="en-US" altLang="zh-CN" sz="1200" dirty="0"/>
              <a:t>}</a:t>
            </a:r>
            <a:endParaRPr lang="zh-CN" altLang="en-US" sz="1200" dirty="0"/>
          </a:p>
        </p:txBody>
      </p:sp>
      <p:sp>
        <p:nvSpPr>
          <p:cNvPr id="12" name="文本框 11">
            <a:extLst>
              <a:ext uri="{FF2B5EF4-FFF2-40B4-BE49-F238E27FC236}">
                <a16:creationId xmlns:a16="http://schemas.microsoft.com/office/drawing/2014/main" id="{BFE18526-B521-CEB6-102C-2E3DBD018218}"/>
              </a:ext>
            </a:extLst>
          </p:cNvPr>
          <p:cNvSpPr txBox="1"/>
          <p:nvPr/>
        </p:nvSpPr>
        <p:spPr>
          <a:xfrm>
            <a:off x="5791200" y="1733550"/>
            <a:ext cx="2250552" cy="1200329"/>
          </a:xfrm>
          <a:prstGeom prst="rect">
            <a:avLst/>
          </a:prstGeom>
          <a:noFill/>
          <a:ln w="12700">
            <a:solidFill>
              <a:schemeClr val="tx1"/>
            </a:solidFill>
          </a:ln>
        </p:spPr>
        <p:txBody>
          <a:bodyPr wrap="none" rtlCol="0">
            <a:spAutoFit/>
          </a:bodyPr>
          <a:lstStyle/>
          <a:p>
            <a:pPr algn="l"/>
            <a:r>
              <a:rPr lang="en-US" altLang="zh-CN" sz="1200" dirty="0"/>
              <a:t>P3</a:t>
            </a:r>
          </a:p>
          <a:p>
            <a:pPr algn="l"/>
            <a:r>
              <a:rPr lang="en-US" altLang="zh-CN" sz="1200" dirty="0"/>
              <a:t>while(1){</a:t>
            </a:r>
          </a:p>
          <a:p>
            <a:pPr algn="l"/>
            <a:r>
              <a:rPr lang="zh-CN" altLang="en-US" sz="1200" dirty="0"/>
              <a:t>     </a:t>
            </a:r>
            <a:r>
              <a:rPr lang="en-US" altLang="zh-CN" sz="1200" dirty="0"/>
              <a:t>//</a:t>
            </a:r>
            <a:r>
              <a:rPr lang="zh-CN" altLang="en-US" sz="1200" dirty="0"/>
              <a:t>缓冲区是否存在一个</a:t>
            </a:r>
            <a:r>
              <a:rPr lang="en-US" altLang="zh-CN" sz="1200" dirty="0"/>
              <a:t>even</a:t>
            </a:r>
          </a:p>
          <a:p>
            <a:pPr algn="l"/>
            <a:r>
              <a:rPr lang="en-US" altLang="zh-CN" sz="1200" dirty="0"/>
              <a:t>     temp = </a:t>
            </a:r>
            <a:r>
              <a:rPr lang="en-US" altLang="zh-CN" sz="1200" dirty="0" err="1"/>
              <a:t>geteven</a:t>
            </a:r>
            <a:r>
              <a:rPr lang="en-US" altLang="zh-CN" sz="1200" dirty="0"/>
              <a:t>()</a:t>
            </a:r>
          </a:p>
          <a:p>
            <a:pPr algn="l"/>
            <a:r>
              <a:rPr lang="en-US" altLang="zh-CN" sz="1200" dirty="0"/>
              <a:t>     </a:t>
            </a:r>
            <a:r>
              <a:rPr lang="en-US" altLang="zh-CN" sz="1200" dirty="0" err="1"/>
              <a:t>counteven</a:t>
            </a:r>
            <a:r>
              <a:rPr lang="en-US" altLang="zh-CN" sz="1200" dirty="0"/>
              <a:t>()</a:t>
            </a:r>
          </a:p>
          <a:p>
            <a:pPr algn="l"/>
            <a:r>
              <a:rPr lang="en-US" altLang="zh-CN" sz="1200" dirty="0"/>
              <a:t>}</a:t>
            </a:r>
            <a:endParaRPr lang="zh-CN" altLang="en-US" sz="1200" dirty="0"/>
          </a:p>
        </p:txBody>
      </p:sp>
    </p:spTree>
    <p:extLst>
      <p:ext uri="{BB962C8B-B14F-4D97-AF65-F5344CB8AC3E}">
        <p14:creationId xmlns:p14="http://schemas.microsoft.com/office/powerpoint/2010/main" val="32114594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B3E41E56-A85F-981B-A4D7-F2D6BE514080}"/>
              </a:ext>
            </a:extLst>
          </p:cNvPr>
          <p:cNvSpPr>
            <a:spLocks noGrp="1"/>
          </p:cNvSpPr>
          <p:nvPr>
            <p:ph type="title"/>
          </p:nvPr>
        </p:nvSpPr>
        <p:spPr/>
        <p:txBody>
          <a:bodyPr/>
          <a:lstStyle/>
          <a:p>
            <a:r>
              <a:rPr lang="zh-CN" altLang="en-US" dirty="0"/>
              <a:t>练习题</a:t>
            </a:r>
          </a:p>
        </p:txBody>
      </p:sp>
      <p:sp>
        <p:nvSpPr>
          <p:cNvPr id="6" name="文本框 5">
            <a:extLst>
              <a:ext uri="{FF2B5EF4-FFF2-40B4-BE49-F238E27FC236}">
                <a16:creationId xmlns:a16="http://schemas.microsoft.com/office/drawing/2014/main" id="{B4024963-66DD-D586-CB06-D5CDC9B37ECA}"/>
              </a:ext>
            </a:extLst>
          </p:cNvPr>
          <p:cNvSpPr txBox="1"/>
          <p:nvPr/>
        </p:nvSpPr>
        <p:spPr>
          <a:xfrm>
            <a:off x="628650" y="666570"/>
            <a:ext cx="5486400" cy="738664"/>
          </a:xfrm>
          <a:prstGeom prst="rect">
            <a:avLst/>
          </a:prstGeom>
          <a:noFill/>
        </p:spPr>
        <p:txBody>
          <a:bodyPr wrap="square" rtlCol="0" anchor="t">
            <a:spAutoFit/>
          </a:bodyPr>
          <a:lstStyle/>
          <a:p>
            <a:r>
              <a:rPr lang="zh-CN" altLang="en-US" sz="1050" dirty="0"/>
              <a:t>3个进程P1、P2、P3，互斥地使用一个包含N(N＞0)个单元的缓冲区。</a:t>
            </a:r>
            <a:endParaRPr lang="en-US" altLang="zh-CN" sz="1050" dirty="0"/>
          </a:p>
          <a:p>
            <a:r>
              <a:rPr lang="zh-CN" altLang="en-US" sz="1050" dirty="0"/>
              <a:t>P</a:t>
            </a:r>
            <a:r>
              <a:rPr lang="en-US" altLang="zh-CN" sz="1050" dirty="0"/>
              <a:t>1</a:t>
            </a:r>
            <a:r>
              <a:rPr lang="zh-CN" altLang="en-US" sz="1050" dirty="0"/>
              <a:t>每次用produce()生成一个正整数并用put()将其送入缓冲区的某一空单元中；</a:t>
            </a:r>
            <a:endParaRPr lang="en-US" altLang="zh-CN" sz="1050" dirty="0"/>
          </a:p>
          <a:p>
            <a:r>
              <a:rPr lang="zh-CN" altLang="en-US" sz="1050" dirty="0"/>
              <a:t>P2每次用getodd(</a:t>
            </a:r>
            <a:r>
              <a:rPr lang="en-US" altLang="zh-CN" sz="1050" dirty="0"/>
              <a:t>)</a:t>
            </a:r>
            <a:r>
              <a:rPr lang="zh-CN" altLang="en-US" sz="1050" dirty="0"/>
              <a:t>从该缓冲区中取出一个奇数并用countodd()统计奇数的个数；</a:t>
            </a:r>
            <a:endParaRPr lang="en-US" altLang="zh-CN" sz="1050" dirty="0"/>
          </a:p>
          <a:p>
            <a:r>
              <a:rPr lang="zh-CN" altLang="en-US" sz="1050" dirty="0"/>
              <a:t>P3每次用geteven()从该缓冲区中取出一个偶数，并用counteven()统计偶数的个数。</a:t>
            </a:r>
            <a:endParaRPr lang="en-US" altLang="zh-CN" sz="1050" dirty="0"/>
          </a:p>
        </p:txBody>
      </p:sp>
      <p:sp>
        <p:nvSpPr>
          <p:cNvPr id="7" name="文本框 6">
            <a:extLst>
              <a:ext uri="{FF2B5EF4-FFF2-40B4-BE49-F238E27FC236}">
                <a16:creationId xmlns:a16="http://schemas.microsoft.com/office/drawing/2014/main" id="{8500BEFF-56D4-AAE7-472C-B98D45013EF0}"/>
              </a:ext>
            </a:extLst>
          </p:cNvPr>
          <p:cNvSpPr txBox="1"/>
          <p:nvPr/>
        </p:nvSpPr>
        <p:spPr>
          <a:xfrm>
            <a:off x="6172200" y="742950"/>
            <a:ext cx="2944781" cy="1015663"/>
          </a:xfrm>
          <a:prstGeom prst="rect">
            <a:avLst/>
          </a:prstGeom>
          <a:noFill/>
          <a:ln w="12700">
            <a:solidFill>
              <a:schemeClr val="tx1"/>
            </a:solidFill>
          </a:ln>
        </p:spPr>
        <p:txBody>
          <a:bodyPr wrap="none" rtlCol="0">
            <a:spAutoFit/>
          </a:bodyPr>
          <a:lstStyle/>
          <a:p>
            <a:r>
              <a:rPr lang="zh-CN" altLang="en-US" sz="1200" dirty="0"/>
              <a:t>信号量：</a:t>
            </a:r>
            <a:endParaRPr lang="en-US" altLang="zh-CN" sz="1200" dirty="0"/>
          </a:p>
          <a:p>
            <a:r>
              <a:rPr lang="zh-CN" altLang="en-US" sz="1200" dirty="0"/>
              <a:t>缓冲区单独访问：</a:t>
            </a:r>
            <a:r>
              <a:rPr lang="en-US" altLang="zh-CN" sz="1200" dirty="0"/>
              <a:t>semaphore mutex=1</a:t>
            </a:r>
          </a:p>
          <a:p>
            <a:r>
              <a:rPr lang="en-US" altLang="zh-CN" sz="1200" dirty="0"/>
              <a:t>mu_</a:t>
            </a:r>
            <a:r>
              <a:rPr lang="zh-CN" altLang="en-US" sz="1200" dirty="0"/>
              <a:t>空位数 </a:t>
            </a:r>
            <a:r>
              <a:rPr lang="en-US" altLang="zh-CN" sz="1200" dirty="0"/>
              <a:t>= N</a:t>
            </a:r>
          </a:p>
          <a:p>
            <a:r>
              <a:rPr lang="en-US" altLang="zh-CN" sz="1200" dirty="0"/>
              <a:t>mu_p2 = 0</a:t>
            </a:r>
          </a:p>
          <a:p>
            <a:r>
              <a:rPr lang="en-US" altLang="zh-CN" sz="1200" dirty="0"/>
              <a:t>mu_p3 = 0</a:t>
            </a:r>
            <a:endParaRPr lang="zh-CN" altLang="en-US" sz="1200" dirty="0"/>
          </a:p>
        </p:txBody>
      </p:sp>
      <p:sp>
        <p:nvSpPr>
          <p:cNvPr id="10" name="文本框 9">
            <a:extLst>
              <a:ext uri="{FF2B5EF4-FFF2-40B4-BE49-F238E27FC236}">
                <a16:creationId xmlns:a16="http://schemas.microsoft.com/office/drawing/2014/main" id="{FE614568-A65E-F879-011A-FD4429B03586}"/>
              </a:ext>
            </a:extLst>
          </p:cNvPr>
          <p:cNvSpPr txBox="1"/>
          <p:nvPr/>
        </p:nvSpPr>
        <p:spPr>
          <a:xfrm>
            <a:off x="228600" y="1556311"/>
            <a:ext cx="1899879" cy="3231654"/>
          </a:xfrm>
          <a:prstGeom prst="rect">
            <a:avLst/>
          </a:prstGeom>
          <a:noFill/>
          <a:ln w="12700">
            <a:solidFill>
              <a:schemeClr val="tx1"/>
            </a:solidFill>
          </a:ln>
        </p:spPr>
        <p:txBody>
          <a:bodyPr wrap="none" rtlCol="0">
            <a:spAutoFit/>
          </a:bodyPr>
          <a:lstStyle/>
          <a:p>
            <a:pPr algn="l"/>
            <a:r>
              <a:rPr lang="en-US" altLang="zh-CN" sz="1200" dirty="0"/>
              <a:t>P1</a:t>
            </a:r>
          </a:p>
          <a:p>
            <a:pPr algn="l"/>
            <a:r>
              <a:rPr lang="en-US" altLang="zh-CN" sz="1200" dirty="0"/>
              <a:t>while(1){</a:t>
            </a:r>
          </a:p>
          <a:p>
            <a:pPr algn="l"/>
            <a:r>
              <a:rPr lang="en-US" altLang="zh-CN" sz="1200" dirty="0"/>
              <a:t>temp = Produce()</a:t>
            </a:r>
          </a:p>
          <a:p>
            <a:pPr algn="l"/>
            <a:r>
              <a:rPr lang="en-US" altLang="zh-CN" sz="1200" dirty="0"/>
              <a:t>//</a:t>
            </a:r>
            <a:r>
              <a:rPr lang="zh-CN" altLang="en-US" sz="1200" dirty="0"/>
              <a:t>检查 缓冲区是否有空位</a:t>
            </a:r>
            <a:endParaRPr lang="en-US" altLang="zh-CN" sz="1200" dirty="0"/>
          </a:p>
          <a:p>
            <a:pPr algn="l"/>
            <a:r>
              <a:rPr lang="en-US" altLang="zh-CN" sz="1200" dirty="0"/>
              <a:t>P(mu_</a:t>
            </a:r>
            <a:r>
              <a:rPr lang="zh-CN" altLang="en-US" sz="1200" dirty="0"/>
              <a:t>空位数</a:t>
            </a:r>
            <a:r>
              <a:rPr lang="en-US" altLang="zh-CN" sz="1200" dirty="0"/>
              <a:t>)</a:t>
            </a:r>
          </a:p>
          <a:p>
            <a:pPr algn="l"/>
            <a:r>
              <a:rPr lang="en-US" altLang="zh-CN" sz="1200" dirty="0"/>
              <a:t>P(mutex)</a:t>
            </a:r>
          </a:p>
          <a:p>
            <a:pPr algn="l"/>
            <a:r>
              <a:rPr lang="en-US" altLang="zh-CN" sz="1200" dirty="0"/>
              <a:t>Put()</a:t>
            </a:r>
          </a:p>
          <a:p>
            <a:pPr algn="l"/>
            <a:r>
              <a:rPr lang="en-US" altLang="zh-CN" sz="1200" dirty="0"/>
              <a:t>V(mutex)</a:t>
            </a:r>
          </a:p>
          <a:p>
            <a:pPr algn="l"/>
            <a:endParaRPr lang="en-US" altLang="zh-CN" sz="1200" dirty="0"/>
          </a:p>
          <a:p>
            <a:pPr algn="l"/>
            <a:r>
              <a:rPr lang="en-US" altLang="zh-CN" sz="1200" dirty="0"/>
              <a:t>//</a:t>
            </a:r>
            <a:r>
              <a:rPr lang="zh-CN" altLang="en-US" sz="1200" dirty="0"/>
              <a:t>判断生成的数奇、偶性</a:t>
            </a:r>
            <a:endParaRPr lang="en-US" altLang="zh-CN" sz="1200" dirty="0"/>
          </a:p>
          <a:p>
            <a:pPr algn="l"/>
            <a:r>
              <a:rPr lang="en-US" altLang="zh-CN" sz="1200" dirty="0"/>
              <a:t>if (temp % 2 == 0)</a:t>
            </a:r>
          </a:p>
          <a:p>
            <a:pPr algn="l"/>
            <a:r>
              <a:rPr lang="en-US" altLang="zh-CN" sz="1200" dirty="0"/>
              <a:t>    //</a:t>
            </a:r>
            <a:r>
              <a:rPr lang="zh-CN" altLang="en-US" sz="1200" dirty="0"/>
              <a:t>偶数</a:t>
            </a:r>
            <a:r>
              <a:rPr lang="en-US" altLang="zh-CN" sz="1200" dirty="0"/>
              <a:t>  </a:t>
            </a:r>
            <a:r>
              <a:rPr lang="zh-CN" altLang="en-US" sz="1200" dirty="0"/>
              <a:t>释放</a:t>
            </a:r>
            <a:r>
              <a:rPr lang="en-US" altLang="zh-CN" sz="1200" dirty="0"/>
              <a:t>P3</a:t>
            </a:r>
          </a:p>
          <a:p>
            <a:pPr algn="l"/>
            <a:r>
              <a:rPr lang="en-US" altLang="zh-CN" sz="1200" dirty="0"/>
              <a:t>    V(mu_p3)</a:t>
            </a:r>
          </a:p>
          <a:p>
            <a:pPr algn="l"/>
            <a:r>
              <a:rPr lang="en-US" altLang="zh-CN" sz="1200" dirty="0"/>
              <a:t>else</a:t>
            </a:r>
          </a:p>
          <a:p>
            <a:pPr algn="l"/>
            <a:r>
              <a:rPr lang="en-US" altLang="zh-CN" sz="1200" dirty="0"/>
              <a:t>   //</a:t>
            </a:r>
            <a:r>
              <a:rPr lang="zh-CN" altLang="en-US" sz="1200" dirty="0"/>
              <a:t>奇数   释放</a:t>
            </a:r>
            <a:r>
              <a:rPr lang="en-US" altLang="zh-CN" sz="1200" dirty="0"/>
              <a:t>P2</a:t>
            </a:r>
          </a:p>
          <a:p>
            <a:pPr algn="l"/>
            <a:r>
              <a:rPr lang="en-US" altLang="zh-CN" sz="1200" dirty="0"/>
              <a:t>   V(mu_p2)</a:t>
            </a:r>
          </a:p>
          <a:p>
            <a:pPr algn="l"/>
            <a:r>
              <a:rPr lang="en-US" altLang="zh-CN" sz="1200" dirty="0"/>
              <a:t>}</a:t>
            </a:r>
            <a:endParaRPr lang="zh-CN" altLang="en-US" sz="1200" dirty="0"/>
          </a:p>
        </p:txBody>
      </p:sp>
      <p:sp>
        <p:nvSpPr>
          <p:cNvPr id="11" name="文本框 10">
            <a:extLst>
              <a:ext uri="{FF2B5EF4-FFF2-40B4-BE49-F238E27FC236}">
                <a16:creationId xmlns:a16="http://schemas.microsoft.com/office/drawing/2014/main" id="{CE2FD91A-948C-E934-4013-C94FDBE78D1E}"/>
              </a:ext>
            </a:extLst>
          </p:cNvPr>
          <p:cNvSpPr txBox="1"/>
          <p:nvPr/>
        </p:nvSpPr>
        <p:spPr>
          <a:xfrm>
            <a:off x="3200400" y="1694811"/>
            <a:ext cx="1423788" cy="2123658"/>
          </a:xfrm>
          <a:prstGeom prst="rect">
            <a:avLst/>
          </a:prstGeom>
          <a:noFill/>
          <a:ln w="12700">
            <a:solidFill>
              <a:schemeClr val="tx1"/>
            </a:solidFill>
          </a:ln>
        </p:spPr>
        <p:txBody>
          <a:bodyPr wrap="none" rtlCol="0">
            <a:spAutoFit/>
          </a:bodyPr>
          <a:lstStyle/>
          <a:p>
            <a:pPr algn="l"/>
            <a:r>
              <a:rPr lang="en-US" altLang="zh-CN" sz="1200" dirty="0"/>
              <a:t>P2</a:t>
            </a:r>
          </a:p>
          <a:p>
            <a:pPr algn="l"/>
            <a:r>
              <a:rPr lang="en-US" altLang="zh-CN" sz="1200" dirty="0"/>
              <a:t>while(1){</a:t>
            </a:r>
          </a:p>
          <a:p>
            <a:pPr algn="l"/>
            <a:r>
              <a:rPr lang="en-US" altLang="zh-CN" sz="1200" dirty="0"/>
              <a:t>//</a:t>
            </a:r>
            <a:r>
              <a:rPr lang="zh-CN" altLang="en-US" sz="1200" dirty="0"/>
              <a:t>检查</a:t>
            </a:r>
            <a:r>
              <a:rPr lang="en-US" altLang="zh-CN" sz="1200" dirty="0"/>
              <a:t>P2</a:t>
            </a:r>
            <a:r>
              <a:rPr lang="zh-CN" altLang="en-US" sz="1200" dirty="0"/>
              <a:t>是否允许</a:t>
            </a:r>
            <a:endParaRPr lang="en-US" altLang="zh-CN" sz="1200" dirty="0"/>
          </a:p>
          <a:p>
            <a:pPr algn="l"/>
            <a:r>
              <a:rPr lang="en-US" altLang="zh-CN" sz="1200" dirty="0"/>
              <a:t>P(mu_p2)</a:t>
            </a:r>
          </a:p>
          <a:p>
            <a:pPr algn="l"/>
            <a:r>
              <a:rPr lang="en-US" altLang="zh-CN" sz="1200" dirty="0"/>
              <a:t>P(mutex)</a:t>
            </a:r>
          </a:p>
          <a:p>
            <a:pPr algn="l"/>
            <a:r>
              <a:rPr lang="en-US" altLang="zh-CN" sz="1200" dirty="0" err="1"/>
              <a:t>getodd</a:t>
            </a:r>
            <a:r>
              <a:rPr lang="en-US" altLang="zh-CN" sz="1200" dirty="0"/>
              <a:t>()</a:t>
            </a:r>
          </a:p>
          <a:p>
            <a:pPr algn="l"/>
            <a:r>
              <a:rPr lang="en-US" altLang="zh-CN" sz="1200" dirty="0"/>
              <a:t>V(mutex)</a:t>
            </a:r>
          </a:p>
          <a:p>
            <a:pPr algn="l"/>
            <a:r>
              <a:rPr lang="en-US" altLang="zh-CN" sz="1200" dirty="0"/>
              <a:t>V(mu_</a:t>
            </a:r>
            <a:r>
              <a:rPr lang="zh-CN" altLang="en-US" sz="1200" dirty="0"/>
              <a:t>空位数</a:t>
            </a:r>
            <a:r>
              <a:rPr lang="en-US" altLang="zh-CN" sz="1200" dirty="0"/>
              <a:t>)</a:t>
            </a:r>
          </a:p>
          <a:p>
            <a:pPr algn="l"/>
            <a:endParaRPr lang="en-US" altLang="zh-CN" sz="1200" dirty="0"/>
          </a:p>
          <a:p>
            <a:pPr algn="l"/>
            <a:r>
              <a:rPr lang="en-US" altLang="zh-CN" sz="1200" dirty="0" err="1"/>
              <a:t>counteven</a:t>
            </a:r>
            <a:r>
              <a:rPr lang="en-US" altLang="zh-CN" sz="1200" dirty="0"/>
              <a:t>()</a:t>
            </a:r>
          </a:p>
          <a:p>
            <a:pPr algn="l"/>
            <a:r>
              <a:rPr lang="en-US" altLang="zh-CN" sz="1200" dirty="0"/>
              <a:t>}</a:t>
            </a:r>
            <a:endParaRPr lang="zh-CN" altLang="en-US" sz="1200" dirty="0"/>
          </a:p>
        </p:txBody>
      </p:sp>
      <p:sp>
        <p:nvSpPr>
          <p:cNvPr id="12" name="文本框 11">
            <a:extLst>
              <a:ext uri="{FF2B5EF4-FFF2-40B4-BE49-F238E27FC236}">
                <a16:creationId xmlns:a16="http://schemas.microsoft.com/office/drawing/2014/main" id="{BFE18526-B521-CEB6-102C-2E3DBD018218}"/>
              </a:ext>
            </a:extLst>
          </p:cNvPr>
          <p:cNvSpPr txBox="1"/>
          <p:nvPr/>
        </p:nvSpPr>
        <p:spPr>
          <a:xfrm>
            <a:off x="5943600" y="1945306"/>
            <a:ext cx="1426994" cy="2123658"/>
          </a:xfrm>
          <a:prstGeom prst="rect">
            <a:avLst/>
          </a:prstGeom>
          <a:noFill/>
          <a:ln w="12700">
            <a:solidFill>
              <a:schemeClr val="tx1"/>
            </a:solidFill>
          </a:ln>
        </p:spPr>
        <p:txBody>
          <a:bodyPr wrap="none" rtlCol="0">
            <a:spAutoFit/>
          </a:bodyPr>
          <a:lstStyle/>
          <a:p>
            <a:pPr algn="l"/>
            <a:r>
              <a:rPr lang="en-US" altLang="zh-CN" sz="1200" dirty="0"/>
              <a:t>P3</a:t>
            </a:r>
          </a:p>
          <a:p>
            <a:pPr algn="l"/>
            <a:r>
              <a:rPr lang="en-US" altLang="zh-CN" sz="1200" dirty="0"/>
              <a:t>while(1){</a:t>
            </a:r>
          </a:p>
          <a:p>
            <a:pPr algn="l"/>
            <a:r>
              <a:rPr lang="en-US" altLang="zh-CN" sz="1200" dirty="0"/>
              <a:t>//</a:t>
            </a:r>
            <a:r>
              <a:rPr lang="zh-CN" altLang="en-US" sz="1200" dirty="0"/>
              <a:t>检查</a:t>
            </a:r>
            <a:r>
              <a:rPr lang="en-US" altLang="zh-CN" sz="1200" dirty="0"/>
              <a:t>p3</a:t>
            </a:r>
            <a:r>
              <a:rPr lang="zh-CN" altLang="en-US" sz="1200" dirty="0"/>
              <a:t>是否允许</a:t>
            </a:r>
            <a:endParaRPr lang="en-US" altLang="zh-CN" sz="1200" dirty="0"/>
          </a:p>
          <a:p>
            <a:pPr algn="l"/>
            <a:r>
              <a:rPr lang="en-US" altLang="zh-CN" sz="1200" dirty="0"/>
              <a:t>P(mu_p3)</a:t>
            </a:r>
          </a:p>
          <a:p>
            <a:pPr algn="l"/>
            <a:r>
              <a:rPr lang="en-US" altLang="zh-CN" sz="1200" dirty="0"/>
              <a:t>P(mutex)</a:t>
            </a:r>
          </a:p>
          <a:p>
            <a:pPr algn="l"/>
            <a:r>
              <a:rPr lang="en-US" altLang="zh-CN" sz="1200" dirty="0" err="1"/>
              <a:t>geteven</a:t>
            </a:r>
            <a:r>
              <a:rPr lang="en-US" altLang="zh-CN" sz="1200" dirty="0"/>
              <a:t>()</a:t>
            </a:r>
          </a:p>
          <a:p>
            <a:pPr algn="l"/>
            <a:r>
              <a:rPr lang="en-US" altLang="zh-CN" sz="1200" dirty="0"/>
              <a:t>V(mutex)</a:t>
            </a:r>
          </a:p>
          <a:p>
            <a:r>
              <a:rPr lang="en-US" altLang="zh-CN" sz="1200" dirty="0"/>
              <a:t>V(mu_</a:t>
            </a:r>
            <a:r>
              <a:rPr lang="zh-CN" altLang="en-US" sz="1200" dirty="0"/>
              <a:t>空位数</a:t>
            </a:r>
            <a:r>
              <a:rPr lang="en-US" altLang="zh-CN" sz="1200" dirty="0"/>
              <a:t>)</a:t>
            </a:r>
          </a:p>
          <a:p>
            <a:pPr algn="l"/>
            <a:endParaRPr lang="en-US" altLang="zh-CN" sz="1200" dirty="0"/>
          </a:p>
          <a:p>
            <a:pPr algn="l"/>
            <a:r>
              <a:rPr lang="en-US" altLang="zh-CN" sz="1200" dirty="0" err="1"/>
              <a:t>counteven</a:t>
            </a:r>
            <a:r>
              <a:rPr lang="en-US" altLang="zh-CN" sz="1200" dirty="0"/>
              <a:t>()</a:t>
            </a:r>
          </a:p>
          <a:p>
            <a:pPr algn="l"/>
            <a:r>
              <a:rPr lang="en-US" altLang="zh-CN" sz="1200" dirty="0"/>
              <a:t>}</a:t>
            </a:r>
            <a:endParaRPr lang="zh-CN" altLang="en-US" sz="1200" dirty="0"/>
          </a:p>
        </p:txBody>
      </p:sp>
    </p:spTree>
    <p:extLst>
      <p:ext uri="{BB962C8B-B14F-4D97-AF65-F5344CB8AC3E}">
        <p14:creationId xmlns:p14="http://schemas.microsoft.com/office/powerpoint/2010/main" val="105789781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图片 99"/>
          <p:cNvPicPr/>
          <p:nvPr/>
        </p:nvPicPr>
        <p:blipFill>
          <a:blip r:embed="rId5">
            <a:lum contrast="18000"/>
          </a:blip>
          <a:stretch>
            <a:fillRect/>
          </a:stretch>
        </p:blipFill>
        <p:spPr>
          <a:xfrm>
            <a:off x="609600" y="895350"/>
            <a:ext cx="6080125" cy="3935095"/>
          </a:xfrm>
          <a:prstGeom prst="rect">
            <a:avLst/>
          </a:prstGeom>
          <a:noFill/>
          <a:ln w="9525">
            <a:noFill/>
          </a:ln>
        </p:spPr>
      </p:pic>
      <p:sp>
        <p:nvSpPr>
          <p:cNvPr id="8" name="圆角矩形 7"/>
          <p:cNvSpPr/>
          <p:nvPr/>
        </p:nvSpPr>
        <p:spPr>
          <a:xfrm>
            <a:off x="1143000" y="2038350"/>
            <a:ext cx="1143000" cy="304800"/>
          </a:xfrm>
          <a:prstGeom prst="roundRect">
            <a:avLst/>
          </a:prstGeom>
          <a:noFill/>
          <a:ln>
            <a:gradFill>
              <a:gsLst>
                <a:gs pos="0">
                  <a:srgbClr val="14CD68"/>
                </a:gs>
                <a:gs pos="100000">
                  <a:srgbClr val="035C7D"/>
                </a:gs>
              </a:gsLst>
            </a:gra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圆角矩形 8"/>
          <p:cNvSpPr/>
          <p:nvPr>
            <p:custDataLst>
              <p:tags r:id="rId1"/>
            </p:custDataLst>
          </p:nvPr>
        </p:nvSpPr>
        <p:spPr>
          <a:xfrm>
            <a:off x="3200400" y="3210560"/>
            <a:ext cx="1143000" cy="304800"/>
          </a:xfrm>
          <a:prstGeom prst="roundRect">
            <a:avLst/>
          </a:prstGeom>
          <a:noFill/>
          <a:ln>
            <a:gradFill>
              <a:gsLst>
                <a:gs pos="0">
                  <a:srgbClr val="14CD68"/>
                </a:gs>
                <a:gs pos="100000">
                  <a:srgbClr val="035C7D"/>
                </a:gs>
              </a:gsLst>
            </a:gra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custDataLst>
              <p:tags r:id="rId2"/>
            </p:custDataLst>
          </p:nvPr>
        </p:nvSpPr>
        <p:spPr>
          <a:xfrm>
            <a:off x="5410200" y="3210560"/>
            <a:ext cx="1143000" cy="304800"/>
          </a:xfrm>
          <a:prstGeom prst="roundRect">
            <a:avLst/>
          </a:prstGeom>
          <a:noFill/>
          <a:ln>
            <a:gradFill>
              <a:gsLst>
                <a:gs pos="0">
                  <a:srgbClr val="14CD68"/>
                </a:gs>
                <a:gs pos="100000">
                  <a:srgbClr val="035C7D"/>
                </a:gs>
              </a:gsLst>
            </a:gra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custDataLst>
              <p:tags r:id="rId3"/>
            </p:custDataLst>
          </p:nvPr>
        </p:nvSpPr>
        <p:spPr>
          <a:xfrm>
            <a:off x="76041" y="118428"/>
            <a:ext cx="1906429" cy="701993"/>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3200" b="1" dirty="0">
                <a:solidFill>
                  <a:srgbClr val="FF0000"/>
                </a:solidFill>
                <a:latin typeface="汉仪旗黑-85S" charset="0"/>
                <a:cs typeface="汉仪旗黑-85S" charset="0"/>
                <a:sym typeface="+mn-ea"/>
              </a:rPr>
              <a:t>练习题</a:t>
            </a:r>
          </a:p>
        </p:txBody>
      </p:sp>
    </p:spTree>
    <p:extLst>
      <p:ext uri="{BB962C8B-B14F-4D97-AF65-F5344CB8AC3E}">
        <p14:creationId xmlns:p14="http://schemas.microsoft.com/office/powerpoint/2010/main" val="2201559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ppt_x"/>
                                          </p:val>
                                        </p:tav>
                                        <p:tav tm="100000">
                                          <p:val>
                                            <p:strVal val="#ppt_x"/>
                                          </p:val>
                                        </p:tav>
                                      </p:tavLst>
                                    </p:anim>
                                    <p:anim calcmode="lin" valueType="num">
                                      <p:cBhvr additive="base">
                                        <p:cTn id="8" dur="500" fill="hold"/>
                                        <p:tgtEl>
                                          <p:spTgt spid="10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bldLvl="0" animBg="1"/>
      <p:bldP spid="9" grpId="1" animBg="1"/>
      <p:bldP spid="10" grpId="0" bldLvl="0" animBg="1"/>
      <p:bldP spid="10"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custDataLst>
              <p:tags r:id="rId1"/>
            </p:custDataLst>
          </p:nvPr>
        </p:nvSpPr>
        <p:spPr>
          <a:xfrm>
            <a:off x="762159" y="133296"/>
            <a:ext cx="5269706" cy="414020"/>
          </a:xfrm>
          <a:prstGeom prst="rect">
            <a:avLst/>
          </a:prstGeom>
        </p:spPr>
        <p:txBody>
          <a:bodyPr wrap="square">
            <a:spAutoFit/>
          </a:bodyPr>
          <a:lstStyle/>
          <a:p>
            <a:r>
              <a:rPr lang="zh-CN" altLang="en-US" sz="2100" b="1" dirty="0">
                <a:solidFill>
                  <a:srgbClr val="7F7F7F"/>
                </a:solidFill>
              </a:rPr>
              <a:t>练习题</a:t>
            </a:r>
            <a:r>
              <a:rPr lang="en-US" altLang="zh-CN" sz="2100" b="1" dirty="0">
                <a:solidFill>
                  <a:srgbClr val="7F7F7F"/>
                </a:solidFill>
              </a:rPr>
              <a:t>-</a:t>
            </a:r>
            <a:r>
              <a:rPr lang="zh-CN" altLang="en-US" sz="2100" b="1" dirty="0">
                <a:solidFill>
                  <a:srgbClr val="7F7F7F"/>
                </a:solidFill>
              </a:rPr>
              <a:t>总结</a:t>
            </a:r>
          </a:p>
        </p:txBody>
      </p:sp>
      <p:sp>
        <p:nvSpPr>
          <p:cNvPr id="6" name="文本框 5"/>
          <p:cNvSpPr txBox="1"/>
          <p:nvPr/>
        </p:nvSpPr>
        <p:spPr>
          <a:xfrm>
            <a:off x="685800" y="819150"/>
            <a:ext cx="7507605" cy="2399665"/>
          </a:xfrm>
          <a:prstGeom prst="rect">
            <a:avLst/>
          </a:prstGeom>
          <a:noFill/>
        </p:spPr>
        <p:txBody>
          <a:bodyPr wrap="square" rtlCol="0" anchor="t">
            <a:spAutoFit/>
          </a:bodyPr>
          <a:lstStyle/>
          <a:p>
            <a:pPr marL="457200" indent="-457200">
              <a:lnSpc>
                <a:spcPct val="150000"/>
              </a:lnSpc>
              <a:buAutoNum type="arabicPeriod"/>
            </a:pPr>
            <a:r>
              <a:rPr lang="zh-CN" altLang="en-US" sz="2000" dirty="0"/>
              <a:t>多个</a:t>
            </a:r>
            <a:r>
              <a:rPr lang="en-US" altLang="zh-CN" sz="2000" dirty="0"/>
              <a:t>P</a:t>
            </a:r>
            <a:r>
              <a:rPr lang="zh-CN" altLang="en-US" sz="2000" dirty="0"/>
              <a:t>操作，</a:t>
            </a:r>
            <a:r>
              <a:rPr lang="zh-CN" altLang="en-US" sz="2000" b="1" dirty="0">
                <a:solidFill>
                  <a:srgbClr val="FF0000"/>
                </a:solidFill>
              </a:rPr>
              <a:t>缓冲区的申请一定是在互斥信号量之前</a:t>
            </a:r>
            <a:r>
              <a:rPr lang="zh-CN" altLang="en-US" sz="2000" dirty="0"/>
              <a:t>，否则会引起死锁</a:t>
            </a:r>
          </a:p>
          <a:p>
            <a:pPr>
              <a:lnSpc>
                <a:spcPct val="150000"/>
              </a:lnSpc>
            </a:pPr>
            <a:endParaRPr lang="zh-CN" altLang="en-US" sz="2000" dirty="0"/>
          </a:p>
          <a:p>
            <a:pPr marL="457200" indent="-457200">
              <a:lnSpc>
                <a:spcPct val="150000"/>
              </a:lnSpc>
              <a:buFont typeface="+mj-lt"/>
              <a:buAutoNum type="arabicPeriod" startAt="2"/>
            </a:pPr>
            <a:r>
              <a:rPr lang="zh-CN" altLang="en-US" sz="2000" dirty="0"/>
              <a:t>按照</a:t>
            </a:r>
            <a:r>
              <a:rPr lang="en-US" altLang="zh-CN" sz="2000" b="1" dirty="0" err="1">
                <a:solidFill>
                  <a:srgbClr val="FF0000"/>
                </a:solidFill>
              </a:rPr>
              <a:t>申请</a:t>
            </a:r>
            <a:r>
              <a:rPr lang="zh-CN" altLang="en-US" sz="2000" b="1" dirty="0">
                <a:solidFill>
                  <a:srgbClr val="FF0000"/>
                </a:solidFill>
              </a:rPr>
              <a:t>缓冲区</a:t>
            </a:r>
            <a:r>
              <a:rPr lang="en-US" altLang="zh-CN" sz="2000" b="1" dirty="0">
                <a:solidFill>
                  <a:srgbClr val="FF0000"/>
                </a:solidFill>
              </a:rPr>
              <a:t>——</a:t>
            </a:r>
            <a:r>
              <a:rPr lang="en-US" altLang="zh-CN" sz="2000" b="1" dirty="0" err="1">
                <a:solidFill>
                  <a:srgbClr val="FF0000"/>
                </a:solidFill>
              </a:rPr>
              <a:t>上锁</a:t>
            </a:r>
            <a:r>
              <a:rPr lang="en-US" altLang="zh-CN" sz="2000" b="1" dirty="0">
                <a:solidFill>
                  <a:srgbClr val="FF0000"/>
                </a:solidFill>
              </a:rPr>
              <a:t>——</a:t>
            </a:r>
            <a:r>
              <a:rPr lang="en-US" altLang="zh-CN" sz="2000" b="1" dirty="0" err="1">
                <a:solidFill>
                  <a:srgbClr val="FF0000"/>
                </a:solidFill>
              </a:rPr>
              <a:t>做事</a:t>
            </a:r>
            <a:r>
              <a:rPr lang="en-US" altLang="zh-CN" sz="2000" b="1" dirty="0">
                <a:solidFill>
                  <a:srgbClr val="FF0000"/>
                </a:solidFill>
              </a:rPr>
              <a:t>——</a:t>
            </a:r>
            <a:r>
              <a:rPr lang="en-US" altLang="zh-CN" sz="2000" b="1" dirty="0" err="1">
                <a:solidFill>
                  <a:srgbClr val="FF0000"/>
                </a:solidFill>
              </a:rPr>
              <a:t>解锁</a:t>
            </a:r>
            <a:r>
              <a:rPr lang="en-US" altLang="zh-CN" sz="2000" b="1" dirty="0">
                <a:solidFill>
                  <a:srgbClr val="FF0000"/>
                </a:solidFill>
              </a:rPr>
              <a:t>——</a:t>
            </a:r>
            <a:r>
              <a:rPr lang="en-US" altLang="zh-CN" sz="2000" b="1" dirty="0" err="1">
                <a:solidFill>
                  <a:srgbClr val="FF0000"/>
                </a:solidFill>
              </a:rPr>
              <a:t>释放</a:t>
            </a:r>
            <a:r>
              <a:rPr lang="zh-CN" altLang="en-US" sz="2000" b="1" dirty="0">
                <a:solidFill>
                  <a:srgbClr val="FF0000"/>
                </a:solidFill>
              </a:rPr>
              <a:t>缓冲区</a:t>
            </a:r>
            <a:r>
              <a:rPr lang="en-US" altLang="zh-CN" sz="2000" dirty="0" err="1"/>
              <a:t>这一顺序就可以了</a:t>
            </a:r>
            <a:endParaRPr lang="en-US" altLang="zh-CN" sz="2000" dirty="0"/>
          </a:p>
        </p:txBody>
      </p:sp>
    </p:spTree>
    <p:extLst>
      <p:ext uri="{BB962C8B-B14F-4D97-AF65-F5344CB8AC3E}">
        <p14:creationId xmlns:p14="http://schemas.microsoft.com/office/powerpoint/2010/main" val="157679179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custDataLst>
              <p:tags r:id="rId1"/>
            </p:custDataLst>
          </p:nvPr>
        </p:nvSpPr>
        <p:spPr>
          <a:xfrm>
            <a:off x="762159" y="133296"/>
            <a:ext cx="5269706" cy="414020"/>
          </a:xfrm>
          <a:prstGeom prst="rect">
            <a:avLst/>
          </a:prstGeom>
        </p:spPr>
        <p:txBody>
          <a:bodyPr wrap="square">
            <a:spAutoFit/>
          </a:bodyPr>
          <a:lstStyle/>
          <a:p>
            <a:r>
              <a:rPr lang="zh-CN" altLang="en-US" sz="2100" b="1" dirty="0">
                <a:solidFill>
                  <a:srgbClr val="7F7F7F"/>
                </a:solidFill>
              </a:rPr>
              <a:t>练习题</a:t>
            </a:r>
            <a:r>
              <a:rPr lang="en-US" altLang="zh-CN" sz="2100" b="1" dirty="0">
                <a:solidFill>
                  <a:srgbClr val="7F7F7F"/>
                </a:solidFill>
              </a:rPr>
              <a:t>-</a:t>
            </a:r>
            <a:r>
              <a:rPr lang="zh-CN" altLang="en-US" sz="2100" b="1" dirty="0">
                <a:solidFill>
                  <a:srgbClr val="7F7F7F"/>
                </a:solidFill>
              </a:rPr>
              <a:t>总结</a:t>
            </a:r>
          </a:p>
        </p:txBody>
      </p:sp>
      <p:sp>
        <p:nvSpPr>
          <p:cNvPr id="6" name="文本框 5"/>
          <p:cNvSpPr txBox="1"/>
          <p:nvPr/>
        </p:nvSpPr>
        <p:spPr>
          <a:xfrm>
            <a:off x="685800" y="626920"/>
            <a:ext cx="7507605" cy="418191"/>
          </a:xfrm>
          <a:prstGeom prst="rect">
            <a:avLst/>
          </a:prstGeom>
          <a:noFill/>
        </p:spPr>
        <p:txBody>
          <a:bodyPr wrap="square" rtlCol="0" anchor="t">
            <a:spAutoFit/>
          </a:bodyPr>
          <a:lstStyle/>
          <a:p>
            <a:pPr marL="457200" indent="-457200">
              <a:lnSpc>
                <a:spcPct val="150000"/>
              </a:lnSpc>
              <a:buAutoNum type="arabicPeriod"/>
            </a:pPr>
            <a:r>
              <a:rPr lang="zh-CN" altLang="en-US" sz="1600" dirty="0"/>
              <a:t>多个</a:t>
            </a:r>
            <a:r>
              <a:rPr lang="en-US" altLang="zh-CN" sz="1600" dirty="0"/>
              <a:t>P</a:t>
            </a:r>
            <a:r>
              <a:rPr lang="zh-CN" altLang="en-US" sz="1600" dirty="0"/>
              <a:t>操作，</a:t>
            </a:r>
            <a:r>
              <a:rPr lang="zh-CN" altLang="en-US" sz="1600" dirty="0">
                <a:solidFill>
                  <a:srgbClr val="FF0000"/>
                </a:solidFill>
              </a:rPr>
              <a:t>先</a:t>
            </a:r>
            <a:r>
              <a:rPr lang="zh-CN" altLang="en-US" sz="1600" dirty="0"/>
              <a:t>申请共享</a:t>
            </a:r>
            <a:r>
              <a:rPr lang="zh-CN" altLang="en-US" sz="1600" b="1" dirty="0">
                <a:solidFill>
                  <a:srgbClr val="FF0000"/>
                </a:solidFill>
              </a:rPr>
              <a:t>缓冲区，</a:t>
            </a:r>
            <a:r>
              <a:rPr lang="zh-CN" altLang="en-US" sz="1600" dirty="0">
                <a:solidFill>
                  <a:srgbClr val="FF0000"/>
                </a:solidFill>
              </a:rPr>
              <a:t>再</a:t>
            </a:r>
            <a:r>
              <a:rPr lang="zh-CN" altLang="en-US" sz="1600" dirty="0"/>
              <a:t>申请</a:t>
            </a:r>
            <a:r>
              <a:rPr lang="zh-CN" altLang="en-US" sz="1600" b="1" dirty="0">
                <a:solidFill>
                  <a:srgbClr val="FF0000"/>
                </a:solidFill>
              </a:rPr>
              <a:t>互斥信号量</a:t>
            </a:r>
            <a:r>
              <a:rPr lang="zh-CN" altLang="en-US" sz="1600" dirty="0"/>
              <a:t>，否则会引起死锁</a:t>
            </a:r>
          </a:p>
        </p:txBody>
      </p:sp>
      <p:sp>
        <p:nvSpPr>
          <p:cNvPr id="2" name="文本框 1">
            <a:extLst>
              <a:ext uri="{FF2B5EF4-FFF2-40B4-BE49-F238E27FC236}">
                <a16:creationId xmlns:a16="http://schemas.microsoft.com/office/drawing/2014/main" id="{FD14D599-FCCE-24CA-D87E-1D9C8769E85B}"/>
              </a:ext>
            </a:extLst>
          </p:cNvPr>
          <p:cNvSpPr txBox="1"/>
          <p:nvPr/>
        </p:nvSpPr>
        <p:spPr>
          <a:xfrm>
            <a:off x="1022263" y="1581150"/>
            <a:ext cx="3268844" cy="3231654"/>
          </a:xfrm>
          <a:prstGeom prst="rect">
            <a:avLst/>
          </a:prstGeom>
          <a:noFill/>
          <a:ln w="12700">
            <a:solidFill>
              <a:schemeClr val="tx1"/>
            </a:solidFill>
          </a:ln>
        </p:spPr>
        <p:txBody>
          <a:bodyPr wrap="none" rtlCol="0">
            <a:spAutoFit/>
          </a:bodyPr>
          <a:lstStyle/>
          <a:p>
            <a:pPr algn="l"/>
            <a:r>
              <a:rPr lang="en-US" altLang="zh-CN" sz="1200" dirty="0"/>
              <a:t>P1</a:t>
            </a:r>
          </a:p>
          <a:p>
            <a:pPr algn="l"/>
            <a:r>
              <a:rPr lang="en-US" altLang="zh-CN" sz="1200" dirty="0"/>
              <a:t>while(1){</a:t>
            </a:r>
          </a:p>
          <a:p>
            <a:pPr algn="l"/>
            <a:r>
              <a:rPr lang="en-US" altLang="zh-CN" sz="1200" dirty="0"/>
              <a:t>temp = Produce()</a:t>
            </a:r>
          </a:p>
          <a:p>
            <a:pPr algn="l"/>
            <a:r>
              <a:rPr lang="en-US" altLang="zh-CN" sz="1200" dirty="0"/>
              <a:t>//</a:t>
            </a:r>
            <a:r>
              <a:rPr lang="zh-CN" altLang="en-US" sz="1200" dirty="0"/>
              <a:t>检查 缓冲区是否有空位</a:t>
            </a:r>
            <a:endParaRPr lang="en-US" altLang="zh-CN" sz="1200" dirty="0"/>
          </a:p>
          <a:p>
            <a:r>
              <a:rPr lang="en-US" altLang="zh-CN" sz="1200" dirty="0">
                <a:solidFill>
                  <a:srgbClr val="FF0000"/>
                </a:solidFill>
              </a:rPr>
              <a:t>P(mutex)</a:t>
            </a:r>
          </a:p>
          <a:p>
            <a:pPr algn="l"/>
            <a:r>
              <a:rPr lang="en-US" altLang="zh-CN" sz="1200" dirty="0"/>
              <a:t>P(mu_</a:t>
            </a:r>
            <a:r>
              <a:rPr lang="zh-CN" altLang="en-US" sz="1200" dirty="0"/>
              <a:t>空位数</a:t>
            </a:r>
            <a:r>
              <a:rPr lang="en-US" altLang="zh-CN" sz="1200" dirty="0"/>
              <a:t>)  </a:t>
            </a:r>
            <a:r>
              <a:rPr lang="en-US" altLang="zh-CN" sz="1200" dirty="0">
                <a:solidFill>
                  <a:srgbClr val="FF0000"/>
                </a:solidFill>
              </a:rPr>
              <a:t>//=0</a:t>
            </a:r>
            <a:r>
              <a:rPr lang="zh-CN" altLang="en-US" sz="1200" dirty="0">
                <a:solidFill>
                  <a:srgbClr val="FF0000"/>
                </a:solidFill>
              </a:rPr>
              <a:t>，假如缓冲区满，则等待</a:t>
            </a:r>
            <a:endParaRPr lang="en-US" altLang="zh-CN" sz="1200" dirty="0">
              <a:solidFill>
                <a:srgbClr val="FF0000"/>
              </a:solidFill>
            </a:endParaRPr>
          </a:p>
          <a:p>
            <a:pPr algn="l"/>
            <a:r>
              <a:rPr lang="en-US" altLang="zh-CN" sz="1200" dirty="0"/>
              <a:t>Put()</a:t>
            </a:r>
          </a:p>
          <a:p>
            <a:pPr algn="l"/>
            <a:r>
              <a:rPr lang="en-US" altLang="zh-CN" sz="1200" dirty="0"/>
              <a:t>V(mutex)</a:t>
            </a:r>
          </a:p>
          <a:p>
            <a:pPr algn="l"/>
            <a:endParaRPr lang="en-US" altLang="zh-CN" sz="1200" dirty="0"/>
          </a:p>
          <a:p>
            <a:pPr algn="l"/>
            <a:r>
              <a:rPr lang="en-US" altLang="zh-CN" sz="1200" dirty="0"/>
              <a:t>//</a:t>
            </a:r>
            <a:r>
              <a:rPr lang="zh-CN" altLang="en-US" sz="1200" dirty="0"/>
              <a:t>判断生成的数奇、偶性</a:t>
            </a:r>
            <a:endParaRPr lang="en-US" altLang="zh-CN" sz="1200" dirty="0"/>
          </a:p>
          <a:p>
            <a:pPr algn="l"/>
            <a:r>
              <a:rPr lang="en-US" altLang="zh-CN" sz="1200" dirty="0"/>
              <a:t>if (temp % 2 == 0)</a:t>
            </a:r>
          </a:p>
          <a:p>
            <a:pPr algn="l"/>
            <a:r>
              <a:rPr lang="en-US" altLang="zh-CN" sz="1200" dirty="0"/>
              <a:t>    //</a:t>
            </a:r>
            <a:r>
              <a:rPr lang="zh-CN" altLang="en-US" sz="1200" dirty="0"/>
              <a:t>偶数</a:t>
            </a:r>
            <a:r>
              <a:rPr lang="en-US" altLang="zh-CN" sz="1200" dirty="0"/>
              <a:t>  </a:t>
            </a:r>
            <a:r>
              <a:rPr lang="zh-CN" altLang="en-US" sz="1200" dirty="0"/>
              <a:t>释放</a:t>
            </a:r>
            <a:r>
              <a:rPr lang="en-US" altLang="zh-CN" sz="1200" dirty="0"/>
              <a:t>P3</a:t>
            </a:r>
          </a:p>
          <a:p>
            <a:pPr algn="l"/>
            <a:r>
              <a:rPr lang="en-US" altLang="zh-CN" sz="1200" dirty="0"/>
              <a:t>    V(mu_p3)</a:t>
            </a:r>
          </a:p>
          <a:p>
            <a:pPr algn="l"/>
            <a:r>
              <a:rPr lang="en-US" altLang="zh-CN" sz="1200" dirty="0"/>
              <a:t>else</a:t>
            </a:r>
          </a:p>
          <a:p>
            <a:pPr algn="l"/>
            <a:r>
              <a:rPr lang="en-US" altLang="zh-CN" sz="1200" dirty="0"/>
              <a:t>   //</a:t>
            </a:r>
            <a:r>
              <a:rPr lang="zh-CN" altLang="en-US" sz="1200" dirty="0"/>
              <a:t>奇数   释放</a:t>
            </a:r>
            <a:r>
              <a:rPr lang="en-US" altLang="zh-CN" sz="1200" dirty="0"/>
              <a:t>P2</a:t>
            </a:r>
          </a:p>
          <a:p>
            <a:pPr algn="l"/>
            <a:r>
              <a:rPr lang="en-US" altLang="zh-CN" sz="1200" dirty="0"/>
              <a:t>   V(mu_p2)</a:t>
            </a:r>
          </a:p>
          <a:p>
            <a:pPr algn="l"/>
            <a:r>
              <a:rPr lang="en-US" altLang="zh-CN" sz="1200" dirty="0"/>
              <a:t>}</a:t>
            </a:r>
            <a:endParaRPr lang="zh-CN" altLang="en-US" sz="1200" dirty="0"/>
          </a:p>
        </p:txBody>
      </p:sp>
      <p:sp>
        <p:nvSpPr>
          <p:cNvPr id="3" name="文本框 2">
            <a:extLst>
              <a:ext uri="{FF2B5EF4-FFF2-40B4-BE49-F238E27FC236}">
                <a16:creationId xmlns:a16="http://schemas.microsoft.com/office/drawing/2014/main" id="{13207F2E-F59E-BE14-AD95-374284A088C1}"/>
              </a:ext>
            </a:extLst>
          </p:cNvPr>
          <p:cNvSpPr txBox="1"/>
          <p:nvPr/>
        </p:nvSpPr>
        <p:spPr>
          <a:xfrm>
            <a:off x="5181600" y="1733550"/>
            <a:ext cx="2447145" cy="2123658"/>
          </a:xfrm>
          <a:prstGeom prst="rect">
            <a:avLst/>
          </a:prstGeom>
          <a:noFill/>
          <a:ln w="12700">
            <a:solidFill>
              <a:schemeClr val="tx1"/>
            </a:solidFill>
          </a:ln>
        </p:spPr>
        <p:txBody>
          <a:bodyPr wrap="none" rtlCol="0">
            <a:spAutoFit/>
          </a:bodyPr>
          <a:lstStyle/>
          <a:p>
            <a:pPr algn="l"/>
            <a:r>
              <a:rPr lang="en-US" altLang="zh-CN" sz="1200" dirty="0"/>
              <a:t>P2</a:t>
            </a:r>
          </a:p>
          <a:p>
            <a:pPr algn="l"/>
            <a:r>
              <a:rPr lang="en-US" altLang="zh-CN" sz="1200" dirty="0"/>
              <a:t>while(1){</a:t>
            </a:r>
          </a:p>
          <a:p>
            <a:pPr algn="l"/>
            <a:r>
              <a:rPr lang="en-US" altLang="zh-CN" sz="1200" dirty="0"/>
              <a:t>//</a:t>
            </a:r>
            <a:r>
              <a:rPr lang="zh-CN" altLang="en-US" sz="1200" dirty="0"/>
              <a:t>检查</a:t>
            </a:r>
            <a:r>
              <a:rPr lang="en-US" altLang="zh-CN" sz="1200" dirty="0"/>
              <a:t>P2</a:t>
            </a:r>
            <a:r>
              <a:rPr lang="zh-CN" altLang="en-US" sz="1200" dirty="0"/>
              <a:t>是否允许</a:t>
            </a:r>
            <a:endParaRPr lang="en-US" altLang="zh-CN" sz="1200" dirty="0"/>
          </a:p>
          <a:p>
            <a:pPr algn="l"/>
            <a:r>
              <a:rPr lang="en-US" altLang="zh-CN" sz="1200" dirty="0"/>
              <a:t>P(mu_p2)</a:t>
            </a:r>
          </a:p>
          <a:p>
            <a:pPr algn="l"/>
            <a:r>
              <a:rPr lang="en-US" altLang="zh-CN" sz="1200" dirty="0">
                <a:solidFill>
                  <a:srgbClr val="FF0000"/>
                </a:solidFill>
              </a:rPr>
              <a:t>P(mutex)  //mutex</a:t>
            </a:r>
            <a:r>
              <a:rPr lang="zh-CN" altLang="en-US" sz="1200" dirty="0">
                <a:solidFill>
                  <a:srgbClr val="FF0000"/>
                </a:solidFill>
              </a:rPr>
              <a:t>被占用，等待</a:t>
            </a:r>
            <a:endParaRPr lang="en-US" altLang="zh-CN" sz="1200" dirty="0">
              <a:solidFill>
                <a:srgbClr val="FF0000"/>
              </a:solidFill>
            </a:endParaRPr>
          </a:p>
          <a:p>
            <a:pPr algn="l"/>
            <a:r>
              <a:rPr lang="en-US" altLang="zh-CN" sz="1200" dirty="0" err="1"/>
              <a:t>getodd</a:t>
            </a:r>
            <a:r>
              <a:rPr lang="en-US" altLang="zh-CN" sz="1200" dirty="0"/>
              <a:t>()</a:t>
            </a:r>
          </a:p>
          <a:p>
            <a:pPr algn="l"/>
            <a:r>
              <a:rPr lang="en-US" altLang="zh-CN" sz="1200" dirty="0"/>
              <a:t>V(mutex)</a:t>
            </a:r>
          </a:p>
          <a:p>
            <a:pPr algn="l"/>
            <a:r>
              <a:rPr lang="en-US" altLang="zh-CN" sz="1200" dirty="0"/>
              <a:t>V(mu_</a:t>
            </a:r>
            <a:r>
              <a:rPr lang="zh-CN" altLang="en-US" sz="1200" dirty="0"/>
              <a:t>空位数</a:t>
            </a:r>
            <a:r>
              <a:rPr lang="en-US" altLang="zh-CN" sz="1200" dirty="0"/>
              <a:t>)</a:t>
            </a:r>
          </a:p>
          <a:p>
            <a:pPr algn="l"/>
            <a:endParaRPr lang="en-US" altLang="zh-CN" sz="1200" dirty="0"/>
          </a:p>
          <a:p>
            <a:pPr algn="l"/>
            <a:r>
              <a:rPr lang="en-US" altLang="zh-CN" sz="1200" dirty="0" err="1"/>
              <a:t>counteven</a:t>
            </a:r>
            <a:r>
              <a:rPr lang="en-US" altLang="zh-CN" sz="1200" dirty="0"/>
              <a:t>()</a:t>
            </a:r>
          </a:p>
          <a:p>
            <a:pPr algn="l"/>
            <a:r>
              <a:rPr lang="en-US" altLang="zh-CN" sz="1200" dirty="0"/>
              <a:t>}</a:t>
            </a:r>
            <a:endParaRPr lang="zh-CN" altLang="en-US" sz="1200" dirty="0"/>
          </a:p>
        </p:txBody>
      </p:sp>
      <p:sp>
        <p:nvSpPr>
          <p:cNvPr id="4" name="文本框 3">
            <a:extLst>
              <a:ext uri="{FF2B5EF4-FFF2-40B4-BE49-F238E27FC236}">
                <a16:creationId xmlns:a16="http://schemas.microsoft.com/office/drawing/2014/main" id="{9E26491F-20B9-A244-B89C-D3CAF11F8F47}"/>
              </a:ext>
            </a:extLst>
          </p:cNvPr>
          <p:cNvSpPr txBox="1"/>
          <p:nvPr/>
        </p:nvSpPr>
        <p:spPr>
          <a:xfrm>
            <a:off x="4498711" y="2495550"/>
            <a:ext cx="492443" cy="276999"/>
          </a:xfrm>
          <a:prstGeom prst="rect">
            <a:avLst/>
          </a:prstGeom>
          <a:noFill/>
          <a:ln w="12700">
            <a:solidFill>
              <a:schemeClr val="tx1"/>
            </a:solidFill>
          </a:ln>
        </p:spPr>
        <p:txBody>
          <a:bodyPr wrap="none" rtlCol="0">
            <a:spAutoFit/>
          </a:bodyPr>
          <a:lstStyle/>
          <a:p>
            <a:pPr algn="l"/>
            <a:r>
              <a:rPr lang="zh-CN" altLang="en-US" sz="1200" dirty="0">
                <a:solidFill>
                  <a:srgbClr val="FF0000"/>
                </a:solidFill>
              </a:rPr>
              <a:t>死锁</a:t>
            </a:r>
          </a:p>
        </p:txBody>
      </p:sp>
      <p:sp>
        <p:nvSpPr>
          <p:cNvPr id="5" name="文本框 4">
            <a:extLst>
              <a:ext uri="{FF2B5EF4-FFF2-40B4-BE49-F238E27FC236}">
                <a16:creationId xmlns:a16="http://schemas.microsoft.com/office/drawing/2014/main" id="{480E15AC-9357-2236-1A64-13C2E4BEDC4D}"/>
              </a:ext>
            </a:extLst>
          </p:cNvPr>
          <p:cNvSpPr txBox="1"/>
          <p:nvPr/>
        </p:nvSpPr>
        <p:spPr>
          <a:xfrm>
            <a:off x="1371600" y="1123950"/>
            <a:ext cx="4633000" cy="276999"/>
          </a:xfrm>
          <a:prstGeom prst="rect">
            <a:avLst/>
          </a:prstGeom>
          <a:noFill/>
          <a:ln w="12700">
            <a:solidFill>
              <a:schemeClr val="tx1"/>
            </a:solidFill>
          </a:ln>
        </p:spPr>
        <p:txBody>
          <a:bodyPr wrap="none" rtlCol="0">
            <a:spAutoFit/>
          </a:bodyPr>
          <a:lstStyle/>
          <a:p>
            <a:pPr algn="l"/>
            <a:r>
              <a:rPr lang="zh-CN" altLang="en-US" sz="1200" dirty="0"/>
              <a:t>假设缓冲区最后一个空位刚刚被填满，最后一个生产数为</a:t>
            </a:r>
            <a:r>
              <a:rPr lang="en-US" altLang="zh-CN" sz="1200" dirty="0"/>
              <a:t>odd</a:t>
            </a:r>
            <a:r>
              <a:rPr lang="zh-CN" altLang="en-US" sz="1200" dirty="0"/>
              <a:t>则：</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userDrawn="1">
            <p:custDataLst>
              <p:tags r:id="rId2"/>
            </p:custDataLst>
          </p:nvPr>
        </p:nvSpPr>
        <p:spPr>
          <a:xfrm>
            <a:off x="7472363" y="4626530"/>
            <a:ext cx="321469" cy="3214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60">
              <a:solidFill>
                <a:schemeClr val="lt1"/>
              </a:solidFill>
              <a:latin typeface="微软雅黑" panose="020B0503020204020204" pitchFamily="34" charset="-122"/>
              <a:ea typeface="微软雅黑" panose="020B0503020204020204" pitchFamily="34" charset="-122"/>
            </a:endParaRPr>
          </a:p>
        </p:txBody>
      </p:sp>
      <p:sp>
        <p:nvSpPr>
          <p:cNvPr id="7" name="椭圆 6"/>
          <p:cNvSpPr/>
          <p:nvPr userDrawn="1">
            <p:custDataLst>
              <p:tags r:id="rId3"/>
            </p:custDataLst>
          </p:nvPr>
        </p:nvSpPr>
        <p:spPr>
          <a:xfrm>
            <a:off x="7472363" y="4422236"/>
            <a:ext cx="101542" cy="1015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60">
              <a:solidFill>
                <a:schemeClr val="lt1"/>
              </a:solidFill>
              <a:latin typeface="微软雅黑" panose="020B0503020204020204" pitchFamily="34" charset="-122"/>
              <a:ea typeface="微软雅黑" panose="020B0503020204020204" pitchFamily="34" charset="-122"/>
            </a:endParaRPr>
          </a:p>
        </p:txBody>
      </p:sp>
      <p:sp>
        <p:nvSpPr>
          <p:cNvPr id="3" name="îṥľíḑé"/>
          <p:cNvSpPr txBox="1"/>
          <p:nvPr/>
        </p:nvSpPr>
        <p:spPr>
          <a:xfrm>
            <a:off x="838200" y="1393825"/>
            <a:ext cx="7737475" cy="1545590"/>
          </a:xfrm>
          <a:prstGeom prst="rect">
            <a:avLst/>
          </a:prstGeom>
          <a:noFill/>
        </p:spPr>
        <p:txBody>
          <a:bodyPr wrap="square" lIns="68580" tIns="34290" rIns="68580" bIns="34290">
            <a:noAutofit/>
          </a:bodyPr>
          <a:lstStyle/>
          <a:p>
            <a:pPr lvl="0" algn="l">
              <a:lnSpc>
                <a:spcPct val="150000"/>
              </a:lnSpc>
            </a:pPr>
            <a:r>
              <a:rPr sz="2000" dirty="0">
                <a:solidFill>
                  <a:schemeClr val="dk2">
                    <a:lumMod val="25000"/>
                  </a:schemeClr>
                </a:solidFill>
                <a:latin typeface="汉仪旗黑-85S" charset="0"/>
                <a:cs typeface="汉仪旗黑-85S" charset="0"/>
                <a:sym typeface="+mn-ea"/>
              </a:rPr>
              <a:t>有三个进程共享同一程序段，而每次只允许两个进程进入该程序段，若用PV操作同步机制，则信号量S的取值范围是（     </a:t>
            </a:r>
            <a:r>
              <a:rPr lang="en-US" sz="2000" dirty="0">
                <a:solidFill>
                  <a:schemeClr val="dk2">
                    <a:lumMod val="25000"/>
                  </a:schemeClr>
                </a:solidFill>
                <a:latin typeface="汉仪旗黑-85S" charset="0"/>
                <a:cs typeface="汉仪旗黑-85S" charset="0"/>
                <a:sym typeface="+mn-ea"/>
              </a:rPr>
              <a:t>   </a:t>
            </a:r>
            <a:r>
              <a:rPr sz="2000" dirty="0">
                <a:solidFill>
                  <a:schemeClr val="dk2">
                    <a:lumMod val="25000"/>
                  </a:schemeClr>
                </a:solidFill>
                <a:latin typeface="汉仪旗黑-85S" charset="0"/>
                <a:cs typeface="汉仪旗黑-85S" charset="0"/>
                <a:sym typeface="+mn-ea"/>
              </a:rPr>
              <a:t>）</a:t>
            </a:r>
          </a:p>
        </p:txBody>
      </p:sp>
      <p:sp>
        <p:nvSpPr>
          <p:cNvPr id="12" name="文本框 11"/>
          <p:cNvSpPr txBox="1"/>
          <p:nvPr/>
        </p:nvSpPr>
        <p:spPr>
          <a:xfrm>
            <a:off x="6629559" y="1936909"/>
            <a:ext cx="1022033" cy="460375"/>
          </a:xfrm>
          <a:prstGeom prst="rect">
            <a:avLst/>
          </a:prstGeom>
          <a:noFill/>
        </p:spPr>
        <p:txBody>
          <a:bodyPr wrap="square" rtlCol="0">
            <a:spAutoFit/>
          </a:bodyPr>
          <a:lstStyle/>
          <a:p>
            <a:pPr algn="l"/>
            <a:r>
              <a:rPr lang="en-US" altLang="zh-CN" sz="2400" spc="200" dirty="0">
                <a:solidFill>
                  <a:srgbClr val="FF0000"/>
                </a:solidFill>
                <a:uFillTx/>
                <a:cs typeface="汉仪旗黑-85S" charset="0"/>
              </a:rPr>
              <a:t>-1~2</a:t>
            </a:r>
          </a:p>
        </p:txBody>
      </p:sp>
      <p:sp>
        <p:nvSpPr>
          <p:cNvPr id="2" name="圆角矩形 1"/>
          <p:cNvSpPr/>
          <p:nvPr>
            <p:custDataLst>
              <p:tags r:id="rId4"/>
            </p:custDataLst>
          </p:nvPr>
        </p:nvSpPr>
        <p:spPr>
          <a:xfrm>
            <a:off x="304641" y="194628"/>
            <a:ext cx="1906429" cy="701993"/>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3200" b="1" dirty="0">
                <a:solidFill>
                  <a:srgbClr val="FF0000"/>
                </a:solidFill>
                <a:latin typeface="汉仪旗黑-85S" charset="0"/>
                <a:cs typeface="汉仪旗黑-85S" charset="0"/>
                <a:sym typeface="+mn-ea"/>
              </a:rPr>
              <a:t>练习题</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userDrawn="1">
            <p:custDataLst>
              <p:tags r:id="rId2"/>
            </p:custDataLst>
          </p:nvPr>
        </p:nvSpPr>
        <p:spPr>
          <a:xfrm>
            <a:off x="7472363" y="4626530"/>
            <a:ext cx="321469" cy="3214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60">
              <a:solidFill>
                <a:schemeClr val="lt1"/>
              </a:solidFill>
              <a:latin typeface="微软雅黑" panose="020B0503020204020204" pitchFamily="34" charset="-122"/>
              <a:ea typeface="微软雅黑" panose="020B0503020204020204" pitchFamily="34" charset="-122"/>
            </a:endParaRPr>
          </a:p>
        </p:txBody>
      </p:sp>
      <p:sp>
        <p:nvSpPr>
          <p:cNvPr id="7" name="椭圆 6"/>
          <p:cNvSpPr/>
          <p:nvPr userDrawn="1">
            <p:custDataLst>
              <p:tags r:id="rId3"/>
            </p:custDataLst>
          </p:nvPr>
        </p:nvSpPr>
        <p:spPr>
          <a:xfrm>
            <a:off x="7472363" y="4422236"/>
            <a:ext cx="101542" cy="1015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60">
              <a:solidFill>
                <a:schemeClr val="lt1"/>
              </a:solidFill>
              <a:latin typeface="微软雅黑" panose="020B0503020204020204" pitchFamily="34" charset="-122"/>
              <a:ea typeface="微软雅黑" panose="020B0503020204020204" pitchFamily="34" charset="-122"/>
            </a:endParaRPr>
          </a:p>
        </p:txBody>
      </p:sp>
      <p:sp>
        <p:nvSpPr>
          <p:cNvPr id="3" name="îṥľíḑé"/>
          <p:cNvSpPr txBox="1"/>
          <p:nvPr/>
        </p:nvSpPr>
        <p:spPr>
          <a:xfrm>
            <a:off x="457200" y="1047750"/>
            <a:ext cx="8394065" cy="3724910"/>
          </a:xfrm>
          <a:prstGeom prst="rect">
            <a:avLst/>
          </a:prstGeom>
          <a:noFill/>
        </p:spPr>
        <p:txBody>
          <a:bodyPr wrap="square" lIns="68580" tIns="34290" rIns="68580" bIns="34290">
            <a:noAutofit/>
          </a:bodyPr>
          <a:lstStyle/>
          <a:p>
            <a:pPr lvl="0" algn="l">
              <a:lnSpc>
                <a:spcPct val="150000"/>
              </a:lnSpc>
            </a:pPr>
            <a:r>
              <a:rPr sz="1600" dirty="0">
                <a:solidFill>
                  <a:schemeClr val="dk2">
                    <a:lumMod val="25000"/>
                  </a:schemeClr>
                </a:solidFill>
                <a:latin typeface="汉仪旗黑-85S" charset="0"/>
                <a:cs typeface="汉仪旗黑-85S" charset="0"/>
                <a:sym typeface="+mn-ea"/>
              </a:rPr>
              <a:t>39.（考研真题，单项选择题）设与某资源相关联的信号量初值为3，当前值为1，若M表示该资源的可用个数，N表示等待资源的进程数，则M、N分别是（   ）。 </a:t>
            </a:r>
          </a:p>
          <a:p>
            <a:pPr lvl="0" algn="l">
              <a:lnSpc>
                <a:spcPct val="150000"/>
              </a:lnSpc>
            </a:pPr>
            <a:r>
              <a:rPr sz="1600" dirty="0">
                <a:solidFill>
                  <a:schemeClr val="dk2">
                    <a:lumMod val="25000"/>
                  </a:schemeClr>
                </a:solidFill>
                <a:latin typeface="汉仪旗黑-85S" charset="0"/>
                <a:cs typeface="汉仪旗黑-85S" charset="0"/>
                <a:sym typeface="+mn-ea"/>
              </a:rPr>
              <a:t>A. 0、1       B. 1、0        C. 1、2       D. 2、0 </a:t>
            </a:r>
          </a:p>
          <a:p>
            <a:pPr lvl="0" algn="l">
              <a:lnSpc>
                <a:spcPct val="150000"/>
              </a:lnSpc>
            </a:pPr>
            <a:r>
              <a:rPr sz="1600" dirty="0">
                <a:solidFill>
                  <a:schemeClr val="dk2">
                    <a:lumMod val="25000"/>
                  </a:schemeClr>
                </a:solidFill>
                <a:latin typeface="汉仪旗黑-85S" charset="0"/>
                <a:cs typeface="汉仪旗黑-85S" charset="0"/>
                <a:sym typeface="+mn-ea"/>
              </a:rPr>
              <a:t>40.（考研真题，单项选择题）若记录型信号量S的初值是3，则当前值为</a:t>
            </a:r>
            <a:r>
              <a:rPr lang="en-US" sz="1600" dirty="0">
                <a:solidFill>
                  <a:schemeClr val="dk2">
                    <a:lumMod val="25000"/>
                  </a:schemeClr>
                </a:solidFill>
                <a:latin typeface="汉仪旗黑-85S" charset="0"/>
                <a:cs typeface="汉仪旗黑-85S" charset="0"/>
                <a:sym typeface="+mn-ea"/>
              </a:rPr>
              <a:t>-</a:t>
            </a:r>
            <a:r>
              <a:rPr sz="1600" dirty="0">
                <a:solidFill>
                  <a:schemeClr val="dk2">
                    <a:lumMod val="25000"/>
                  </a:schemeClr>
                </a:solidFill>
                <a:latin typeface="汉仪旗黑-85S" charset="0"/>
                <a:cs typeface="汉仪旗黑-85S" charset="0"/>
                <a:sym typeface="+mn-ea"/>
              </a:rPr>
              <a:t>1时表示有（   ）个阻塞等待进程。</a:t>
            </a:r>
          </a:p>
          <a:p>
            <a:pPr lvl="0" algn="l">
              <a:lnSpc>
                <a:spcPct val="150000"/>
              </a:lnSpc>
            </a:pPr>
            <a:r>
              <a:rPr sz="1600" dirty="0">
                <a:solidFill>
                  <a:schemeClr val="dk2">
                    <a:lumMod val="25000"/>
                  </a:schemeClr>
                </a:solidFill>
                <a:latin typeface="汉仪旗黑-85S" charset="0"/>
                <a:cs typeface="汉仪旗黑-85S" charset="0"/>
                <a:sym typeface="+mn-ea"/>
              </a:rPr>
              <a:t>A. 1个      B. 2个     C. 0个      D. 1个或者2个   E. 3个</a:t>
            </a:r>
          </a:p>
          <a:p>
            <a:pPr lvl="0" algn="l">
              <a:lnSpc>
                <a:spcPct val="150000"/>
              </a:lnSpc>
            </a:pPr>
            <a:r>
              <a:rPr sz="1600" dirty="0">
                <a:solidFill>
                  <a:schemeClr val="dk2">
                    <a:lumMod val="25000"/>
                  </a:schemeClr>
                </a:solidFill>
                <a:latin typeface="汉仪旗黑-85S" charset="0"/>
                <a:cs typeface="汉仪旗黑-85S" charset="0"/>
                <a:sym typeface="+mn-ea"/>
              </a:rPr>
              <a:t>41. （考研真题，单项选择题）在对记录型信号量的P操作的定义中，当信号量的值（   ）时，执行P操作的进程变为阻塞状态。</a:t>
            </a:r>
          </a:p>
          <a:p>
            <a:pPr lvl="0" algn="l">
              <a:lnSpc>
                <a:spcPct val="150000"/>
              </a:lnSpc>
            </a:pPr>
            <a:r>
              <a:rPr sz="1600" dirty="0">
                <a:solidFill>
                  <a:schemeClr val="dk2">
                    <a:lumMod val="25000"/>
                  </a:schemeClr>
                </a:solidFill>
                <a:latin typeface="汉仪旗黑-85S" charset="0"/>
                <a:cs typeface="汉仪旗黑-85S" charset="0"/>
                <a:sym typeface="+mn-ea"/>
              </a:rPr>
              <a:t>A.大于0		    B.小于0	   C.等于0</a:t>
            </a:r>
            <a:r>
              <a:rPr lang="en-US" sz="1600" dirty="0">
                <a:solidFill>
                  <a:schemeClr val="dk2">
                    <a:lumMod val="25000"/>
                  </a:schemeClr>
                </a:solidFill>
                <a:latin typeface="汉仪旗黑-85S" charset="0"/>
                <a:cs typeface="汉仪旗黑-85S" charset="0"/>
                <a:sym typeface="+mn-ea"/>
              </a:rPr>
              <a:t>     </a:t>
            </a:r>
            <a:r>
              <a:rPr sz="1600" dirty="0">
                <a:solidFill>
                  <a:schemeClr val="dk2">
                    <a:lumMod val="25000"/>
                  </a:schemeClr>
                </a:solidFill>
                <a:latin typeface="汉仪旗黑-85S" charset="0"/>
                <a:cs typeface="汉仪旗黑-85S" charset="0"/>
                <a:sym typeface="+mn-ea"/>
              </a:rPr>
              <a:t>D.小于或等于0</a:t>
            </a:r>
          </a:p>
        </p:txBody>
      </p:sp>
      <p:sp>
        <p:nvSpPr>
          <p:cNvPr id="5" name="圆角矩形 4"/>
          <p:cNvSpPr/>
          <p:nvPr/>
        </p:nvSpPr>
        <p:spPr>
          <a:xfrm>
            <a:off x="304641" y="194628"/>
            <a:ext cx="1906429" cy="701993"/>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3200" b="1" dirty="0">
                <a:solidFill>
                  <a:srgbClr val="FF0000"/>
                </a:solidFill>
                <a:latin typeface="汉仪旗黑-85S" charset="0"/>
                <a:cs typeface="汉仪旗黑-85S" charset="0"/>
                <a:sym typeface="+mn-ea"/>
              </a:rPr>
              <a:t>练习题</a:t>
            </a:r>
          </a:p>
        </p:txBody>
      </p:sp>
      <p:sp>
        <p:nvSpPr>
          <p:cNvPr id="2" name="椭圆 1"/>
          <p:cNvSpPr/>
          <p:nvPr/>
        </p:nvSpPr>
        <p:spPr>
          <a:xfrm>
            <a:off x="1828959" y="1815148"/>
            <a:ext cx="324326" cy="378143"/>
          </a:xfrm>
          <a:prstGeom prst="ellipse">
            <a:avLst/>
          </a:prstGeom>
          <a:noFill/>
          <a:ln>
            <a:solidFill>
              <a:srgbClr val="FF0000"/>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 name="椭圆 3"/>
          <p:cNvSpPr/>
          <p:nvPr/>
        </p:nvSpPr>
        <p:spPr>
          <a:xfrm>
            <a:off x="457359" y="2952591"/>
            <a:ext cx="324326" cy="378143"/>
          </a:xfrm>
          <a:prstGeom prst="ellipse">
            <a:avLst/>
          </a:prstGeom>
          <a:noFill/>
          <a:ln>
            <a:solidFill>
              <a:srgbClr val="FF0000"/>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8" name="椭圆 7"/>
          <p:cNvSpPr/>
          <p:nvPr/>
        </p:nvSpPr>
        <p:spPr>
          <a:xfrm>
            <a:off x="2666683" y="4043680"/>
            <a:ext cx="324326" cy="378143"/>
          </a:xfrm>
          <a:prstGeom prst="ellipse">
            <a:avLst/>
          </a:prstGeom>
          <a:noFill/>
          <a:ln>
            <a:solidFill>
              <a:srgbClr val="FF0000"/>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4" grpId="0" bldLvl="0" animBg="1"/>
      <p:bldP spid="8" grpId="0" bldLvl="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502444" y="4202195"/>
            <a:ext cx="8137922" cy="222203"/>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125"/>
              <a:t>Date</a:t>
            </a:r>
            <a:endParaRPr lang="zh-CN" altLang="en-US" sz="1125" dirty="0"/>
          </a:p>
        </p:txBody>
      </p:sp>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516380" cy="414020"/>
          </a:xfrm>
          <a:prstGeom prst="rect">
            <a:avLst/>
          </a:prstGeom>
        </p:spPr>
        <p:txBody>
          <a:bodyPr wrap="none">
            <a:spAutoFit/>
          </a:bodyPr>
          <a:lstStyle/>
          <a:p>
            <a:r>
              <a:rPr lang="zh-CN" altLang="en-US" sz="2100" b="1" dirty="0">
                <a:solidFill>
                  <a:schemeClr val="bg1"/>
                </a:solidFill>
              </a:rPr>
              <a:t>内容导航：</a:t>
            </a:r>
          </a:p>
        </p:txBody>
      </p:sp>
      <p:sp>
        <p:nvSpPr>
          <p:cNvPr id="3" name="矩形 2"/>
          <p:cNvSpPr/>
          <p:nvPr/>
        </p:nvSpPr>
        <p:spPr>
          <a:xfrm>
            <a:off x="6180941" y="1843657"/>
            <a:ext cx="2543175" cy="506730"/>
          </a:xfrm>
          <a:prstGeom prst="rect">
            <a:avLst/>
          </a:prstGeom>
        </p:spPr>
        <p:txBody>
          <a:bodyPr wrap="none">
            <a:spAutoFit/>
          </a:bodyPr>
          <a:lstStyle/>
          <a:p>
            <a:r>
              <a:rPr lang="zh-CN" altLang="en-US" sz="2700" dirty="0">
                <a:solidFill>
                  <a:srgbClr val="000000"/>
                </a:solidFill>
                <a:sym typeface="+mn-ea"/>
              </a:rPr>
              <a:t>第</a:t>
            </a:r>
            <a:r>
              <a:rPr lang="en-US" altLang="zh-CN" sz="2700" dirty="0">
                <a:solidFill>
                  <a:srgbClr val="000000"/>
                </a:solidFill>
                <a:sym typeface="+mn-ea"/>
              </a:rPr>
              <a:t>4</a:t>
            </a:r>
            <a:r>
              <a:rPr lang="zh-CN" altLang="en-US" sz="2700" dirty="0">
                <a:solidFill>
                  <a:srgbClr val="000000"/>
                </a:solidFill>
                <a:sym typeface="+mn-ea"/>
              </a:rPr>
              <a:t>章 进程同步</a:t>
            </a:r>
            <a:endParaRPr lang="zh-CN" altLang="en-US" sz="2700" dirty="0">
              <a:solidFill>
                <a:srgbClr val="000000"/>
              </a:solidFill>
            </a:endParaRPr>
          </a:p>
        </p:txBody>
      </p:sp>
      <p:cxnSp>
        <p:nvCxnSpPr>
          <p:cNvPr id="5" name="直接连接符 4"/>
          <p:cNvCxnSpPr/>
          <p:nvPr/>
        </p:nvCxnSpPr>
        <p:spPr>
          <a:xfrm>
            <a:off x="5669924" y="2392853"/>
            <a:ext cx="2990417"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144" y="4781282"/>
            <a:ext cx="9151145" cy="3622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6" name="任意多边形: 形状 25"/>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259561"/>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698416"/>
            <a:ext cx="395288" cy="395288"/>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190018"/>
            <a:ext cx="395288" cy="395288"/>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653873"/>
            <a:ext cx="395288" cy="395288"/>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123433"/>
            <a:ext cx="395288" cy="395288"/>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601718"/>
            <a:ext cx="395288" cy="395288"/>
          </a:xfrm>
          <a:prstGeom prst="rect">
            <a:avLst/>
          </a:prstGeom>
          <a:ln>
            <a:noFill/>
          </a:ln>
          <a:effectLst>
            <a:softEdge rad="0"/>
          </a:effectLst>
        </p:spPr>
      </p:pic>
      <p:sp>
        <p:nvSpPr>
          <p:cNvPr id="33" name="矩形 32"/>
          <p:cNvSpPr/>
          <p:nvPr/>
        </p:nvSpPr>
        <p:spPr>
          <a:xfrm>
            <a:off x="1273253" y="1301602"/>
            <a:ext cx="2616725" cy="368300"/>
          </a:xfrm>
          <a:prstGeom prst="rect">
            <a:avLst/>
          </a:prstGeom>
        </p:spPr>
        <p:txBody>
          <a:bodyPr wrap="square">
            <a:spAutoFit/>
          </a:bodyPr>
          <a:lstStyle/>
          <a:p>
            <a:r>
              <a:rPr lang="en-US" altLang="zh-CN" sz="1800" dirty="0">
                <a:latin typeface="+mj-ea"/>
                <a:ea typeface="+mj-ea"/>
              </a:rPr>
              <a:t>4.1 </a:t>
            </a:r>
            <a:r>
              <a:rPr lang="zh-CN" altLang="en-US" sz="1800" dirty="0">
                <a:latin typeface="+mj-ea"/>
                <a:ea typeface="+mj-ea"/>
              </a:rPr>
              <a:t>进程同步的概念</a:t>
            </a:r>
          </a:p>
        </p:txBody>
      </p:sp>
      <p:sp>
        <p:nvSpPr>
          <p:cNvPr id="34" name="矩形 33"/>
          <p:cNvSpPr/>
          <p:nvPr/>
        </p:nvSpPr>
        <p:spPr>
          <a:xfrm>
            <a:off x="1273253" y="1765945"/>
            <a:ext cx="2761613" cy="368300"/>
          </a:xfrm>
          <a:prstGeom prst="rect">
            <a:avLst/>
          </a:prstGeom>
        </p:spPr>
        <p:txBody>
          <a:bodyPr wrap="square">
            <a:spAutoFit/>
          </a:bodyPr>
          <a:lstStyle/>
          <a:p>
            <a:r>
              <a:rPr lang="en-US" altLang="zh-CN" sz="1800" dirty="0">
                <a:latin typeface="+mj-ea"/>
              </a:rPr>
              <a:t>4.2 </a:t>
            </a:r>
            <a:r>
              <a:rPr lang="zh-CN" altLang="en-US" sz="1800" dirty="0">
                <a:latin typeface="+mj-ea"/>
              </a:rPr>
              <a:t>软件同步机制</a:t>
            </a:r>
          </a:p>
        </p:txBody>
      </p:sp>
      <p:sp>
        <p:nvSpPr>
          <p:cNvPr id="35" name="矩形 34"/>
          <p:cNvSpPr/>
          <p:nvPr/>
        </p:nvSpPr>
        <p:spPr>
          <a:xfrm>
            <a:off x="1273253" y="2230289"/>
            <a:ext cx="2616725" cy="368300"/>
          </a:xfrm>
          <a:prstGeom prst="rect">
            <a:avLst/>
          </a:prstGeom>
        </p:spPr>
        <p:txBody>
          <a:bodyPr wrap="square">
            <a:spAutoFit/>
          </a:bodyPr>
          <a:lstStyle/>
          <a:p>
            <a:r>
              <a:rPr lang="en-US" altLang="zh-CN" sz="1800" dirty="0">
                <a:latin typeface="+mj-ea"/>
              </a:rPr>
              <a:t>4.3 </a:t>
            </a:r>
            <a:r>
              <a:rPr lang="zh-CN" altLang="en-US" sz="1800" dirty="0">
                <a:latin typeface="+mj-ea"/>
              </a:rPr>
              <a:t>硬件同步机制</a:t>
            </a:r>
          </a:p>
        </p:txBody>
      </p:sp>
      <p:sp>
        <p:nvSpPr>
          <p:cNvPr id="36" name="矩形 35"/>
          <p:cNvSpPr/>
          <p:nvPr/>
        </p:nvSpPr>
        <p:spPr>
          <a:xfrm>
            <a:off x="1273253" y="2694633"/>
            <a:ext cx="2616725" cy="368300"/>
          </a:xfrm>
          <a:prstGeom prst="rect">
            <a:avLst/>
          </a:prstGeom>
        </p:spPr>
        <p:txBody>
          <a:bodyPr wrap="square">
            <a:spAutoFit/>
          </a:bodyPr>
          <a:lstStyle/>
          <a:p>
            <a:r>
              <a:rPr lang="en-US" altLang="zh-CN" sz="1800" dirty="0">
                <a:latin typeface="+mj-ea"/>
              </a:rPr>
              <a:t>4.4 </a:t>
            </a:r>
            <a:r>
              <a:rPr lang="zh-CN" altLang="en-US" sz="1800" dirty="0">
                <a:latin typeface="+mj-ea"/>
              </a:rPr>
              <a:t>信号量机制</a:t>
            </a:r>
          </a:p>
        </p:txBody>
      </p:sp>
      <p:sp>
        <p:nvSpPr>
          <p:cNvPr id="37" name="矩形 36"/>
          <p:cNvSpPr/>
          <p:nvPr/>
        </p:nvSpPr>
        <p:spPr>
          <a:xfrm>
            <a:off x="1273253" y="3158977"/>
            <a:ext cx="2525359" cy="368300"/>
          </a:xfrm>
          <a:prstGeom prst="rect">
            <a:avLst/>
          </a:prstGeom>
        </p:spPr>
        <p:txBody>
          <a:bodyPr wrap="square">
            <a:spAutoFit/>
          </a:bodyPr>
          <a:lstStyle/>
          <a:p>
            <a:r>
              <a:rPr lang="en-US" altLang="zh-CN" sz="1800" b="1" dirty="0">
                <a:solidFill>
                  <a:srgbClr val="0000FF"/>
                </a:solidFill>
                <a:latin typeface="+mj-ea"/>
              </a:rPr>
              <a:t>4.5 </a:t>
            </a:r>
            <a:r>
              <a:rPr lang="zh-CN" altLang="en-US" sz="1800" b="1" dirty="0">
                <a:solidFill>
                  <a:srgbClr val="0000FF"/>
                </a:solidFill>
                <a:latin typeface="+mj-ea"/>
              </a:rPr>
              <a:t>管程机制</a:t>
            </a:r>
          </a:p>
        </p:txBody>
      </p:sp>
      <p:sp>
        <p:nvSpPr>
          <p:cNvPr id="38" name="矩形 37"/>
          <p:cNvSpPr/>
          <p:nvPr/>
        </p:nvSpPr>
        <p:spPr>
          <a:xfrm>
            <a:off x="1273252" y="3623321"/>
            <a:ext cx="2761613" cy="368300"/>
          </a:xfrm>
          <a:prstGeom prst="rect">
            <a:avLst/>
          </a:prstGeom>
        </p:spPr>
        <p:txBody>
          <a:bodyPr wrap="square">
            <a:spAutoFit/>
          </a:bodyPr>
          <a:lstStyle/>
          <a:p>
            <a:r>
              <a:rPr lang="en-US" altLang="zh-CN" sz="1800" dirty="0">
                <a:latin typeface="+mj-ea"/>
              </a:rPr>
              <a:t>4.6 </a:t>
            </a:r>
            <a:r>
              <a:rPr lang="zh-CN" altLang="en-US" sz="1800" dirty="0">
                <a:latin typeface="+mj-ea"/>
              </a:rPr>
              <a:t>经典进程的同步问题</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4056547"/>
            <a:ext cx="395288" cy="395288"/>
          </a:xfrm>
          <a:prstGeom prst="rect">
            <a:avLst/>
          </a:prstGeom>
          <a:ln>
            <a:noFill/>
          </a:ln>
          <a:effectLst>
            <a:softEdge rad="0"/>
          </a:effectLst>
        </p:spPr>
      </p:pic>
      <p:sp>
        <p:nvSpPr>
          <p:cNvPr id="24" name="矩形 23"/>
          <p:cNvSpPr/>
          <p:nvPr/>
        </p:nvSpPr>
        <p:spPr>
          <a:xfrm>
            <a:off x="1273252" y="4078150"/>
            <a:ext cx="2761613" cy="368300"/>
          </a:xfrm>
          <a:prstGeom prst="rect">
            <a:avLst/>
          </a:prstGeom>
        </p:spPr>
        <p:txBody>
          <a:bodyPr wrap="square">
            <a:spAutoFit/>
          </a:bodyPr>
          <a:lstStyle/>
          <a:p>
            <a:r>
              <a:rPr lang="en-US" altLang="zh-CN" sz="1800" dirty="0">
                <a:latin typeface="+mj-ea"/>
              </a:rPr>
              <a:t>4.7 Linux</a:t>
            </a:r>
            <a:r>
              <a:rPr lang="zh-CN" altLang="en-US" sz="1800" dirty="0">
                <a:latin typeface="+mj-ea"/>
              </a:rPr>
              <a:t>进程同步机制</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68661"/>
            <a:ext cx="5269706" cy="414020"/>
          </a:xfrm>
          <a:prstGeom prst="rect">
            <a:avLst/>
          </a:prstGeom>
        </p:spPr>
        <p:txBody>
          <a:bodyPr wrap="square">
            <a:spAutoFit/>
          </a:bodyPr>
          <a:lstStyle/>
          <a:p>
            <a:r>
              <a:rPr lang="zh-CN" altLang="en-US" sz="2100" b="1" dirty="0">
                <a:solidFill>
                  <a:srgbClr val="7F7F7F"/>
                </a:solidFill>
              </a:rPr>
              <a:t>信号量机制的问题</a:t>
            </a:r>
          </a:p>
        </p:txBody>
      </p:sp>
      <p:sp>
        <p:nvSpPr>
          <p:cNvPr id="32" name="内容占位符 2"/>
          <p:cNvSpPr txBox="1"/>
          <p:nvPr/>
        </p:nvSpPr>
        <p:spPr>
          <a:xfrm>
            <a:off x="685800" y="666750"/>
            <a:ext cx="8305800" cy="248475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dirty="0"/>
              <a:t>问题</a:t>
            </a:r>
            <a:endParaRPr lang="en-US" altLang="zh-CN" dirty="0"/>
          </a:p>
          <a:p>
            <a:pPr>
              <a:lnSpc>
                <a:spcPct val="132000"/>
              </a:lnSpc>
              <a:spcBef>
                <a:spcPts val="580"/>
              </a:spcBef>
              <a:buClr>
                <a:srgbClr val="C00000"/>
              </a:buClr>
              <a:buFont typeface="Wingdings" panose="05000000000000000000" pitchFamily="2" charset="2"/>
              <a:buChar char="Ø"/>
              <a:defRPr/>
            </a:pPr>
            <a:r>
              <a:rPr lang="zh-CN" altLang="en-US" dirty="0"/>
              <a:t>每个要访问临界资源的进程都需要配备</a:t>
            </a:r>
            <a:r>
              <a:rPr lang="en-US" altLang="zh-CN" dirty="0"/>
              <a:t>PV</a:t>
            </a:r>
            <a:r>
              <a:rPr lang="zh-CN" altLang="en-US" dirty="0"/>
              <a:t>操作，且同步操作分散在各个进程中，容易出错</a:t>
            </a:r>
          </a:p>
          <a:p>
            <a:pPr lvl="1">
              <a:lnSpc>
                <a:spcPct val="132000"/>
              </a:lnSpc>
              <a:spcBef>
                <a:spcPts val="580"/>
              </a:spcBef>
              <a:buClr>
                <a:srgbClr val="FF0000"/>
              </a:buClr>
              <a:buFont typeface="Wingdings" panose="05000000000000000000" pitchFamily="2" charset="2"/>
              <a:buChar char="l"/>
              <a:defRPr/>
            </a:pPr>
            <a:r>
              <a:rPr lang="en-US" altLang="zh-CN" sz="1800" dirty="0">
                <a:latin typeface="+mn-ea"/>
              </a:rPr>
              <a:t>  wait/signal</a:t>
            </a:r>
            <a:r>
              <a:rPr lang="zh-CN" altLang="en-US" sz="1800" dirty="0">
                <a:latin typeface="+mn-ea"/>
              </a:rPr>
              <a:t>位置错</a:t>
            </a:r>
          </a:p>
          <a:p>
            <a:pPr lvl="1">
              <a:lnSpc>
                <a:spcPct val="132000"/>
              </a:lnSpc>
              <a:spcBef>
                <a:spcPts val="580"/>
              </a:spcBef>
              <a:buClr>
                <a:srgbClr val="FF0000"/>
              </a:buClr>
              <a:buFont typeface="Wingdings" panose="05000000000000000000" pitchFamily="2" charset="2"/>
              <a:buChar char="l"/>
              <a:defRPr/>
            </a:pPr>
            <a:r>
              <a:rPr lang="en-US" altLang="zh-CN" sz="1800" dirty="0">
                <a:latin typeface="+mn-ea"/>
              </a:rPr>
              <a:t>  wait/signal</a:t>
            </a:r>
            <a:r>
              <a:rPr lang="zh-CN" altLang="en-US" sz="1800" dirty="0">
                <a:latin typeface="+mn-ea"/>
              </a:rPr>
              <a:t>不配对</a:t>
            </a:r>
          </a:p>
        </p:txBody>
      </p:sp>
      <p:sp>
        <p:nvSpPr>
          <p:cNvPr id="33" name="内容占位符 2"/>
          <p:cNvSpPr txBox="1"/>
          <p:nvPr/>
        </p:nvSpPr>
        <p:spPr>
          <a:xfrm>
            <a:off x="760551" y="2952750"/>
            <a:ext cx="3966845" cy="197612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dirty="0"/>
              <a:t>解决方法</a:t>
            </a:r>
            <a:endParaRPr lang="en-US" altLang="zh-CN" dirty="0"/>
          </a:p>
          <a:p>
            <a:pPr>
              <a:lnSpc>
                <a:spcPct val="132000"/>
              </a:lnSpc>
              <a:spcBef>
                <a:spcPts val="580"/>
              </a:spcBef>
              <a:buClr>
                <a:srgbClr val="FF0000"/>
              </a:buClr>
              <a:buFont typeface="Wingdings" panose="05000000000000000000" pitchFamily="2" charset="2"/>
              <a:buChar char="Ø"/>
              <a:defRPr/>
            </a:pPr>
            <a:r>
              <a:rPr lang="zh-CN" altLang="en-US" dirty="0"/>
              <a:t>由</a:t>
            </a:r>
            <a:r>
              <a:rPr lang="zh-CN" altLang="en-US" dirty="0">
                <a:solidFill>
                  <a:srgbClr val="FF0000"/>
                </a:solidFill>
              </a:rPr>
              <a:t>编程语言</a:t>
            </a:r>
            <a:r>
              <a:rPr lang="zh-CN" altLang="en-US" dirty="0"/>
              <a:t>解决同步互斥问题</a:t>
            </a:r>
          </a:p>
          <a:p>
            <a:pPr>
              <a:lnSpc>
                <a:spcPct val="132000"/>
              </a:lnSpc>
              <a:spcBef>
                <a:spcPts val="580"/>
              </a:spcBef>
              <a:buClr>
                <a:srgbClr val="FF0000"/>
              </a:buClr>
              <a:buFont typeface="Wingdings" panose="05000000000000000000" pitchFamily="2" charset="2"/>
              <a:buChar char="Ø"/>
              <a:defRPr/>
            </a:pPr>
            <a:r>
              <a:rPr lang="zh-CN" altLang="en-US" dirty="0"/>
              <a:t>进程同步工具</a:t>
            </a:r>
            <a:r>
              <a:rPr lang="en-US" altLang="zh-CN" dirty="0"/>
              <a:t>——</a:t>
            </a:r>
            <a:r>
              <a:rPr lang="zh-CN" altLang="en-US" dirty="0"/>
              <a:t>管程</a:t>
            </a:r>
          </a:p>
        </p:txBody>
      </p:sp>
      <p:sp>
        <p:nvSpPr>
          <p:cNvPr id="8" name="对角圆角矩形 7"/>
          <p:cNvSpPr/>
          <p:nvPr/>
        </p:nvSpPr>
        <p:spPr bwMode="auto">
          <a:xfrm>
            <a:off x="5486400" y="3409950"/>
            <a:ext cx="2175383" cy="814578"/>
          </a:xfrm>
          <a:prstGeom prst="round2Diag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wrap="none">
            <a:spAutoFit/>
          </a:bodyPr>
          <a:lstStyle/>
          <a:p>
            <a:pPr>
              <a:defRPr/>
            </a:pPr>
            <a:r>
              <a:rPr lang="zh-CN" altLang="en-US" sz="2100" dirty="0"/>
              <a:t>信号量：</a:t>
            </a:r>
            <a:r>
              <a:rPr lang="zh-CN" altLang="en-US" sz="2100" b="1" dirty="0">
                <a:solidFill>
                  <a:srgbClr val="FF0000"/>
                </a:solidFill>
                <a:effectLst>
                  <a:outerShdw blurRad="38100" dist="38100" dir="2700000" algn="tl">
                    <a:srgbClr val="000000">
                      <a:alpha val="43137"/>
                    </a:srgbClr>
                  </a:outerShdw>
                </a:effectLst>
              </a:rPr>
              <a:t>分散式</a:t>
            </a:r>
            <a:endParaRPr lang="en-US" altLang="zh-CN" sz="2100" b="1" dirty="0">
              <a:solidFill>
                <a:srgbClr val="FF0000"/>
              </a:solidFill>
              <a:effectLst>
                <a:outerShdw blurRad="38100" dist="38100" dir="2700000" algn="tl">
                  <a:srgbClr val="000000">
                    <a:alpha val="43137"/>
                  </a:srgbClr>
                </a:outerShdw>
              </a:effectLst>
            </a:endParaRPr>
          </a:p>
          <a:p>
            <a:pPr>
              <a:defRPr/>
            </a:pPr>
            <a:r>
              <a:rPr lang="zh-CN" altLang="en-US" sz="2100" dirty="0"/>
              <a:t>管   程：</a:t>
            </a:r>
            <a:r>
              <a:rPr lang="zh-CN" altLang="en-US" sz="2100" b="1" dirty="0">
                <a:solidFill>
                  <a:srgbClr val="FF0000"/>
                </a:solidFill>
                <a:effectLst>
                  <a:outerShdw blurRad="38100" dist="38100" dir="2700000" algn="tl">
                    <a:srgbClr val="000000">
                      <a:alpha val="43137"/>
                    </a:srgbClr>
                  </a:outerShdw>
                </a:effectLst>
              </a:rPr>
              <a:t>集中式</a:t>
            </a:r>
            <a:endParaRPr lang="zh-CN" altLang="en-US" sz="1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43A4CB-6883-5868-1C9E-EA0081AD09A6}"/>
            </a:ext>
          </a:extLst>
        </p:cNvPr>
        <p:cNvGrpSpPr/>
        <p:nvPr/>
      </p:nvGrpSpPr>
      <p:grpSpPr>
        <a:xfrm>
          <a:off x="0" y="0"/>
          <a:ext cx="0" cy="0"/>
          <a:chOff x="0" y="0"/>
          <a:chExt cx="0" cy="0"/>
        </a:xfrm>
      </p:grpSpPr>
      <p:sp>
        <p:nvSpPr>
          <p:cNvPr id="20" name="矩形 19">
            <a:extLst>
              <a:ext uri="{FF2B5EF4-FFF2-40B4-BE49-F238E27FC236}">
                <a16:creationId xmlns:a16="http://schemas.microsoft.com/office/drawing/2014/main" id="{5CD4F794-0575-8F96-B8D1-D9399C55D628}"/>
              </a:ext>
            </a:extLst>
          </p:cNvPr>
          <p:cNvSpPr/>
          <p:nvPr/>
        </p:nvSpPr>
        <p:spPr>
          <a:xfrm>
            <a:off x="762159" y="57096"/>
            <a:ext cx="5269706" cy="398780"/>
          </a:xfrm>
          <a:prstGeom prst="rect">
            <a:avLst/>
          </a:prstGeom>
        </p:spPr>
        <p:txBody>
          <a:bodyPr wrap="square">
            <a:spAutoFit/>
          </a:bodyPr>
          <a:lstStyle/>
          <a:p>
            <a:r>
              <a:rPr lang="zh-CN" altLang="en-US" sz="2000" b="1" dirty="0">
                <a:solidFill>
                  <a:srgbClr val="7F7F7F"/>
                </a:solidFill>
              </a:rPr>
              <a:t>进程同步</a:t>
            </a:r>
          </a:p>
        </p:txBody>
      </p:sp>
      <p:sp>
        <p:nvSpPr>
          <p:cNvPr id="3" name="文本框 2">
            <a:extLst>
              <a:ext uri="{FF2B5EF4-FFF2-40B4-BE49-F238E27FC236}">
                <a16:creationId xmlns:a16="http://schemas.microsoft.com/office/drawing/2014/main" id="{B4C6B93C-4D1B-1DB6-A4E9-CFE0630A3FF8}"/>
              </a:ext>
            </a:extLst>
          </p:cNvPr>
          <p:cNvSpPr txBox="1"/>
          <p:nvPr/>
        </p:nvSpPr>
        <p:spPr>
          <a:xfrm>
            <a:off x="922529" y="1204582"/>
            <a:ext cx="7467600" cy="820546"/>
          </a:xfrm>
          <a:prstGeom prst="rect">
            <a:avLst/>
          </a:prstGeom>
          <a:noFill/>
        </p:spPr>
        <p:txBody>
          <a:bodyPr wrap="square" rtlCol="0" anchor="t">
            <a:spAutoFit/>
          </a:bodyPr>
          <a:lstStyle/>
          <a:p>
            <a:pPr indent="457200">
              <a:lnSpc>
                <a:spcPts val="3000"/>
              </a:lnSpc>
            </a:pPr>
            <a:r>
              <a:rPr lang="zh-CN" altLang="en-US" dirty="0">
                <a:latin typeface="+mn-ea"/>
              </a:rPr>
              <a:t>对多个相关进程在执行次序上进行</a:t>
            </a:r>
            <a:r>
              <a:rPr lang="zh-CN" altLang="en-US" b="1" dirty="0">
                <a:solidFill>
                  <a:srgbClr val="FF0000"/>
                </a:solidFill>
                <a:latin typeface="+mn-ea"/>
              </a:rPr>
              <a:t>协调</a:t>
            </a:r>
            <a:r>
              <a:rPr lang="zh-CN" altLang="en-US" dirty="0">
                <a:latin typeface="+mn-ea"/>
              </a:rPr>
              <a:t>，使得  </a:t>
            </a:r>
            <a:r>
              <a:rPr lang="zh-CN" altLang="en-US" b="1" dirty="0">
                <a:solidFill>
                  <a:srgbClr val="FF0000"/>
                </a:solidFill>
                <a:latin typeface="+mn-ea"/>
              </a:rPr>
              <a:t>并发执行</a:t>
            </a:r>
            <a:r>
              <a:rPr lang="zh-CN" altLang="en-US" dirty="0">
                <a:latin typeface="+mn-ea"/>
              </a:rPr>
              <a:t>的多个进程之间能够有效的</a:t>
            </a:r>
            <a:r>
              <a:rPr lang="zh-CN" altLang="en-US" b="1" dirty="0">
                <a:solidFill>
                  <a:srgbClr val="FF0000"/>
                </a:solidFill>
                <a:latin typeface="+mn-ea"/>
              </a:rPr>
              <a:t>共享</a:t>
            </a:r>
            <a:r>
              <a:rPr lang="zh-CN" altLang="en-US" dirty="0">
                <a:latin typeface="+mn-ea"/>
              </a:rPr>
              <a:t>资源和互相</a:t>
            </a:r>
            <a:r>
              <a:rPr lang="zh-CN" altLang="en-US" b="1" dirty="0">
                <a:solidFill>
                  <a:srgbClr val="FF0000"/>
                </a:solidFill>
                <a:latin typeface="+mn-ea"/>
              </a:rPr>
              <a:t>合作</a:t>
            </a:r>
            <a:r>
              <a:rPr lang="zh-CN" altLang="en-US" dirty="0">
                <a:latin typeface="+mn-ea"/>
              </a:rPr>
              <a:t>，从而使程序的执行具有可</a:t>
            </a:r>
            <a:r>
              <a:rPr lang="zh-CN" altLang="en-US" b="1" dirty="0">
                <a:solidFill>
                  <a:srgbClr val="FF0000"/>
                </a:solidFill>
                <a:latin typeface="+mn-ea"/>
              </a:rPr>
              <a:t>再现性</a:t>
            </a:r>
          </a:p>
        </p:txBody>
      </p:sp>
      <p:sp>
        <p:nvSpPr>
          <p:cNvPr id="4" name="文本框 3">
            <a:extLst>
              <a:ext uri="{FF2B5EF4-FFF2-40B4-BE49-F238E27FC236}">
                <a16:creationId xmlns:a16="http://schemas.microsoft.com/office/drawing/2014/main" id="{677033C9-3BA2-EE41-47C9-C58845885154}"/>
              </a:ext>
            </a:extLst>
          </p:cNvPr>
          <p:cNvSpPr txBox="1"/>
          <p:nvPr/>
        </p:nvSpPr>
        <p:spPr>
          <a:xfrm>
            <a:off x="914400" y="819150"/>
            <a:ext cx="6618605" cy="346249"/>
          </a:xfrm>
          <a:prstGeom prst="rect">
            <a:avLst/>
          </a:prstGeom>
          <a:noFill/>
        </p:spPr>
        <p:txBody>
          <a:bodyPr wrap="square" rtlCol="0" anchor="t">
            <a:spAutoFit/>
          </a:bodyPr>
          <a:lstStyle/>
          <a:p>
            <a:r>
              <a:rPr lang="zh-CN" altLang="en-US" sz="1650" b="1" dirty="0">
                <a:solidFill>
                  <a:srgbClr val="FF0000"/>
                </a:solidFill>
                <a:latin typeface="+mn-ea"/>
              </a:rPr>
              <a:t>进程同步的任务：</a:t>
            </a:r>
          </a:p>
        </p:txBody>
      </p:sp>
      <p:grpSp>
        <p:nvGrpSpPr>
          <p:cNvPr id="21" name="组合 20">
            <a:extLst>
              <a:ext uri="{FF2B5EF4-FFF2-40B4-BE49-F238E27FC236}">
                <a16:creationId xmlns:a16="http://schemas.microsoft.com/office/drawing/2014/main" id="{2FF8ABD8-14DE-B4E0-35F3-BDAF8C469FE9}"/>
              </a:ext>
            </a:extLst>
          </p:cNvPr>
          <p:cNvGrpSpPr/>
          <p:nvPr/>
        </p:nvGrpSpPr>
        <p:grpSpPr>
          <a:xfrm>
            <a:off x="4572000" y="2108422"/>
            <a:ext cx="3276600" cy="2994130"/>
            <a:chOff x="4572000" y="2108422"/>
            <a:chExt cx="3276600" cy="2994130"/>
          </a:xfrm>
        </p:grpSpPr>
        <p:grpSp>
          <p:nvGrpSpPr>
            <p:cNvPr id="19" name="组合 18">
              <a:extLst>
                <a:ext uri="{FF2B5EF4-FFF2-40B4-BE49-F238E27FC236}">
                  <a16:creationId xmlns:a16="http://schemas.microsoft.com/office/drawing/2014/main" id="{F8F8D8C4-F1E5-625B-B616-E725A99C3BA9}"/>
                </a:ext>
              </a:extLst>
            </p:cNvPr>
            <p:cNvGrpSpPr/>
            <p:nvPr/>
          </p:nvGrpSpPr>
          <p:grpSpPr>
            <a:xfrm>
              <a:off x="4572000" y="2108422"/>
              <a:ext cx="3276600" cy="2994130"/>
              <a:chOff x="4572000" y="2108422"/>
              <a:chExt cx="3276600" cy="2994130"/>
            </a:xfrm>
          </p:grpSpPr>
          <p:grpSp>
            <p:nvGrpSpPr>
              <p:cNvPr id="15" name="组合 14">
                <a:extLst>
                  <a:ext uri="{FF2B5EF4-FFF2-40B4-BE49-F238E27FC236}">
                    <a16:creationId xmlns:a16="http://schemas.microsoft.com/office/drawing/2014/main" id="{46E401B5-66AE-190A-7EEB-E112AC3EEEA7}"/>
                  </a:ext>
                </a:extLst>
              </p:cNvPr>
              <p:cNvGrpSpPr>
                <a:grpSpLocks noChangeAspect="1"/>
              </p:cNvGrpSpPr>
              <p:nvPr/>
            </p:nvGrpSpPr>
            <p:grpSpPr>
              <a:xfrm>
                <a:off x="4572000" y="2114550"/>
                <a:ext cx="3276600" cy="2988002"/>
                <a:chOff x="4876800" y="2343150"/>
                <a:chExt cx="2721638" cy="2571751"/>
              </a:xfrm>
            </p:grpSpPr>
            <p:grpSp>
              <p:nvGrpSpPr>
                <p:cNvPr id="10" name="组合 9">
                  <a:extLst>
                    <a:ext uri="{FF2B5EF4-FFF2-40B4-BE49-F238E27FC236}">
                      <a16:creationId xmlns:a16="http://schemas.microsoft.com/office/drawing/2014/main" id="{1728C995-57EC-16A2-CB01-FB84CCC499DC}"/>
                    </a:ext>
                  </a:extLst>
                </p:cNvPr>
                <p:cNvGrpSpPr>
                  <a:grpSpLocks noChangeAspect="1"/>
                </p:cNvGrpSpPr>
                <p:nvPr/>
              </p:nvGrpSpPr>
              <p:grpSpPr>
                <a:xfrm>
                  <a:off x="4876800" y="2343150"/>
                  <a:ext cx="2721638" cy="2571751"/>
                  <a:chOff x="1850362" y="0"/>
                  <a:chExt cx="5443275" cy="5143500"/>
                </a:xfrm>
              </p:grpSpPr>
              <p:pic>
                <p:nvPicPr>
                  <p:cNvPr id="6" name="图片 5">
                    <a:extLst>
                      <a:ext uri="{FF2B5EF4-FFF2-40B4-BE49-F238E27FC236}">
                        <a16:creationId xmlns:a16="http://schemas.microsoft.com/office/drawing/2014/main" id="{62F0A9BA-23C8-4262-E4F0-5964E9BE6208}"/>
                      </a:ext>
                    </a:extLst>
                  </p:cNvPr>
                  <p:cNvPicPr>
                    <a:picLocks noChangeAspect="1"/>
                  </p:cNvPicPr>
                  <p:nvPr/>
                </p:nvPicPr>
                <p:blipFill>
                  <a:blip r:embed="rId2"/>
                  <a:stretch>
                    <a:fillRect/>
                  </a:stretch>
                </p:blipFill>
                <p:spPr>
                  <a:xfrm>
                    <a:off x="1850362" y="0"/>
                    <a:ext cx="5443275" cy="5143500"/>
                  </a:xfrm>
                  <a:prstGeom prst="rect">
                    <a:avLst/>
                  </a:prstGeom>
                </p:spPr>
              </p:pic>
              <p:pic>
                <p:nvPicPr>
                  <p:cNvPr id="9" name="图片 8">
                    <a:extLst>
                      <a:ext uri="{FF2B5EF4-FFF2-40B4-BE49-F238E27FC236}">
                        <a16:creationId xmlns:a16="http://schemas.microsoft.com/office/drawing/2014/main" id="{237CB259-E609-8205-3231-24C417E09405}"/>
                      </a:ext>
                    </a:extLst>
                  </p:cNvPr>
                  <p:cNvPicPr>
                    <a:picLocks noChangeAspect="1"/>
                  </p:cNvPicPr>
                  <p:nvPr/>
                </p:nvPicPr>
                <p:blipFill>
                  <a:blip r:embed="rId3"/>
                  <a:stretch>
                    <a:fillRect/>
                  </a:stretch>
                </p:blipFill>
                <p:spPr>
                  <a:xfrm>
                    <a:off x="3383370" y="97276"/>
                    <a:ext cx="1170982" cy="1068124"/>
                  </a:xfrm>
                  <a:prstGeom prst="rect">
                    <a:avLst/>
                  </a:prstGeom>
                </p:spPr>
              </p:pic>
            </p:grpSp>
            <p:sp>
              <p:nvSpPr>
                <p:cNvPr id="11" name="文本框 10">
                  <a:extLst>
                    <a:ext uri="{FF2B5EF4-FFF2-40B4-BE49-F238E27FC236}">
                      <a16:creationId xmlns:a16="http://schemas.microsoft.com/office/drawing/2014/main" id="{4C895382-5322-9C0E-B49C-EA968AF9B7C2}"/>
                    </a:ext>
                  </a:extLst>
                </p:cNvPr>
                <p:cNvSpPr txBox="1"/>
                <p:nvPr/>
              </p:nvSpPr>
              <p:spPr>
                <a:xfrm>
                  <a:off x="6246410" y="2795045"/>
                  <a:ext cx="664685" cy="238411"/>
                </a:xfrm>
                <a:prstGeom prst="rect">
                  <a:avLst/>
                </a:prstGeom>
                <a:noFill/>
              </p:spPr>
              <p:txBody>
                <a:bodyPr wrap="none" rtlCol="0">
                  <a:spAutoFit/>
                </a:bodyPr>
                <a:lstStyle/>
                <a:p>
                  <a:r>
                    <a:rPr lang="zh-CN" altLang="en-US" sz="1200" dirty="0"/>
                    <a:t>快速切换</a:t>
                  </a:r>
                </a:p>
              </p:txBody>
            </p:sp>
            <p:cxnSp>
              <p:nvCxnSpPr>
                <p:cNvPr id="13" name="直接箭头连接符 12">
                  <a:extLst>
                    <a:ext uri="{FF2B5EF4-FFF2-40B4-BE49-F238E27FC236}">
                      <a16:creationId xmlns:a16="http://schemas.microsoft.com/office/drawing/2014/main" id="{0ECE73CE-3978-A69A-E23B-4A9180A9A221}"/>
                    </a:ext>
                  </a:extLst>
                </p:cNvPr>
                <p:cNvCxnSpPr/>
                <p:nvPr/>
              </p:nvCxnSpPr>
              <p:spPr>
                <a:xfrm>
                  <a:off x="6254779" y="2629179"/>
                  <a:ext cx="6515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a:extLst>
                    <a:ext uri="{FF2B5EF4-FFF2-40B4-BE49-F238E27FC236}">
                      <a16:creationId xmlns:a16="http://schemas.microsoft.com/office/drawing/2014/main" id="{61782DED-8155-63C7-C6EF-6FA21D3E51E8}"/>
                    </a:ext>
                  </a:extLst>
                </p:cNvPr>
                <p:cNvCxnSpPr>
                  <a:cxnSpLocks/>
                </p:cNvCxnSpPr>
                <p:nvPr/>
              </p:nvCxnSpPr>
              <p:spPr>
                <a:xfrm flipH="1">
                  <a:off x="6246410" y="2724150"/>
                  <a:ext cx="6515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18" name="文本框 17">
                <a:extLst>
                  <a:ext uri="{FF2B5EF4-FFF2-40B4-BE49-F238E27FC236}">
                    <a16:creationId xmlns:a16="http://schemas.microsoft.com/office/drawing/2014/main" id="{F74BD72A-63FF-1ED3-09CC-8C03C5B4C2BB}"/>
                  </a:ext>
                </a:extLst>
              </p:cNvPr>
              <p:cNvSpPr txBox="1"/>
              <p:nvPr/>
            </p:nvSpPr>
            <p:spPr>
              <a:xfrm>
                <a:off x="4661603" y="2108422"/>
                <a:ext cx="697627" cy="400110"/>
              </a:xfrm>
              <a:prstGeom prst="rect">
                <a:avLst/>
              </a:prstGeom>
              <a:solidFill>
                <a:srgbClr val="00B0F0"/>
              </a:solidFill>
            </p:spPr>
            <p:txBody>
              <a:bodyPr wrap="none" rtlCol="0">
                <a:spAutoFit/>
              </a:bodyPr>
              <a:lstStyle/>
              <a:p>
                <a:r>
                  <a:rPr lang="zh-CN" altLang="en-US" sz="2000" b="1" dirty="0">
                    <a:solidFill>
                      <a:srgbClr val="FF0000"/>
                    </a:solidFill>
                  </a:rPr>
                  <a:t>并发</a:t>
                </a:r>
              </a:p>
            </p:txBody>
          </p:sp>
        </p:grpSp>
        <p:sp>
          <p:nvSpPr>
            <p:cNvPr id="16" name="文本框 15">
              <a:extLst>
                <a:ext uri="{FF2B5EF4-FFF2-40B4-BE49-F238E27FC236}">
                  <a16:creationId xmlns:a16="http://schemas.microsoft.com/office/drawing/2014/main" id="{F72EF8DA-D486-A445-771A-BEF60B3812BF}"/>
                </a:ext>
              </a:extLst>
            </p:cNvPr>
            <p:cNvSpPr txBox="1"/>
            <p:nvPr/>
          </p:nvSpPr>
          <p:spPr>
            <a:xfrm>
              <a:off x="5181600" y="4781550"/>
              <a:ext cx="492443" cy="276999"/>
            </a:xfrm>
            <a:prstGeom prst="rect">
              <a:avLst/>
            </a:prstGeom>
            <a:noFill/>
          </p:spPr>
          <p:txBody>
            <a:bodyPr wrap="none" rtlCol="0">
              <a:spAutoFit/>
            </a:bodyPr>
            <a:lstStyle/>
            <a:p>
              <a:r>
                <a:rPr lang="zh-CN" altLang="en-US" sz="1200" dirty="0"/>
                <a:t>搬砖</a:t>
              </a:r>
            </a:p>
          </p:txBody>
        </p:sp>
        <p:sp>
          <p:nvSpPr>
            <p:cNvPr id="17" name="文本框 16">
              <a:extLst>
                <a:ext uri="{FF2B5EF4-FFF2-40B4-BE49-F238E27FC236}">
                  <a16:creationId xmlns:a16="http://schemas.microsoft.com/office/drawing/2014/main" id="{E7CA32C5-1A53-D535-4C63-46A6DDEFCEBC}"/>
                </a:ext>
              </a:extLst>
            </p:cNvPr>
            <p:cNvSpPr txBox="1"/>
            <p:nvPr/>
          </p:nvSpPr>
          <p:spPr>
            <a:xfrm>
              <a:off x="6769181" y="4781549"/>
              <a:ext cx="492443" cy="276999"/>
            </a:xfrm>
            <a:prstGeom prst="rect">
              <a:avLst/>
            </a:prstGeom>
            <a:noFill/>
          </p:spPr>
          <p:txBody>
            <a:bodyPr wrap="none" rtlCol="0">
              <a:spAutoFit/>
            </a:bodyPr>
            <a:lstStyle/>
            <a:p>
              <a:r>
                <a:rPr lang="zh-CN" altLang="en-US" sz="1200" dirty="0"/>
                <a:t>劈柴</a:t>
              </a:r>
            </a:p>
          </p:txBody>
        </p:sp>
      </p:grpSp>
      <p:grpSp>
        <p:nvGrpSpPr>
          <p:cNvPr id="25" name="组合 24">
            <a:extLst>
              <a:ext uri="{FF2B5EF4-FFF2-40B4-BE49-F238E27FC236}">
                <a16:creationId xmlns:a16="http://schemas.microsoft.com/office/drawing/2014/main" id="{BA41AC02-936E-6FE4-4DAE-EA807669BECE}"/>
              </a:ext>
            </a:extLst>
          </p:cNvPr>
          <p:cNvGrpSpPr/>
          <p:nvPr/>
        </p:nvGrpSpPr>
        <p:grpSpPr>
          <a:xfrm>
            <a:off x="927103" y="2150979"/>
            <a:ext cx="2693601" cy="2926192"/>
            <a:chOff x="927103" y="2150979"/>
            <a:chExt cx="2693601" cy="2926192"/>
          </a:xfrm>
        </p:grpSpPr>
        <p:pic>
          <p:nvPicPr>
            <p:cNvPr id="23" name="图片 22">
              <a:extLst>
                <a:ext uri="{FF2B5EF4-FFF2-40B4-BE49-F238E27FC236}">
                  <a16:creationId xmlns:a16="http://schemas.microsoft.com/office/drawing/2014/main" id="{5BAB2487-51E5-791C-566E-735DEB19AFA8}"/>
                </a:ext>
              </a:extLst>
            </p:cNvPr>
            <p:cNvPicPr>
              <a:picLocks noChangeAspect="1"/>
            </p:cNvPicPr>
            <p:nvPr/>
          </p:nvPicPr>
          <p:blipFill>
            <a:blip r:embed="rId4"/>
            <a:srcRect l="6075" t="4074"/>
            <a:stretch/>
          </p:blipFill>
          <p:spPr>
            <a:xfrm>
              <a:off x="927103" y="2255066"/>
              <a:ext cx="2423138" cy="2822105"/>
            </a:xfrm>
            <a:prstGeom prst="rect">
              <a:avLst/>
            </a:prstGeom>
          </p:spPr>
        </p:pic>
        <p:sp>
          <p:nvSpPr>
            <p:cNvPr id="24" name="文本框 23">
              <a:extLst>
                <a:ext uri="{FF2B5EF4-FFF2-40B4-BE49-F238E27FC236}">
                  <a16:creationId xmlns:a16="http://schemas.microsoft.com/office/drawing/2014/main" id="{38827C9C-A2BE-4CCC-EEDD-601B323D1434}"/>
                </a:ext>
              </a:extLst>
            </p:cNvPr>
            <p:cNvSpPr txBox="1"/>
            <p:nvPr/>
          </p:nvSpPr>
          <p:spPr>
            <a:xfrm>
              <a:off x="2923077" y="2150979"/>
              <a:ext cx="697627" cy="400110"/>
            </a:xfrm>
            <a:prstGeom prst="rect">
              <a:avLst/>
            </a:prstGeom>
            <a:solidFill>
              <a:srgbClr val="00B0F0"/>
            </a:solidFill>
          </p:spPr>
          <p:txBody>
            <a:bodyPr wrap="none" rtlCol="0">
              <a:spAutoFit/>
            </a:bodyPr>
            <a:lstStyle/>
            <a:p>
              <a:r>
                <a:rPr lang="zh-CN" altLang="en-US" sz="2000" b="1" dirty="0">
                  <a:solidFill>
                    <a:srgbClr val="FF0000"/>
                  </a:solidFill>
                </a:rPr>
                <a:t>同步</a:t>
              </a:r>
            </a:p>
          </p:txBody>
        </p:sp>
      </p:grpSp>
      <p:sp>
        <p:nvSpPr>
          <p:cNvPr id="26" name="文本框 25">
            <a:extLst>
              <a:ext uri="{FF2B5EF4-FFF2-40B4-BE49-F238E27FC236}">
                <a16:creationId xmlns:a16="http://schemas.microsoft.com/office/drawing/2014/main" id="{1C25AEDD-3AC9-E2DD-9A80-B8E9BF3D9350}"/>
              </a:ext>
            </a:extLst>
          </p:cNvPr>
          <p:cNvSpPr txBox="1"/>
          <p:nvPr/>
        </p:nvSpPr>
        <p:spPr>
          <a:xfrm>
            <a:off x="2057400" y="2887540"/>
            <a:ext cx="1877437" cy="461665"/>
          </a:xfrm>
          <a:prstGeom prst="rect">
            <a:avLst/>
          </a:prstGeom>
          <a:noFill/>
        </p:spPr>
        <p:txBody>
          <a:bodyPr wrap="none" rtlCol="0">
            <a:spAutoFit/>
          </a:bodyPr>
          <a:lstStyle/>
          <a:p>
            <a:r>
              <a:rPr lang="zh-CN" altLang="en-US" sz="1200" dirty="0"/>
              <a:t>前一个任务执行完毕之后</a:t>
            </a:r>
            <a:endParaRPr lang="en-US" altLang="zh-CN" sz="1200" dirty="0"/>
          </a:p>
          <a:p>
            <a:r>
              <a:rPr lang="zh-CN" altLang="en-US" sz="1200" dirty="0"/>
              <a:t>才能进行下一个任务</a:t>
            </a:r>
          </a:p>
        </p:txBody>
      </p:sp>
      <p:sp>
        <p:nvSpPr>
          <p:cNvPr id="27" name="文本框 26">
            <a:extLst>
              <a:ext uri="{FF2B5EF4-FFF2-40B4-BE49-F238E27FC236}">
                <a16:creationId xmlns:a16="http://schemas.microsoft.com/office/drawing/2014/main" id="{D9A71778-EF7F-85F5-D76E-2BDD9120E966}"/>
              </a:ext>
            </a:extLst>
          </p:cNvPr>
          <p:cNvSpPr txBox="1"/>
          <p:nvPr/>
        </p:nvSpPr>
        <p:spPr>
          <a:xfrm>
            <a:off x="7162800" y="2888767"/>
            <a:ext cx="1723549" cy="276999"/>
          </a:xfrm>
          <a:prstGeom prst="rect">
            <a:avLst/>
          </a:prstGeom>
          <a:noFill/>
        </p:spPr>
        <p:txBody>
          <a:bodyPr wrap="none" rtlCol="0">
            <a:spAutoFit/>
          </a:bodyPr>
          <a:lstStyle/>
          <a:p>
            <a:r>
              <a:rPr lang="zh-CN" altLang="en-US" sz="1200" dirty="0"/>
              <a:t>同一个人快速切换任务</a:t>
            </a:r>
          </a:p>
        </p:txBody>
      </p:sp>
    </p:spTree>
    <p:extLst>
      <p:ext uri="{BB962C8B-B14F-4D97-AF65-F5344CB8AC3E}">
        <p14:creationId xmlns:p14="http://schemas.microsoft.com/office/powerpoint/2010/main" val="40132774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73259" y="133296"/>
            <a:ext cx="5269706" cy="414020"/>
          </a:xfrm>
          <a:prstGeom prst="rect">
            <a:avLst/>
          </a:prstGeom>
        </p:spPr>
        <p:txBody>
          <a:bodyPr wrap="square">
            <a:spAutoFit/>
          </a:bodyPr>
          <a:lstStyle/>
          <a:p>
            <a:r>
              <a:rPr lang="zh-CN" altLang="en-US" sz="2100" b="1" dirty="0">
                <a:solidFill>
                  <a:srgbClr val="7F7F7F"/>
                </a:solidFill>
              </a:rPr>
              <a:t>管程</a:t>
            </a:r>
          </a:p>
        </p:txBody>
      </p:sp>
      <p:sp>
        <p:nvSpPr>
          <p:cNvPr id="9" name="文本框 8"/>
          <p:cNvSpPr txBox="1"/>
          <p:nvPr/>
        </p:nvSpPr>
        <p:spPr>
          <a:xfrm>
            <a:off x="762000" y="653452"/>
            <a:ext cx="8077200" cy="1032206"/>
          </a:xfrm>
          <a:prstGeom prst="rect">
            <a:avLst/>
          </a:prstGeom>
          <a:noFill/>
        </p:spPr>
        <p:txBody>
          <a:bodyPr wrap="square" rtlCol="0">
            <a:spAutoFit/>
          </a:bodyPr>
          <a:lstStyle/>
          <a:p>
            <a:pPr>
              <a:lnSpc>
                <a:spcPct val="120000"/>
              </a:lnSpc>
              <a:spcBef>
                <a:spcPts val="300"/>
              </a:spcBef>
              <a:spcAft>
                <a:spcPts val="300"/>
              </a:spcAft>
            </a:pPr>
            <a:r>
              <a:rPr lang="zh-CN" altLang="en-US" sz="1800" dirty="0"/>
              <a:t>管程定义</a:t>
            </a:r>
          </a:p>
          <a:p>
            <a:pPr marL="342900" indent="-342900" algn="just">
              <a:lnSpc>
                <a:spcPct val="120000"/>
              </a:lnSpc>
              <a:spcBef>
                <a:spcPts val="300"/>
              </a:spcBef>
              <a:spcAft>
                <a:spcPts val="300"/>
              </a:spcAft>
              <a:buClr>
                <a:srgbClr val="FF0000"/>
              </a:buClr>
              <a:buFont typeface="Wingdings" panose="05000000000000000000" pitchFamily="2" charset="2"/>
              <a:buChar char="Ø"/>
            </a:pPr>
            <a:r>
              <a:rPr lang="zh-CN" altLang="en-US" sz="1500" b="1" dirty="0">
                <a:latin typeface="+mn-ea"/>
              </a:rPr>
              <a:t>代表共享资源的</a:t>
            </a:r>
            <a:r>
              <a:rPr lang="zh-CN" altLang="en-US" sz="1500" b="1" dirty="0">
                <a:solidFill>
                  <a:srgbClr val="FF0000"/>
                </a:solidFill>
                <a:latin typeface="+mn-ea"/>
              </a:rPr>
              <a:t>数据结构</a:t>
            </a:r>
            <a:r>
              <a:rPr lang="zh-CN" altLang="en-US" sz="1500" b="1" dirty="0">
                <a:latin typeface="+mn-ea"/>
              </a:rPr>
              <a:t>，以及由对该共享数据结构实施操作的</a:t>
            </a:r>
            <a:r>
              <a:rPr lang="zh-CN" altLang="en-US" sz="1500" b="1" dirty="0">
                <a:solidFill>
                  <a:srgbClr val="FF0000"/>
                </a:solidFill>
                <a:latin typeface="+mn-ea"/>
              </a:rPr>
              <a:t>一组过程</a:t>
            </a:r>
            <a:r>
              <a:rPr lang="zh-CN" altLang="en-US" sz="1500" b="1" dirty="0">
                <a:latin typeface="+mn-ea"/>
              </a:rPr>
              <a:t>组成的资源管理程序，称为</a:t>
            </a:r>
            <a:r>
              <a:rPr lang="zh-CN" altLang="en-US" sz="1500" b="1" dirty="0">
                <a:solidFill>
                  <a:srgbClr val="FF0000"/>
                </a:solidFill>
                <a:latin typeface="+mn-ea"/>
              </a:rPr>
              <a:t>管程</a:t>
            </a:r>
          </a:p>
        </p:txBody>
      </p:sp>
      <p:sp>
        <p:nvSpPr>
          <p:cNvPr id="15" name="矩形 14"/>
          <p:cNvSpPr/>
          <p:nvPr/>
        </p:nvSpPr>
        <p:spPr>
          <a:xfrm>
            <a:off x="73920" y="2597967"/>
            <a:ext cx="5236845" cy="2492990"/>
          </a:xfrm>
          <a:prstGeom prst="rect">
            <a:avLst/>
          </a:prstGeom>
        </p:spPr>
        <p:txBody>
          <a:bodyPr wrap="square">
            <a:spAutoFit/>
          </a:bodyPr>
          <a:lstStyle/>
          <a:p>
            <a:pPr>
              <a:defRPr/>
            </a:pPr>
            <a:r>
              <a:rPr lang="en-US" altLang="zh-CN" sz="1200" dirty="0"/>
              <a:t>Monitor </a:t>
            </a:r>
            <a:r>
              <a:rPr lang="en-US" altLang="zh-CN" sz="1200" dirty="0" err="1"/>
              <a:t>monitor_name</a:t>
            </a:r>
            <a:r>
              <a:rPr lang="en-US" altLang="zh-CN" sz="1200" dirty="0"/>
              <a:t>  {      	 /*</a:t>
            </a:r>
            <a:r>
              <a:rPr lang="ar-SA" altLang="zh-CN" sz="1200" dirty="0"/>
              <a:t>管程名</a:t>
            </a:r>
            <a:r>
              <a:rPr lang="en-US" altLang="zh-CN" sz="1200" dirty="0"/>
              <a:t>*/</a:t>
            </a:r>
            <a:endParaRPr lang="zh-CN" altLang="zh-CN" sz="1200" dirty="0"/>
          </a:p>
          <a:p>
            <a:pPr lvl="1">
              <a:defRPr/>
            </a:pPr>
            <a:r>
              <a:rPr lang="en-US" altLang="zh-CN" sz="1200" dirty="0">
                <a:highlight>
                  <a:srgbClr val="FFFF00"/>
                </a:highlight>
              </a:rPr>
              <a:t>share variable declarations</a:t>
            </a:r>
            <a:r>
              <a:rPr lang="ar-SA" altLang="zh-CN" sz="1200" dirty="0">
                <a:highlight>
                  <a:srgbClr val="FFFF00"/>
                </a:highlight>
              </a:rPr>
              <a:t>；</a:t>
            </a:r>
            <a:r>
              <a:rPr lang="en-US" altLang="zh-CN" sz="1200" dirty="0">
                <a:highlight>
                  <a:srgbClr val="FFFF00"/>
                </a:highlight>
              </a:rPr>
              <a:t> /*</a:t>
            </a:r>
            <a:r>
              <a:rPr lang="ar-SA" altLang="zh-CN" sz="1200" dirty="0">
                <a:highlight>
                  <a:srgbClr val="FFFF00"/>
                </a:highlight>
              </a:rPr>
              <a:t>共享</a:t>
            </a:r>
            <a:r>
              <a:rPr lang="zh-CN" altLang="ar-SA" sz="1200" dirty="0">
                <a:highlight>
                  <a:srgbClr val="FFFF00"/>
                </a:highlight>
              </a:rPr>
              <a:t>数据结构</a:t>
            </a:r>
            <a:r>
              <a:rPr lang="ar-SA" altLang="zh-CN" sz="1200" dirty="0">
                <a:highlight>
                  <a:srgbClr val="FFFF00"/>
                </a:highlight>
              </a:rPr>
              <a:t>说明</a:t>
            </a:r>
            <a:r>
              <a:rPr lang="en-US" altLang="zh-CN" sz="1200" dirty="0">
                <a:highlight>
                  <a:srgbClr val="FFFF00"/>
                </a:highlight>
              </a:rPr>
              <a:t>*/</a:t>
            </a:r>
            <a:endParaRPr lang="zh-CN" altLang="zh-CN" sz="1200" dirty="0">
              <a:highlight>
                <a:srgbClr val="FFFF00"/>
              </a:highlight>
            </a:endParaRPr>
          </a:p>
          <a:p>
            <a:pPr lvl="1">
              <a:defRPr/>
            </a:pPr>
            <a:r>
              <a:rPr lang="en-US" altLang="zh-CN" sz="1200" dirty="0" err="1">
                <a:highlight>
                  <a:srgbClr val="FFFF00"/>
                </a:highlight>
              </a:rPr>
              <a:t>cond</a:t>
            </a:r>
            <a:r>
              <a:rPr lang="en-US" altLang="zh-CN" sz="1200" dirty="0">
                <a:highlight>
                  <a:srgbClr val="FFFF00"/>
                </a:highlight>
              </a:rPr>
              <a:t> declarations</a:t>
            </a:r>
            <a:r>
              <a:rPr lang="ar-SA" altLang="zh-CN" sz="1200" dirty="0">
                <a:highlight>
                  <a:srgbClr val="FFFF00"/>
                </a:highlight>
              </a:rPr>
              <a:t>；</a:t>
            </a:r>
            <a:r>
              <a:rPr lang="en-US" altLang="zh-CN" sz="1200" dirty="0">
                <a:highlight>
                  <a:srgbClr val="FFFF00"/>
                </a:highlight>
              </a:rPr>
              <a:t>              /*</a:t>
            </a:r>
            <a:r>
              <a:rPr lang="ar-SA" altLang="zh-CN" sz="1200" dirty="0">
                <a:highlight>
                  <a:srgbClr val="FFFF00"/>
                </a:highlight>
              </a:rPr>
              <a:t>条件变量说明</a:t>
            </a:r>
            <a:r>
              <a:rPr lang="en-US" altLang="zh-CN" sz="1200" dirty="0">
                <a:highlight>
                  <a:srgbClr val="FFFF00"/>
                </a:highlight>
              </a:rPr>
              <a:t>*/</a:t>
            </a:r>
            <a:endParaRPr lang="zh-CN" altLang="zh-CN" sz="1200" dirty="0">
              <a:highlight>
                <a:srgbClr val="FFFF00"/>
              </a:highlight>
            </a:endParaRPr>
          </a:p>
          <a:p>
            <a:pPr lvl="1">
              <a:defRPr/>
            </a:pPr>
            <a:r>
              <a:rPr lang="en-US" altLang="zh-CN" sz="1200" dirty="0">
                <a:highlight>
                  <a:srgbClr val="C0C0C0"/>
                </a:highlight>
              </a:rPr>
              <a:t>public:                       	/*</a:t>
            </a:r>
            <a:r>
              <a:rPr lang="ar-SA" altLang="zh-CN" sz="1200" dirty="0">
                <a:highlight>
                  <a:srgbClr val="C0C0C0"/>
                </a:highlight>
              </a:rPr>
              <a:t>能被进程调用的过程</a:t>
            </a:r>
            <a:r>
              <a:rPr lang="en-US" altLang="zh-CN" sz="1200" dirty="0">
                <a:highlight>
                  <a:srgbClr val="C0C0C0"/>
                </a:highlight>
              </a:rPr>
              <a:t>*/</a:t>
            </a:r>
            <a:endParaRPr lang="zh-CN" altLang="zh-CN" sz="1200" dirty="0">
              <a:highlight>
                <a:srgbClr val="C0C0C0"/>
              </a:highlight>
            </a:endParaRPr>
          </a:p>
          <a:p>
            <a:pPr lvl="2">
              <a:defRPr/>
            </a:pPr>
            <a:r>
              <a:rPr lang="en-US" altLang="zh-CN" sz="1200" dirty="0">
                <a:highlight>
                  <a:srgbClr val="C0C0C0"/>
                </a:highlight>
              </a:rPr>
              <a:t>void P1(</a:t>
            </a:r>
            <a:r>
              <a:rPr lang="zh-CN" altLang="zh-CN" sz="1200" dirty="0">
                <a:highlight>
                  <a:srgbClr val="C0C0C0"/>
                </a:highlight>
              </a:rPr>
              <a:t>……</a:t>
            </a:r>
            <a:r>
              <a:rPr lang="en-US" altLang="zh-CN" sz="1200" dirty="0">
                <a:highlight>
                  <a:srgbClr val="C0C0C0"/>
                </a:highlight>
              </a:rPr>
              <a:t>) {</a:t>
            </a:r>
            <a:r>
              <a:rPr lang="zh-CN" altLang="zh-CN" sz="1200" dirty="0">
                <a:highlight>
                  <a:srgbClr val="C0C0C0"/>
                </a:highlight>
              </a:rPr>
              <a:t>……</a:t>
            </a:r>
            <a:r>
              <a:rPr lang="en-US" altLang="zh-CN" sz="1200" dirty="0">
                <a:highlight>
                  <a:srgbClr val="C0C0C0"/>
                </a:highlight>
              </a:rPr>
              <a:t>}  /*</a:t>
            </a:r>
            <a:r>
              <a:rPr lang="ar-SA" altLang="zh-CN" sz="1200" dirty="0">
                <a:highlight>
                  <a:srgbClr val="C0C0C0"/>
                </a:highlight>
              </a:rPr>
              <a:t>对数据结构操作的过程</a:t>
            </a:r>
            <a:r>
              <a:rPr lang="en-US" altLang="zh-CN" sz="1200" dirty="0">
                <a:highlight>
                  <a:srgbClr val="C0C0C0"/>
                </a:highlight>
              </a:rPr>
              <a:t>*/</a:t>
            </a:r>
            <a:endParaRPr lang="zh-CN" altLang="zh-CN" sz="1200" dirty="0">
              <a:highlight>
                <a:srgbClr val="C0C0C0"/>
              </a:highlight>
            </a:endParaRPr>
          </a:p>
          <a:p>
            <a:pPr lvl="2">
              <a:defRPr/>
            </a:pPr>
            <a:r>
              <a:rPr lang="en-US" altLang="zh-CN" sz="1200" dirty="0">
                <a:highlight>
                  <a:srgbClr val="C0C0C0"/>
                </a:highlight>
              </a:rPr>
              <a:t>void P2(</a:t>
            </a:r>
            <a:r>
              <a:rPr lang="zh-CN" altLang="zh-CN" sz="1200" dirty="0">
                <a:highlight>
                  <a:srgbClr val="C0C0C0"/>
                </a:highlight>
              </a:rPr>
              <a:t>……</a:t>
            </a:r>
            <a:r>
              <a:rPr lang="en-US" altLang="zh-CN" sz="1200" dirty="0">
                <a:highlight>
                  <a:srgbClr val="C0C0C0"/>
                </a:highlight>
              </a:rPr>
              <a:t>) {</a:t>
            </a:r>
            <a:r>
              <a:rPr lang="zh-CN" altLang="zh-CN" sz="1200" dirty="0">
                <a:highlight>
                  <a:srgbClr val="C0C0C0"/>
                </a:highlight>
              </a:rPr>
              <a:t>……</a:t>
            </a:r>
            <a:r>
              <a:rPr lang="en-US" altLang="zh-CN" sz="1200" dirty="0">
                <a:highlight>
                  <a:srgbClr val="C0C0C0"/>
                </a:highlight>
              </a:rPr>
              <a:t>}</a:t>
            </a:r>
            <a:endParaRPr lang="zh-CN" altLang="zh-CN" sz="1200" dirty="0">
              <a:highlight>
                <a:srgbClr val="C0C0C0"/>
              </a:highlight>
            </a:endParaRPr>
          </a:p>
          <a:p>
            <a:pPr lvl="2">
              <a:defRPr/>
            </a:pPr>
            <a:r>
              <a:rPr lang="zh-CN" altLang="zh-CN" sz="1200" dirty="0">
                <a:highlight>
                  <a:srgbClr val="C0C0C0"/>
                </a:highlight>
              </a:rPr>
              <a:t>……</a:t>
            </a:r>
          </a:p>
          <a:p>
            <a:pPr lvl="1">
              <a:defRPr/>
            </a:pPr>
            <a:r>
              <a:rPr lang="zh-CN" altLang="zh-CN" sz="1200" dirty="0">
                <a:highlight>
                  <a:srgbClr val="C0C0C0"/>
                </a:highlight>
              </a:rPr>
              <a:t>……</a:t>
            </a:r>
          </a:p>
          <a:p>
            <a:pPr lvl="1">
              <a:defRPr/>
            </a:pPr>
            <a:r>
              <a:rPr lang="en-US" altLang="zh-CN" sz="1200" dirty="0"/>
              <a:t>{                            		/*</a:t>
            </a:r>
            <a:r>
              <a:rPr lang="ar-SA" altLang="zh-CN" sz="1200" dirty="0"/>
              <a:t>管程主体</a:t>
            </a:r>
            <a:r>
              <a:rPr lang="en-US" altLang="zh-CN" sz="1200" dirty="0"/>
              <a:t>*/       </a:t>
            </a:r>
            <a:endParaRPr lang="zh-CN" altLang="zh-CN" sz="1200" dirty="0"/>
          </a:p>
          <a:p>
            <a:pPr lvl="1">
              <a:defRPr/>
            </a:pPr>
            <a:r>
              <a:rPr lang="en-US" altLang="zh-CN" sz="1200" dirty="0"/>
              <a:t>initialization code;     	/*</a:t>
            </a:r>
            <a:r>
              <a:rPr lang="ar-SA" altLang="zh-CN" sz="1200" dirty="0"/>
              <a:t>初始化代码</a:t>
            </a:r>
            <a:r>
              <a:rPr lang="en-US" altLang="zh-CN" sz="1200" dirty="0"/>
              <a:t>*/ </a:t>
            </a:r>
            <a:endParaRPr lang="zh-CN" altLang="zh-CN" sz="1200" dirty="0"/>
          </a:p>
          <a:p>
            <a:pPr lvl="1">
              <a:defRPr/>
            </a:pPr>
            <a:r>
              <a:rPr lang="zh-CN" altLang="zh-CN" sz="1200" dirty="0"/>
              <a:t>……</a:t>
            </a:r>
            <a:r>
              <a:rPr lang="en-US" altLang="zh-CN" sz="1200" dirty="0"/>
              <a:t>      </a:t>
            </a:r>
            <a:endParaRPr lang="zh-CN" altLang="zh-CN" sz="1200" dirty="0"/>
          </a:p>
          <a:p>
            <a:pPr lvl="1">
              <a:defRPr/>
            </a:pPr>
            <a:r>
              <a:rPr lang="en-US" altLang="zh-CN" sz="1200" dirty="0"/>
              <a:t>}</a:t>
            </a:r>
            <a:endParaRPr lang="zh-CN" altLang="zh-CN" sz="1200" dirty="0"/>
          </a:p>
          <a:p>
            <a:pPr>
              <a:defRPr/>
            </a:pPr>
            <a:r>
              <a:rPr lang="en-US" altLang="zh-CN" sz="1200" dirty="0"/>
              <a:t>}	</a:t>
            </a:r>
            <a:endParaRPr lang="en-US" altLang="zh-CN" sz="1200" b="1" dirty="0">
              <a:effectLst>
                <a:outerShdw blurRad="38100" dist="38100" dir="2700000" algn="tl">
                  <a:srgbClr val="000000">
                    <a:alpha val="43137"/>
                  </a:srgbClr>
                </a:outerShdw>
              </a:effectLst>
            </a:endParaRPr>
          </a:p>
        </p:txBody>
      </p:sp>
      <p:sp>
        <p:nvSpPr>
          <p:cNvPr id="16" name="文本框 15"/>
          <p:cNvSpPr txBox="1"/>
          <p:nvPr/>
        </p:nvSpPr>
        <p:spPr>
          <a:xfrm>
            <a:off x="381000" y="2266950"/>
            <a:ext cx="3415412" cy="328936"/>
          </a:xfrm>
          <a:prstGeom prst="rect">
            <a:avLst/>
          </a:prstGeom>
          <a:noFill/>
        </p:spPr>
        <p:txBody>
          <a:bodyPr wrap="square" rtlCol="0">
            <a:spAutoFit/>
          </a:bodyPr>
          <a:lstStyle/>
          <a:p>
            <a:pPr algn="just">
              <a:lnSpc>
                <a:spcPct val="120000"/>
              </a:lnSpc>
              <a:spcBef>
                <a:spcPts val="300"/>
              </a:spcBef>
              <a:spcAft>
                <a:spcPts val="300"/>
              </a:spcAft>
            </a:pPr>
            <a:r>
              <a:rPr lang="zh-CN" altLang="en-US" sz="1400" dirty="0">
                <a:latin typeface="+mn-ea"/>
              </a:rPr>
              <a:t>语法描述如下：</a:t>
            </a:r>
          </a:p>
        </p:txBody>
      </p:sp>
      <p:sp>
        <p:nvSpPr>
          <p:cNvPr id="2" name="文本框 1">
            <a:extLst>
              <a:ext uri="{FF2B5EF4-FFF2-40B4-BE49-F238E27FC236}">
                <a16:creationId xmlns:a16="http://schemas.microsoft.com/office/drawing/2014/main" id="{377A518B-AFEE-6D09-3FD6-E834D658112F}"/>
              </a:ext>
            </a:extLst>
          </p:cNvPr>
          <p:cNvSpPr txBox="1"/>
          <p:nvPr/>
        </p:nvSpPr>
        <p:spPr>
          <a:xfrm>
            <a:off x="2743200" y="2261647"/>
            <a:ext cx="1877437" cy="276999"/>
          </a:xfrm>
          <a:prstGeom prst="rect">
            <a:avLst/>
          </a:prstGeom>
          <a:noFill/>
          <a:ln w="12700">
            <a:solidFill>
              <a:schemeClr val="tx1"/>
            </a:solidFill>
          </a:ln>
        </p:spPr>
        <p:txBody>
          <a:bodyPr wrap="none" rtlCol="0">
            <a:spAutoFit/>
          </a:bodyPr>
          <a:lstStyle/>
          <a:p>
            <a:pPr algn="l"/>
            <a:r>
              <a:rPr lang="zh-CN" altLang="en-US" sz="1200" dirty="0">
                <a:solidFill>
                  <a:srgbClr val="FF0000"/>
                </a:solidFill>
              </a:rPr>
              <a:t>每次只能被一个进程调用</a:t>
            </a:r>
          </a:p>
        </p:txBody>
      </p:sp>
      <p:sp>
        <p:nvSpPr>
          <p:cNvPr id="3" name="文本框 2">
            <a:extLst>
              <a:ext uri="{FF2B5EF4-FFF2-40B4-BE49-F238E27FC236}">
                <a16:creationId xmlns:a16="http://schemas.microsoft.com/office/drawing/2014/main" id="{1C552798-92B5-0860-03A9-A81FD4425843}"/>
              </a:ext>
            </a:extLst>
          </p:cNvPr>
          <p:cNvSpPr txBox="1"/>
          <p:nvPr/>
        </p:nvSpPr>
        <p:spPr>
          <a:xfrm>
            <a:off x="4724400" y="1459625"/>
            <a:ext cx="4275529" cy="1446550"/>
          </a:xfrm>
          <a:prstGeom prst="rect">
            <a:avLst/>
          </a:prstGeom>
          <a:noFill/>
          <a:ln w="12700">
            <a:solidFill>
              <a:schemeClr val="tx1"/>
            </a:solidFill>
          </a:ln>
        </p:spPr>
        <p:txBody>
          <a:bodyPr wrap="none" rtlCol="0">
            <a:spAutoFit/>
          </a:bodyPr>
          <a:lstStyle/>
          <a:p>
            <a:pPr marL="228600" indent="-228600" algn="l">
              <a:buAutoNum type="arabicPeriod"/>
            </a:pPr>
            <a:r>
              <a:rPr lang="zh-CN" altLang="en-US" sz="1100" dirty="0"/>
              <a:t>需要在管程中定义</a:t>
            </a:r>
            <a:r>
              <a:rPr lang="zh-CN" altLang="en-US" sz="1100" dirty="0">
                <a:solidFill>
                  <a:srgbClr val="FF0000"/>
                </a:solidFill>
              </a:rPr>
              <a:t>共享数据</a:t>
            </a:r>
            <a:r>
              <a:rPr lang="zh-CN" altLang="en-US" sz="1100" dirty="0"/>
              <a:t>（如缓冲区）</a:t>
            </a:r>
            <a:endParaRPr lang="en-US" altLang="zh-CN" sz="1100" dirty="0"/>
          </a:p>
          <a:p>
            <a:pPr marL="228600" indent="-228600" algn="l">
              <a:buAutoNum type="arabicPeriod"/>
            </a:pPr>
            <a:r>
              <a:rPr lang="zh-CN" altLang="en-US" sz="1100" dirty="0"/>
              <a:t>需要在管程中定义访问共享数据的“入口”（函数）</a:t>
            </a:r>
            <a:endParaRPr lang="en-US" altLang="zh-CN" sz="1100" dirty="0"/>
          </a:p>
          <a:p>
            <a:pPr marL="228600" indent="-228600" algn="l">
              <a:buAutoNum type="arabicPeriod"/>
            </a:pPr>
            <a:r>
              <a:rPr lang="zh-CN" altLang="en-US" sz="1100" dirty="0"/>
              <a:t>只能通过入口访问共享数据</a:t>
            </a:r>
            <a:endParaRPr lang="en-US" altLang="zh-CN" sz="1100" dirty="0"/>
          </a:p>
          <a:p>
            <a:pPr marL="228600" indent="-228600" algn="l">
              <a:buAutoNum type="arabicPeriod"/>
            </a:pPr>
            <a:r>
              <a:rPr lang="zh-CN" altLang="en-US" sz="1100" dirty="0"/>
              <a:t>管程可以后多“入口”，但是每次只开放</a:t>
            </a:r>
            <a:r>
              <a:rPr lang="en-US" altLang="zh-CN" sz="1100" dirty="0"/>
              <a:t>1</a:t>
            </a:r>
            <a:r>
              <a:rPr lang="zh-CN" altLang="en-US" sz="1100" dirty="0"/>
              <a:t>个</a:t>
            </a:r>
            <a:endParaRPr lang="en-US" altLang="zh-CN" sz="1100" dirty="0"/>
          </a:p>
          <a:p>
            <a:pPr marL="228600" indent="-228600" algn="l">
              <a:buAutoNum type="arabicPeriod"/>
            </a:pPr>
            <a:r>
              <a:rPr lang="zh-CN" altLang="en-US" sz="1100" dirty="0"/>
              <a:t>管程中设置</a:t>
            </a:r>
            <a:r>
              <a:rPr lang="zh-CN" altLang="en-US" sz="1100" dirty="0">
                <a:solidFill>
                  <a:srgbClr val="FF0000"/>
                </a:solidFill>
              </a:rPr>
              <a:t>条件变量</a:t>
            </a:r>
            <a:r>
              <a:rPr lang="zh-CN" altLang="en-US" sz="1100" dirty="0"/>
              <a:t>及</a:t>
            </a:r>
            <a:r>
              <a:rPr lang="zh-CN" altLang="en-US" sz="1100" dirty="0">
                <a:solidFill>
                  <a:srgbClr val="FF0000"/>
                </a:solidFill>
              </a:rPr>
              <a:t>等待</a:t>
            </a:r>
            <a:r>
              <a:rPr lang="en-US" altLang="zh-CN" sz="1100" dirty="0">
                <a:solidFill>
                  <a:srgbClr val="FF0000"/>
                </a:solidFill>
              </a:rPr>
              <a:t>/</a:t>
            </a:r>
            <a:r>
              <a:rPr lang="zh-CN" altLang="en-US" sz="1100" dirty="0">
                <a:solidFill>
                  <a:srgbClr val="FF0000"/>
                </a:solidFill>
              </a:rPr>
              <a:t>唤醒</a:t>
            </a:r>
            <a:r>
              <a:rPr lang="zh-CN" altLang="en-US" sz="1100" dirty="0"/>
              <a:t>操作，以</a:t>
            </a:r>
            <a:r>
              <a:rPr lang="zh-CN" altLang="en-US" sz="1100" dirty="0">
                <a:solidFill>
                  <a:srgbClr val="FF0000"/>
                </a:solidFill>
              </a:rPr>
              <a:t>解决同步问题</a:t>
            </a:r>
            <a:endParaRPr lang="en-US" altLang="zh-CN" sz="1100" dirty="0">
              <a:solidFill>
                <a:srgbClr val="FF0000"/>
              </a:solidFill>
            </a:endParaRPr>
          </a:p>
          <a:p>
            <a:pPr algn="l"/>
            <a:endParaRPr lang="en-US" altLang="zh-CN" sz="1100" dirty="0"/>
          </a:p>
          <a:p>
            <a:pPr algn="l"/>
            <a:r>
              <a:rPr lang="zh-CN" altLang="en-US" sz="1100" dirty="0"/>
              <a:t>进程在条件变量上等待时，该进程应释放管程，以让出“入口”</a:t>
            </a:r>
            <a:endParaRPr lang="en-US" altLang="zh-CN" sz="1100" dirty="0"/>
          </a:p>
          <a:p>
            <a:pPr algn="l"/>
            <a:r>
              <a:rPr lang="zh-CN" altLang="en-US" sz="1100" dirty="0"/>
              <a:t>可以通过</a:t>
            </a:r>
            <a:r>
              <a:rPr lang="zh-CN" altLang="en-US" sz="1100" dirty="0">
                <a:solidFill>
                  <a:srgbClr val="FF0000"/>
                </a:solidFill>
              </a:rPr>
              <a:t>唤醒操作</a:t>
            </a:r>
            <a:r>
              <a:rPr lang="zh-CN" altLang="en-US" sz="1100" dirty="0"/>
              <a:t>将</a:t>
            </a:r>
            <a:r>
              <a:rPr lang="zh-CN" altLang="en-US" sz="1100" dirty="0">
                <a:solidFill>
                  <a:srgbClr val="FF0000"/>
                </a:solidFill>
              </a:rPr>
              <a:t>等待在此条件变量上</a:t>
            </a:r>
            <a:r>
              <a:rPr lang="zh-CN" altLang="en-US" sz="1100" dirty="0"/>
              <a:t>的进程唤醒</a:t>
            </a:r>
          </a:p>
        </p:txBody>
      </p:sp>
      <p:pic>
        <p:nvPicPr>
          <p:cNvPr id="7" name="图片 6">
            <a:extLst>
              <a:ext uri="{FF2B5EF4-FFF2-40B4-BE49-F238E27FC236}">
                <a16:creationId xmlns:a16="http://schemas.microsoft.com/office/drawing/2014/main" id="{37482B5C-0325-066E-D69D-219CA60E31D7}"/>
              </a:ext>
            </a:extLst>
          </p:cNvPr>
          <p:cNvPicPr>
            <a:picLocks noChangeAspect="1"/>
          </p:cNvPicPr>
          <p:nvPr/>
        </p:nvPicPr>
        <p:blipFill>
          <a:blip r:embed="rId2"/>
          <a:stretch>
            <a:fillRect/>
          </a:stretch>
        </p:blipFill>
        <p:spPr>
          <a:xfrm>
            <a:off x="5562600" y="2999325"/>
            <a:ext cx="2000053" cy="2144175"/>
          </a:xfrm>
          <a:prstGeom prst="rect">
            <a:avLst/>
          </a:prstGeom>
        </p:spPr>
      </p:pic>
    </p:spTree>
    <p:extLst>
      <p:ext uri="{BB962C8B-B14F-4D97-AF65-F5344CB8AC3E}">
        <p14:creationId xmlns:p14="http://schemas.microsoft.com/office/powerpoint/2010/main" val="33592510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管程功能</a:t>
            </a:r>
          </a:p>
        </p:txBody>
      </p:sp>
      <p:sp>
        <p:nvSpPr>
          <p:cNvPr id="18" name="内容占位符 2"/>
          <p:cNvSpPr txBox="1"/>
          <p:nvPr/>
        </p:nvSpPr>
        <p:spPr>
          <a:xfrm>
            <a:off x="838200" y="689784"/>
            <a:ext cx="7620000" cy="248475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dirty="0">
                <a:solidFill>
                  <a:srgbClr val="FF0000"/>
                </a:solidFill>
              </a:rPr>
              <a:t>互斥</a:t>
            </a:r>
          </a:p>
          <a:p>
            <a:pPr>
              <a:lnSpc>
                <a:spcPct val="132000"/>
              </a:lnSpc>
              <a:spcBef>
                <a:spcPts val="580"/>
              </a:spcBef>
              <a:buClr>
                <a:srgbClr val="C00000"/>
              </a:buClr>
              <a:buFont typeface="Wingdings" panose="05000000000000000000" pitchFamily="2" charset="2"/>
              <a:buChar char="Ø"/>
              <a:defRPr/>
            </a:pPr>
            <a:r>
              <a:rPr lang="zh-CN" altLang="en-US" dirty="0"/>
              <a:t>管程中的变量只能被管程中的操作访问</a:t>
            </a:r>
          </a:p>
          <a:p>
            <a:pPr>
              <a:lnSpc>
                <a:spcPct val="132000"/>
              </a:lnSpc>
              <a:spcBef>
                <a:spcPts val="580"/>
              </a:spcBef>
              <a:buClr>
                <a:srgbClr val="C00000"/>
              </a:buClr>
              <a:buFont typeface="Wingdings" panose="05000000000000000000" pitchFamily="2" charset="2"/>
              <a:buChar char="Ø"/>
              <a:defRPr/>
            </a:pPr>
            <a:r>
              <a:rPr lang="zh-CN" altLang="en-US" dirty="0"/>
              <a:t>任何时候只有一个进程在管程中操作</a:t>
            </a:r>
          </a:p>
          <a:p>
            <a:pPr>
              <a:lnSpc>
                <a:spcPct val="132000"/>
              </a:lnSpc>
              <a:spcBef>
                <a:spcPts val="580"/>
              </a:spcBef>
              <a:buClr>
                <a:srgbClr val="C00000"/>
              </a:buClr>
              <a:buFont typeface="Wingdings" panose="05000000000000000000" pitchFamily="2" charset="2"/>
              <a:buChar char="Ø"/>
              <a:defRPr/>
            </a:pPr>
            <a:endParaRPr lang="zh-CN" altLang="en-US" dirty="0"/>
          </a:p>
          <a:p>
            <a:pPr marL="0" indent="0">
              <a:lnSpc>
                <a:spcPct val="132000"/>
              </a:lnSpc>
              <a:spcBef>
                <a:spcPts val="580"/>
              </a:spcBef>
              <a:buClr>
                <a:srgbClr val="C00000"/>
              </a:buClr>
              <a:buFont typeface="Wingdings" panose="05000000000000000000" pitchFamily="2" charset="2"/>
              <a:buNone/>
              <a:defRPr/>
            </a:pPr>
            <a:endParaRPr lang="zh-CN" altLang="en-US" dirty="0"/>
          </a:p>
        </p:txBody>
      </p:sp>
      <p:sp>
        <p:nvSpPr>
          <p:cNvPr id="19" name="内容占位符 2"/>
          <p:cNvSpPr txBox="1"/>
          <p:nvPr/>
        </p:nvSpPr>
        <p:spPr>
          <a:xfrm>
            <a:off x="685800" y="2203361"/>
            <a:ext cx="8575170" cy="197610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dirty="0">
                <a:solidFill>
                  <a:srgbClr val="FF0000"/>
                </a:solidFill>
              </a:rPr>
              <a:t>同步</a:t>
            </a:r>
          </a:p>
          <a:p>
            <a:pPr>
              <a:lnSpc>
                <a:spcPct val="132000"/>
              </a:lnSpc>
              <a:spcBef>
                <a:spcPts val="580"/>
              </a:spcBef>
              <a:buClr>
                <a:srgbClr val="FF0000"/>
              </a:buClr>
              <a:buFont typeface="Wingdings" panose="05000000000000000000" pitchFamily="2" charset="2"/>
              <a:buChar char="Ø"/>
              <a:defRPr/>
            </a:pPr>
            <a:r>
              <a:rPr lang="zh-CN" altLang="en-US" dirty="0"/>
              <a:t>条件变量</a:t>
            </a:r>
          </a:p>
          <a:p>
            <a:pPr>
              <a:lnSpc>
                <a:spcPct val="132000"/>
              </a:lnSpc>
              <a:spcBef>
                <a:spcPts val="580"/>
              </a:spcBef>
              <a:buClr>
                <a:srgbClr val="FF0000"/>
              </a:buClr>
              <a:buFont typeface="Wingdings" panose="05000000000000000000" pitchFamily="2" charset="2"/>
              <a:buChar char="Ø"/>
              <a:defRPr/>
            </a:pPr>
            <a:r>
              <a:rPr lang="zh-CN" altLang="en-US" dirty="0"/>
              <a:t>唤醒和阻塞操作</a:t>
            </a:r>
          </a:p>
        </p:txBody>
      </p:sp>
      <p:sp>
        <p:nvSpPr>
          <p:cNvPr id="3" name="文本框 2"/>
          <p:cNvSpPr txBox="1"/>
          <p:nvPr/>
        </p:nvSpPr>
        <p:spPr>
          <a:xfrm>
            <a:off x="523127" y="3714750"/>
            <a:ext cx="7325473" cy="923330"/>
          </a:xfrm>
          <a:prstGeom prst="rect">
            <a:avLst/>
          </a:prstGeom>
          <a:noFill/>
        </p:spPr>
        <p:txBody>
          <a:bodyPr wrap="square" rtlCol="0">
            <a:spAutoFit/>
          </a:bodyPr>
          <a:lstStyle/>
          <a:p>
            <a:r>
              <a:rPr lang="zh-CN" altLang="en-US" dirty="0"/>
              <a:t>当某</a:t>
            </a:r>
            <a:r>
              <a:rPr lang="zh-CN" altLang="en-US" dirty="0">
                <a:solidFill>
                  <a:srgbClr val="FF0000"/>
                </a:solidFill>
              </a:rPr>
              <a:t>进程</a:t>
            </a:r>
            <a:r>
              <a:rPr lang="zh-CN" altLang="en-US" dirty="0"/>
              <a:t>通过</a:t>
            </a:r>
            <a:r>
              <a:rPr lang="zh-CN" altLang="en-US" dirty="0">
                <a:solidFill>
                  <a:srgbClr val="FF0000"/>
                </a:solidFill>
              </a:rPr>
              <a:t>管程</a:t>
            </a:r>
            <a:r>
              <a:rPr lang="zh-CN" altLang="en-US" dirty="0"/>
              <a:t>请求获得临界资源而</a:t>
            </a:r>
            <a:r>
              <a:rPr lang="zh-CN" altLang="en-US" dirty="0">
                <a:solidFill>
                  <a:srgbClr val="FF0000"/>
                </a:solidFill>
              </a:rPr>
              <a:t>未被满足</a:t>
            </a:r>
            <a:r>
              <a:rPr lang="zh-CN" altLang="en-US" dirty="0"/>
              <a:t>时，</a:t>
            </a:r>
            <a:endParaRPr lang="en-US" altLang="zh-CN" dirty="0"/>
          </a:p>
          <a:p>
            <a:r>
              <a:rPr lang="zh-CN" altLang="en-US" dirty="0">
                <a:solidFill>
                  <a:srgbClr val="FF0000"/>
                </a:solidFill>
              </a:rPr>
              <a:t>管程</a:t>
            </a:r>
            <a:r>
              <a:rPr lang="zh-CN" altLang="en-US" dirty="0"/>
              <a:t>会调用</a:t>
            </a:r>
            <a:r>
              <a:rPr lang="en-US" altLang="zh-CN" dirty="0">
                <a:solidFill>
                  <a:srgbClr val="FF0000"/>
                </a:solidFill>
              </a:rPr>
              <a:t>wait</a:t>
            </a:r>
            <a:r>
              <a:rPr lang="zh-CN" altLang="en-US" dirty="0"/>
              <a:t>将此进程插入该资源的等待队列中，</a:t>
            </a:r>
            <a:endParaRPr lang="en-US" altLang="zh-CN" dirty="0"/>
          </a:p>
          <a:p>
            <a:r>
              <a:rPr lang="zh-CN" altLang="en-US" dirty="0"/>
              <a:t>当某进程释放该资源后，管程使用</a:t>
            </a:r>
            <a:r>
              <a:rPr lang="en-US" altLang="zh-CN" dirty="0"/>
              <a:t>signal</a:t>
            </a:r>
            <a:r>
              <a:rPr lang="zh-CN" altLang="en-US" dirty="0"/>
              <a:t>唤醒该资源队列的队首进程</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条件变量</a:t>
            </a:r>
          </a:p>
        </p:txBody>
      </p:sp>
      <p:sp>
        <p:nvSpPr>
          <p:cNvPr id="24" name="íšḻîḋè"/>
          <p:cNvSpPr/>
          <p:nvPr/>
        </p:nvSpPr>
        <p:spPr>
          <a:xfrm>
            <a:off x="1015365" y="2182495"/>
            <a:ext cx="2928620" cy="393065"/>
          </a:xfrm>
          <a:prstGeom prst="rect">
            <a:avLst/>
          </a:prstGeom>
          <a:noFill/>
          <a:ln>
            <a:noFill/>
          </a:ln>
        </p:spPr>
        <p:txBody>
          <a:bodyPr wrap="square" lIns="68580" tIns="34290" rIns="68580" bIns="34290" anchor="t" anchorCtr="0">
            <a:noAutofit/>
          </a:bodyPr>
          <a:lstStyle/>
          <a:p>
            <a:pPr marL="342900" indent="-342900">
              <a:lnSpc>
                <a:spcPct val="120000"/>
              </a:lnSpc>
              <a:buClr>
                <a:srgbClr val="FF0000"/>
              </a:buClr>
              <a:buFont typeface="Wingdings" panose="05000000000000000000" pitchFamily="2" charset="2"/>
              <a:buChar char="Ø"/>
            </a:pPr>
            <a:r>
              <a:rPr lang="zh-CN" altLang="en-US" sz="1800" dirty="0">
                <a:latin typeface="+mn-ea"/>
              </a:rPr>
              <a:t>阻塞操作</a:t>
            </a:r>
            <a:r>
              <a:rPr lang="en-US" altLang="zh-CN" sz="1800" dirty="0">
                <a:latin typeface="+mn-ea"/>
              </a:rPr>
              <a:t>----wait</a:t>
            </a:r>
          </a:p>
          <a:p>
            <a:pPr marL="342900" indent="-342900">
              <a:lnSpc>
                <a:spcPct val="120000"/>
              </a:lnSpc>
              <a:buClr>
                <a:srgbClr val="FF0000"/>
              </a:buClr>
              <a:buFont typeface="Wingdings" panose="05000000000000000000" pitchFamily="2" charset="2"/>
              <a:buChar char="Ø"/>
            </a:pPr>
            <a:r>
              <a:rPr lang="zh-CN" altLang="en-US" sz="1800" dirty="0">
                <a:latin typeface="+mn-ea"/>
              </a:rPr>
              <a:t>唤醒操作</a:t>
            </a:r>
            <a:r>
              <a:rPr lang="en-US" altLang="zh-CN" sz="1800" dirty="0">
                <a:latin typeface="+mn-ea"/>
              </a:rPr>
              <a:t>----signal</a:t>
            </a:r>
          </a:p>
        </p:txBody>
      </p:sp>
      <p:sp>
        <p:nvSpPr>
          <p:cNvPr id="29" name="i$lîďê"/>
          <p:cNvSpPr/>
          <p:nvPr/>
        </p:nvSpPr>
        <p:spPr>
          <a:xfrm>
            <a:off x="1015072" y="1749338"/>
            <a:ext cx="2772038" cy="294658"/>
          </a:xfrm>
          <a:prstGeom prst="rect">
            <a:avLst/>
          </a:prstGeom>
          <a:noFill/>
          <a:ln>
            <a:noFill/>
          </a:ln>
        </p:spPr>
        <p:txBody>
          <a:bodyPr wrap="square" lIns="68580" tIns="34290" rIns="68580" bIns="34290" anchor="ctr" anchorCtr="0">
            <a:noAutofit/>
          </a:bodyPr>
          <a:lstStyle/>
          <a:p>
            <a:pPr marL="609600" indent="-609600" algn="just"/>
            <a:r>
              <a:rPr lang="zh-CN" altLang="en-US" sz="2100" dirty="0"/>
              <a:t>条件变量的操作</a:t>
            </a:r>
          </a:p>
        </p:txBody>
      </p:sp>
      <p:sp>
        <p:nvSpPr>
          <p:cNvPr id="33" name="íšḻíḑê"/>
          <p:cNvSpPr/>
          <p:nvPr/>
        </p:nvSpPr>
        <p:spPr>
          <a:xfrm>
            <a:off x="1015072" y="1205995"/>
            <a:ext cx="2772038" cy="304310"/>
          </a:xfrm>
          <a:prstGeom prst="rect">
            <a:avLst/>
          </a:prstGeom>
          <a:noFill/>
          <a:ln>
            <a:noFill/>
          </a:ln>
        </p:spPr>
        <p:txBody>
          <a:bodyPr wrap="square" lIns="68580" tIns="34290" rIns="68580" bIns="34290" anchor="ctr" anchorCtr="0">
            <a:noAutofit/>
          </a:bodyPr>
          <a:lstStyle/>
          <a:p>
            <a:pPr marL="609600" indent="-609600" algn="just">
              <a:lnSpc>
                <a:spcPct val="90000"/>
              </a:lnSpc>
            </a:pPr>
            <a:r>
              <a:rPr lang="en-US" altLang="zh-CN" sz="2100" dirty="0">
                <a:solidFill>
                  <a:srgbClr val="FF0000"/>
                </a:solidFill>
              </a:rPr>
              <a:t>condition x, y;</a:t>
            </a:r>
          </a:p>
        </p:txBody>
      </p:sp>
      <p:sp>
        <p:nvSpPr>
          <p:cNvPr id="34" name="îSļiḓè"/>
          <p:cNvSpPr/>
          <p:nvPr/>
        </p:nvSpPr>
        <p:spPr>
          <a:xfrm>
            <a:off x="502445" y="1123554"/>
            <a:ext cx="470900" cy="470900"/>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anchor="ctr">
            <a:normAutofit/>
          </a:bodyPr>
          <a:lstStyle/>
          <a:p>
            <a:pPr algn="ctr"/>
            <a:endParaRPr sz="100"/>
          </a:p>
        </p:txBody>
      </p:sp>
      <p:sp>
        <p:nvSpPr>
          <p:cNvPr id="35" name="îşļiḓè"/>
          <p:cNvSpPr/>
          <p:nvPr/>
        </p:nvSpPr>
        <p:spPr>
          <a:xfrm>
            <a:off x="502445" y="1741558"/>
            <a:ext cx="470900" cy="470900"/>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anchor="ctr">
            <a:normAutofit/>
          </a:bodyPr>
          <a:lstStyle/>
          <a:p>
            <a:pPr algn="ctr"/>
            <a:endParaRPr sz="100"/>
          </a:p>
        </p:txBody>
      </p:sp>
      <p:sp>
        <p:nvSpPr>
          <p:cNvPr id="36" name="îṡḷíďe"/>
          <p:cNvSpPr/>
          <p:nvPr/>
        </p:nvSpPr>
        <p:spPr>
          <a:xfrm>
            <a:off x="645136" y="1270658"/>
            <a:ext cx="195860" cy="185903"/>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accent1">
              <a:lumMod val="50000"/>
            </a:schemeClr>
          </a:solidFill>
          <a:ln>
            <a:noFill/>
          </a:ln>
          <a:effectLst/>
        </p:spPr>
        <p:txBody>
          <a:bodyPr wrap="square" lIns="68580" tIns="34290" rIns="68580" bIns="34290" anchor="ctr">
            <a:normAutofit fontScale="25000" lnSpcReduction="20000"/>
          </a:bodyPr>
          <a:lstStyle/>
          <a:p>
            <a:pPr algn="ctr"/>
            <a:endParaRPr sz="100">
              <a:solidFill>
                <a:schemeClr val="accent1">
                  <a:lumMod val="75000"/>
                </a:schemeClr>
              </a:solidFill>
            </a:endParaRPr>
          </a:p>
        </p:txBody>
      </p:sp>
      <p:sp>
        <p:nvSpPr>
          <p:cNvPr id="37" name="íSlíḋe"/>
          <p:cNvSpPr/>
          <p:nvPr/>
        </p:nvSpPr>
        <p:spPr>
          <a:xfrm>
            <a:off x="645136" y="1908071"/>
            <a:ext cx="195861" cy="171603"/>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accent2">
              <a:lumMod val="75000"/>
            </a:schemeClr>
          </a:solidFill>
          <a:ln>
            <a:noFill/>
          </a:ln>
          <a:effectLst/>
        </p:spPr>
        <p:txBody>
          <a:bodyPr wrap="square" lIns="68580" tIns="34290" rIns="68580" bIns="34290" anchor="ctr">
            <a:normAutofit fontScale="25000" lnSpcReduction="20000"/>
          </a:bodyPr>
          <a:lstStyle/>
          <a:p>
            <a:pPr algn="ctr"/>
            <a:endParaRPr sz="100"/>
          </a:p>
        </p:txBody>
      </p:sp>
      <p:sp>
        <p:nvSpPr>
          <p:cNvPr id="41" name="ïṧḷïḋè"/>
          <p:cNvSpPr/>
          <p:nvPr/>
        </p:nvSpPr>
        <p:spPr>
          <a:xfrm>
            <a:off x="109168" y="3002281"/>
            <a:ext cx="3922911" cy="604019"/>
          </a:xfrm>
          <a:prstGeom prst="rect">
            <a:avLst/>
          </a:prstGeom>
          <a:noFill/>
          <a:ln>
            <a:noFill/>
          </a:ln>
        </p:spPr>
        <p:txBody>
          <a:bodyPr wrap="square" lIns="68580" tIns="34290" rIns="68580" bIns="34290" anchor="ctr" anchorCtr="0">
            <a:noAutofit/>
          </a:bodyPr>
          <a:lstStyle/>
          <a:p>
            <a:r>
              <a:rPr lang="zh-CN" altLang="en-US" sz="1800" dirty="0"/>
              <a:t>每个条件变量保存一个链表，记录因条件变量而阻塞的进程</a:t>
            </a:r>
          </a:p>
        </p:txBody>
      </p:sp>
      <p:sp>
        <p:nvSpPr>
          <p:cNvPr id="44" name="íšḻíḑê"/>
          <p:cNvSpPr/>
          <p:nvPr/>
        </p:nvSpPr>
        <p:spPr>
          <a:xfrm>
            <a:off x="17158" y="3890630"/>
            <a:ext cx="6307442" cy="1313180"/>
          </a:xfrm>
          <a:prstGeom prst="rect">
            <a:avLst/>
          </a:prstGeom>
          <a:noFill/>
          <a:ln>
            <a:noFill/>
          </a:ln>
        </p:spPr>
        <p:txBody>
          <a:bodyPr wrap="square" lIns="68580" tIns="34290" rIns="68580" bIns="34290" anchor="ctr" anchorCtr="0">
            <a:noAutofit/>
          </a:bodyPr>
          <a:lstStyle/>
          <a:p>
            <a:pPr marL="609600" indent="-609600" algn="just">
              <a:lnSpc>
                <a:spcPct val="90000"/>
              </a:lnSpc>
            </a:pPr>
            <a:r>
              <a:rPr lang="en-US" altLang="zh-CN" sz="1800" dirty="0"/>
              <a:t>x.wait()</a:t>
            </a:r>
            <a:r>
              <a:rPr lang="zh-CN" altLang="en-US" sz="1800" dirty="0"/>
              <a:t>：将因</a:t>
            </a:r>
            <a:r>
              <a:rPr lang="en-US" altLang="zh-CN" sz="1800" dirty="0"/>
              <a:t>x</a:t>
            </a:r>
            <a:r>
              <a:rPr lang="zh-CN" altLang="en-US" sz="1800" dirty="0"/>
              <a:t>条件阻塞挂起的进程</a:t>
            </a:r>
          </a:p>
          <a:p>
            <a:pPr marL="609600" indent="-609600" algn="just">
              <a:lnSpc>
                <a:spcPct val="90000"/>
              </a:lnSpc>
            </a:pPr>
            <a:r>
              <a:rPr lang="zh-CN" altLang="en-US" sz="1800" dirty="0"/>
              <a:t>插入</a:t>
            </a:r>
            <a:r>
              <a:rPr lang="en-US" altLang="zh-CN" sz="1800" dirty="0"/>
              <a:t>x</a:t>
            </a:r>
            <a:r>
              <a:rPr lang="zh-CN" altLang="en-US" sz="1800" dirty="0"/>
              <a:t>的等待队列，释放管程</a:t>
            </a:r>
          </a:p>
          <a:p>
            <a:pPr algn="just">
              <a:lnSpc>
                <a:spcPct val="90000"/>
              </a:lnSpc>
            </a:pPr>
            <a:r>
              <a:rPr lang="zh-CN" altLang="en-US" sz="1800" dirty="0"/>
              <a:t>x.signal()：唤醒一个因</a:t>
            </a:r>
            <a:r>
              <a:rPr lang="en-US" altLang="zh-CN" sz="1800" dirty="0"/>
              <a:t>x</a:t>
            </a:r>
            <a:r>
              <a:rPr lang="zh-CN" altLang="en-US" sz="1800" dirty="0"/>
              <a:t>条件阻塞的进程或继续执行原操作；发现</a:t>
            </a:r>
            <a:r>
              <a:rPr lang="en-US" altLang="zh-CN" dirty="0"/>
              <a:t>x</a:t>
            </a:r>
            <a:r>
              <a:rPr lang="zh-CN" altLang="en-US" dirty="0"/>
              <a:t>条件发生变化，会调用</a:t>
            </a:r>
            <a:r>
              <a:rPr lang="en-US" altLang="zh-CN" dirty="0" err="1"/>
              <a:t>x.signal</a:t>
            </a:r>
            <a:endParaRPr lang="zh-CN" altLang="en-US" sz="1800" dirty="0"/>
          </a:p>
        </p:txBody>
      </p:sp>
      <p:pic>
        <p:nvPicPr>
          <p:cNvPr id="47"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l="768" t="6474" r="383" b="5995"/>
          <a:stretch>
            <a:fillRect/>
          </a:stretch>
        </p:blipFill>
        <p:spPr bwMode="auto">
          <a:xfrm>
            <a:off x="5047413" y="1581172"/>
            <a:ext cx="3922911" cy="2839948"/>
          </a:xfrm>
          <a:prstGeom prst="rect">
            <a:avLst/>
          </a:prstGeom>
          <a:noFill/>
          <a:ln w="57150" cmpd="thickThin">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85959" y="133296"/>
            <a:ext cx="5269706" cy="414020"/>
          </a:xfrm>
          <a:prstGeom prst="rect">
            <a:avLst/>
          </a:prstGeom>
        </p:spPr>
        <p:txBody>
          <a:bodyPr wrap="square">
            <a:spAutoFit/>
          </a:bodyPr>
          <a:lstStyle/>
          <a:p>
            <a:r>
              <a:rPr lang="zh-CN" altLang="en-US" sz="2100" b="1" dirty="0">
                <a:solidFill>
                  <a:srgbClr val="7F7F7F"/>
                </a:solidFill>
              </a:rPr>
              <a:t>条件变量问题</a:t>
            </a:r>
          </a:p>
        </p:txBody>
      </p:sp>
      <p:sp>
        <p:nvSpPr>
          <p:cNvPr id="33" name="内容占位符 2"/>
          <p:cNvSpPr txBox="1"/>
          <p:nvPr/>
        </p:nvSpPr>
        <p:spPr>
          <a:xfrm>
            <a:off x="838200" y="819150"/>
            <a:ext cx="6858000" cy="91440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2000"/>
              </a:lnSpc>
              <a:spcBef>
                <a:spcPts val="580"/>
              </a:spcBef>
              <a:buClr>
                <a:srgbClr val="C00000"/>
              </a:buClr>
              <a:buFont typeface="Wingdings" panose="05000000000000000000" pitchFamily="2" charset="2"/>
              <a:buChar char="Ø"/>
              <a:defRPr/>
            </a:pPr>
            <a:r>
              <a:rPr lang="zh-CN" altLang="en-US" dirty="0"/>
              <a:t>问题：</a:t>
            </a:r>
            <a:r>
              <a:rPr lang="en-US" altLang="zh-CN" dirty="0">
                <a:sym typeface="+mn-ea"/>
              </a:rPr>
              <a:t>Q</a:t>
            </a:r>
            <a:r>
              <a:rPr lang="zh-CN" altLang="en-US" dirty="0">
                <a:sym typeface="+mn-ea"/>
              </a:rPr>
              <a:t>因</a:t>
            </a:r>
            <a:r>
              <a:rPr lang="en-US" altLang="zh-CN" dirty="0">
                <a:sym typeface="+mn-ea"/>
              </a:rPr>
              <a:t>x</a:t>
            </a:r>
            <a:r>
              <a:rPr lang="zh-CN" altLang="en-US" dirty="0">
                <a:sym typeface="+mn-ea"/>
              </a:rPr>
              <a:t>原因阻塞，</a:t>
            </a:r>
            <a:r>
              <a:rPr lang="en-US" altLang="zh-CN" dirty="0">
                <a:sym typeface="+mn-ea"/>
              </a:rPr>
              <a:t>P</a:t>
            </a:r>
            <a:r>
              <a:rPr lang="zh-CN" altLang="en-US" dirty="0">
                <a:sym typeface="+mn-ea"/>
              </a:rPr>
              <a:t>释放</a:t>
            </a:r>
            <a:r>
              <a:rPr lang="en-US" altLang="zh-CN" dirty="0">
                <a:sym typeface="+mn-ea"/>
              </a:rPr>
              <a:t>x</a:t>
            </a:r>
            <a:r>
              <a:rPr lang="zh-CN" altLang="en-US" dirty="0">
                <a:sym typeface="+mn-ea"/>
              </a:rPr>
              <a:t>，</a:t>
            </a:r>
            <a:r>
              <a:rPr lang="zh-CN" altLang="en-US" dirty="0"/>
              <a:t>调用</a:t>
            </a:r>
            <a:r>
              <a:rPr lang="en-US" altLang="zh-CN" dirty="0"/>
              <a:t>signal</a:t>
            </a:r>
            <a:r>
              <a:rPr lang="zh-CN" altLang="en-US" dirty="0"/>
              <a:t>操作唤醒进程</a:t>
            </a:r>
            <a:r>
              <a:rPr lang="en-US" altLang="zh-CN" dirty="0"/>
              <a:t>Q</a:t>
            </a:r>
            <a:r>
              <a:rPr lang="zh-CN" altLang="en-US" dirty="0"/>
              <a:t>后，</a:t>
            </a:r>
            <a:r>
              <a:rPr lang="en-US" altLang="zh-CN" dirty="0"/>
              <a:t>P</a:t>
            </a:r>
            <a:r>
              <a:rPr lang="zh-CN" altLang="en-US" dirty="0"/>
              <a:t>和</a:t>
            </a:r>
            <a:r>
              <a:rPr lang="en-US" altLang="zh-CN" dirty="0"/>
              <a:t>Q</a:t>
            </a:r>
            <a:r>
              <a:rPr lang="zh-CN" altLang="en-US" dirty="0"/>
              <a:t>两个进程谁等待？谁执行？</a:t>
            </a:r>
          </a:p>
        </p:txBody>
      </p:sp>
      <p:sp>
        <p:nvSpPr>
          <p:cNvPr id="34" name="内容占位符 2"/>
          <p:cNvSpPr txBox="1"/>
          <p:nvPr/>
        </p:nvSpPr>
        <p:spPr>
          <a:xfrm>
            <a:off x="914400" y="2421891"/>
            <a:ext cx="6248400" cy="159765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dirty="0"/>
              <a:t>存在的可能</a:t>
            </a:r>
            <a:r>
              <a:rPr lang="zh-CN" altLang="en-US" dirty="0">
                <a:solidFill>
                  <a:srgbClr val="0000FF"/>
                </a:solidFill>
              </a:rPr>
              <a:t>处理方式</a:t>
            </a:r>
            <a:r>
              <a:rPr lang="zh-CN" altLang="en-US" dirty="0"/>
              <a:t>：</a:t>
            </a:r>
          </a:p>
          <a:p>
            <a:pPr>
              <a:lnSpc>
                <a:spcPct val="132000"/>
              </a:lnSpc>
              <a:spcBef>
                <a:spcPts val="580"/>
              </a:spcBef>
              <a:buClr>
                <a:srgbClr val="FF0000"/>
              </a:buClr>
              <a:buFont typeface="Wingdings" panose="05000000000000000000" pitchFamily="2" charset="2"/>
              <a:buChar char="Ø"/>
              <a:defRPr/>
            </a:pPr>
            <a:r>
              <a:rPr lang="en-US" altLang="zh-CN" dirty="0">
                <a:solidFill>
                  <a:srgbClr val="0000FF"/>
                </a:solidFill>
              </a:rPr>
              <a:t>P</a:t>
            </a:r>
            <a:r>
              <a:rPr lang="zh-CN" altLang="en-US" dirty="0">
                <a:solidFill>
                  <a:srgbClr val="0000FF"/>
                </a:solidFill>
              </a:rPr>
              <a:t>等待</a:t>
            </a:r>
            <a:r>
              <a:rPr lang="zh-CN" altLang="en-US" dirty="0"/>
              <a:t>，直到</a:t>
            </a:r>
            <a:r>
              <a:rPr lang="en-US" altLang="zh-CN" dirty="0"/>
              <a:t>Q</a:t>
            </a:r>
            <a:r>
              <a:rPr lang="zh-CN" altLang="en-US" dirty="0"/>
              <a:t>离开管程或等待另一条件（</a:t>
            </a:r>
            <a:r>
              <a:rPr lang="en-US" altLang="zh-CN" dirty="0">
                <a:solidFill>
                  <a:srgbClr val="0000FF"/>
                </a:solidFill>
              </a:rPr>
              <a:t>Hoare</a:t>
            </a:r>
            <a:r>
              <a:rPr lang="zh-CN" altLang="en-US" dirty="0"/>
              <a:t>）。</a:t>
            </a:r>
          </a:p>
          <a:p>
            <a:pPr>
              <a:lnSpc>
                <a:spcPct val="132000"/>
              </a:lnSpc>
              <a:spcBef>
                <a:spcPts val="580"/>
              </a:spcBef>
              <a:buClr>
                <a:srgbClr val="FF0000"/>
              </a:buClr>
              <a:buFont typeface="Wingdings" panose="05000000000000000000" pitchFamily="2" charset="2"/>
              <a:buChar char="Ø"/>
              <a:defRPr/>
            </a:pPr>
            <a:r>
              <a:rPr lang="en-US" altLang="zh-CN" dirty="0">
                <a:solidFill>
                  <a:srgbClr val="0000FF"/>
                </a:solidFill>
              </a:rPr>
              <a:t>Q</a:t>
            </a:r>
            <a:r>
              <a:rPr lang="zh-CN" altLang="en-US" dirty="0">
                <a:solidFill>
                  <a:srgbClr val="0000FF"/>
                </a:solidFill>
              </a:rPr>
              <a:t>等待</a:t>
            </a:r>
            <a:r>
              <a:rPr lang="zh-CN" altLang="en-US" dirty="0"/>
              <a:t>，直到</a:t>
            </a:r>
            <a:r>
              <a:rPr lang="en-US" altLang="zh-CN" dirty="0"/>
              <a:t>P</a:t>
            </a:r>
            <a:r>
              <a:rPr lang="zh-CN" altLang="en-US" dirty="0"/>
              <a:t>离开管程或等待另一条件（</a:t>
            </a:r>
            <a:r>
              <a:rPr lang="en-US" altLang="zh-CN" dirty="0">
                <a:solidFill>
                  <a:srgbClr val="0000FF"/>
                </a:solidFill>
              </a:rPr>
              <a:t>Hansen</a:t>
            </a:r>
            <a:r>
              <a:rPr lang="zh-CN" altLang="en-US" dirty="0"/>
              <a:t>）。</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502444" y="4202195"/>
            <a:ext cx="8137922" cy="222203"/>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125"/>
              <a:t>Date</a:t>
            </a:r>
            <a:endParaRPr lang="zh-CN" altLang="en-US" sz="1125" dirty="0"/>
          </a:p>
        </p:txBody>
      </p:sp>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516380" cy="414020"/>
          </a:xfrm>
          <a:prstGeom prst="rect">
            <a:avLst/>
          </a:prstGeom>
        </p:spPr>
        <p:txBody>
          <a:bodyPr wrap="none">
            <a:spAutoFit/>
          </a:bodyPr>
          <a:lstStyle/>
          <a:p>
            <a:r>
              <a:rPr lang="zh-CN" altLang="en-US" sz="2100" b="1" dirty="0">
                <a:solidFill>
                  <a:schemeClr val="bg1"/>
                </a:solidFill>
              </a:rPr>
              <a:t>内容导航：</a:t>
            </a:r>
          </a:p>
        </p:txBody>
      </p:sp>
      <p:sp>
        <p:nvSpPr>
          <p:cNvPr id="3" name="矩形 2"/>
          <p:cNvSpPr/>
          <p:nvPr/>
        </p:nvSpPr>
        <p:spPr>
          <a:xfrm>
            <a:off x="6180941" y="1843657"/>
            <a:ext cx="2543175" cy="506730"/>
          </a:xfrm>
          <a:prstGeom prst="rect">
            <a:avLst/>
          </a:prstGeom>
        </p:spPr>
        <p:txBody>
          <a:bodyPr wrap="none">
            <a:spAutoFit/>
          </a:bodyPr>
          <a:lstStyle/>
          <a:p>
            <a:r>
              <a:rPr lang="zh-CN" altLang="en-US" sz="2700" dirty="0">
                <a:solidFill>
                  <a:srgbClr val="000000"/>
                </a:solidFill>
                <a:sym typeface="+mn-ea"/>
              </a:rPr>
              <a:t>第</a:t>
            </a:r>
            <a:r>
              <a:rPr lang="en-US" altLang="zh-CN" sz="2700" dirty="0">
                <a:solidFill>
                  <a:srgbClr val="000000"/>
                </a:solidFill>
                <a:sym typeface="+mn-ea"/>
              </a:rPr>
              <a:t>4</a:t>
            </a:r>
            <a:r>
              <a:rPr lang="zh-CN" altLang="en-US" sz="2700" dirty="0">
                <a:solidFill>
                  <a:srgbClr val="000000"/>
                </a:solidFill>
                <a:sym typeface="+mn-ea"/>
              </a:rPr>
              <a:t>章 进程同步</a:t>
            </a:r>
            <a:endParaRPr lang="zh-CN" altLang="en-US" sz="2700" dirty="0">
              <a:solidFill>
                <a:srgbClr val="000000"/>
              </a:solidFill>
            </a:endParaRPr>
          </a:p>
        </p:txBody>
      </p:sp>
      <p:cxnSp>
        <p:nvCxnSpPr>
          <p:cNvPr id="5" name="直接连接符 4"/>
          <p:cNvCxnSpPr/>
          <p:nvPr/>
        </p:nvCxnSpPr>
        <p:spPr>
          <a:xfrm>
            <a:off x="5669924" y="2392853"/>
            <a:ext cx="2990417"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144" y="4781282"/>
            <a:ext cx="9151145" cy="3622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6" name="任意多边形: 形状 25"/>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259561"/>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698416"/>
            <a:ext cx="395288" cy="395288"/>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190018"/>
            <a:ext cx="395288" cy="395288"/>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653873"/>
            <a:ext cx="395288" cy="395288"/>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123433"/>
            <a:ext cx="395288" cy="395288"/>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601718"/>
            <a:ext cx="395288" cy="395288"/>
          </a:xfrm>
          <a:prstGeom prst="rect">
            <a:avLst/>
          </a:prstGeom>
          <a:ln>
            <a:noFill/>
          </a:ln>
          <a:effectLst>
            <a:softEdge rad="0"/>
          </a:effectLst>
        </p:spPr>
      </p:pic>
      <p:sp>
        <p:nvSpPr>
          <p:cNvPr id="33" name="矩形 32"/>
          <p:cNvSpPr/>
          <p:nvPr/>
        </p:nvSpPr>
        <p:spPr>
          <a:xfrm>
            <a:off x="1273253" y="1301602"/>
            <a:ext cx="2616725" cy="368300"/>
          </a:xfrm>
          <a:prstGeom prst="rect">
            <a:avLst/>
          </a:prstGeom>
        </p:spPr>
        <p:txBody>
          <a:bodyPr wrap="square">
            <a:spAutoFit/>
          </a:bodyPr>
          <a:lstStyle/>
          <a:p>
            <a:r>
              <a:rPr lang="en-US" altLang="zh-CN" sz="1800" dirty="0">
                <a:latin typeface="+mj-ea"/>
                <a:ea typeface="+mj-ea"/>
              </a:rPr>
              <a:t>4.1 </a:t>
            </a:r>
            <a:r>
              <a:rPr lang="zh-CN" altLang="en-US" sz="1800" dirty="0">
                <a:latin typeface="+mj-ea"/>
                <a:ea typeface="+mj-ea"/>
              </a:rPr>
              <a:t>进程同步的概念</a:t>
            </a:r>
          </a:p>
        </p:txBody>
      </p:sp>
      <p:sp>
        <p:nvSpPr>
          <p:cNvPr id="34" name="矩形 33"/>
          <p:cNvSpPr/>
          <p:nvPr/>
        </p:nvSpPr>
        <p:spPr>
          <a:xfrm>
            <a:off x="1273253" y="1765945"/>
            <a:ext cx="2761613" cy="368300"/>
          </a:xfrm>
          <a:prstGeom prst="rect">
            <a:avLst/>
          </a:prstGeom>
        </p:spPr>
        <p:txBody>
          <a:bodyPr wrap="square">
            <a:spAutoFit/>
          </a:bodyPr>
          <a:lstStyle/>
          <a:p>
            <a:r>
              <a:rPr lang="en-US" altLang="zh-CN" sz="1800" dirty="0">
                <a:latin typeface="+mj-ea"/>
              </a:rPr>
              <a:t>4.2 </a:t>
            </a:r>
            <a:r>
              <a:rPr lang="zh-CN" altLang="en-US" sz="1800" dirty="0">
                <a:latin typeface="+mj-ea"/>
              </a:rPr>
              <a:t>软件同步机制</a:t>
            </a:r>
          </a:p>
        </p:txBody>
      </p:sp>
      <p:sp>
        <p:nvSpPr>
          <p:cNvPr id="35" name="矩形 34"/>
          <p:cNvSpPr/>
          <p:nvPr/>
        </p:nvSpPr>
        <p:spPr>
          <a:xfrm>
            <a:off x="1273253" y="2230289"/>
            <a:ext cx="2616725" cy="368300"/>
          </a:xfrm>
          <a:prstGeom prst="rect">
            <a:avLst/>
          </a:prstGeom>
        </p:spPr>
        <p:txBody>
          <a:bodyPr wrap="square">
            <a:spAutoFit/>
          </a:bodyPr>
          <a:lstStyle/>
          <a:p>
            <a:r>
              <a:rPr lang="en-US" altLang="zh-CN" sz="1800" dirty="0">
                <a:latin typeface="+mj-ea"/>
              </a:rPr>
              <a:t>4.3 </a:t>
            </a:r>
            <a:r>
              <a:rPr lang="zh-CN" altLang="en-US" sz="1800" dirty="0">
                <a:latin typeface="+mj-ea"/>
              </a:rPr>
              <a:t>硬件同步机制</a:t>
            </a:r>
          </a:p>
        </p:txBody>
      </p:sp>
      <p:sp>
        <p:nvSpPr>
          <p:cNvPr id="36" name="矩形 35"/>
          <p:cNvSpPr/>
          <p:nvPr/>
        </p:nvSpPr>
        <p:spPr>
          <a:xfrm>
            <a:off x="1273253" y="2694633"/>
            <a:ext cx="2616725" cy="368300"/>
          </a:xfrm>
          <a:prstGeom prst="rect">
            <a:avLst/>
          </a:prstGeom>
        </p:spPr>
        <p:txBody>
          <a:bodyPr wrap="square">
            <a:spAutoFit/>
          </a:bodyPr>
          <a:lstStyle/>
          <a:p>
            <a:r>
              <a:rPr lang="en-US" altLang="zh-CN" sz="1800" dirty="0">
                <a:latin typeface="+mj-ea"/>
              </a:rPr>
              <a:t>4.4 </a:t>
            </a:r>
            <a:r>
              <a:rPr lang="zh-CN" altLang="en-US" sz="1800" dirty="0">
                <a:latin typeface="+mj-ea"/>
              </a:rPr>
              <a:t>信号量机制</a:t>
            </a:r>
          </a:p>
        </p:txBody>
      </p:sp>
      <p:sp>
        <p:nvSpPr>
          <p:cNvPr id="37" name="矩形 36"/>
          <p:cNvSpPr/>
          <p:nvPr/>
        </p:nvSpPr>
        <p:spPr>
          <a:xfrm>
            <a:off x="1273253" y="3158977"/>
            <a:ext cx="2525359" cy="368300"/>
          </a:xfrm>
          <a:prstGeom prst="rect">
            <a:avLst/>
          </a:prstGeom>
        </p:spPr>
        <p:txBody>
          <a:bodyPr wrap="square">
            <a:spAutoFit/>
          </a:bodyPr>
          <a:lstStyle/>
          <a:p>
            <a:r>
              <a:rPr lang="en-US" altLang="zh-CN" sz="1800" dirty="0">
                <a:latin typeface="+mj-ea"/>
              </a:rPr>
              <a:t>4.5 </a:t>
            </a:r>
            <a:r>
              <a:rPr lang="zh-CN" altLang="en-US" sz="1800" dirty="0">
                <a:latin typeface="+mj-ea"/>
              </a:rPr>
              <a:t>管程机制</a:t>
            </a:r>
          </a:p>
        </p:txBody>
      </p:sp>
      <p:sp>
        <p:nvSpPr>
          <p:cNvPr id="38" name="矩形 37"/>
          <p:cNvSpPr/>
          <p:nvPr/>
        </p:nvSpPr>
        <p:spPr>
          <a:xfrm>
            <a:off x="1273252" y="3623321"/>
            <a:ext cx="2761613" cy="368300"/>
          </a:xfrm>
          <a:prstGeom prst="rect">
            <a:avLst/>
          </a:prstGeom>
        </p:spPr>
        <p:txBody>
          <a:bodyPr wrap="square">
            <a:spAutoFit/>
          </a:bodyPr>
          <a:lstStyle/>
          <a:p>
            <a:r>
              <a:rPr lang="en-US" altLang="zh-CN" sz="1800" dirty="0">
                <a:latin typeface="+mj-ea"/>
              </a:rPr>
              <a:t>4.6 </a:t>
            </a:r>
            <a:r>
              <a:rPr lang="zh-CN" altLang="en-US" sz="1800" dirty="0">
                <a:latin typeface="+mj-ea"/>
              </a:rPr>
              <a:t>经典进程的同步问题</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4056547"/>
            <a:ext cx="395288" cy="395288"/>
          </a:xfrm>
          <a:prstGeom prst="rect">
            <a:avLst/>
          </a:prstGeom>
          <a:ln>
            <a:noFill/>
          </a:ln>
          <a:effectLst>
            <a:softEdge rad="0"/>
          </a:effectLst>
        </p:spPr>
      </p:pic>
      <p:sp>
        <p:nvSpPr>
          <p:cNvPr id="24" name="矩形 23"/>
          <p:cNvSpPr/>
          <p:nvPr/>
        </p:nvSpPr>
        <p:spPr>
          <a:xfrm>
            <a:off x="1273252" y="4078150"/>
            <a:ext cx="2761613" cy="368300"/>
          </a:xfrm>
          <a:prstGeom prst="rect">
            <a:avLst/>
          </a:prstGeom>
        </p:spPr>
        <p:txBody>
          <a:bodyPr wrap="square">
            <a:spAutoFit/>
          </a:bodyPr>
          <a:lstStyle/>
          <a:p>
            <a:r>
              <a:rPr lang="en-US" altLang="zh-CN" sz="1800" dirty="0">
                <a:latin typeface="+mj-ea"/>
              </a:rPr>
              <a:t>4.7 Linux</a:t>
            </a:r>
            <a:r>
              <a:rPr lang="zh-CN" altLang="en-US" sz="1800" dirty="0">
                <a:latin typeface="+mj-ea"/>
              </a:rPr>
              <a:t>进程同步机制</a:t>
            </a:r>
          </a:p>
        </p:txBody>
      </p:sp>
      <p:sp>
        <p:nvSpPr>
          <p:cNvPr id="2" name="右箭头 1"/>
          <p:cNvSpPr/>
          <p:nvPr/>
        </p:nvSpPr>
        <p:spPr>
          <a:xfrm>
            <a:off x="3918956" y="3710828"/>
            <a:ext cx="379369" cy="234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7" name="矩形 26"/>
          <p:cNvSpPr/>
          <p:nvPr/>
        </p:nvSpPr>
        <p:spPr>
          <a:xfrm>
            <a:off x="4431206" y="3253399"/>
            <a:ext cx="3189866" cy="1170305"/>
          </a:xfrm>
          <a:prstGeom prst="rect">
            <a:avLst/>
          </a:prstGeom>
        </p:spPr>
        <p:txBody>
          <a:bodyPr wrap="square">
            <a:spAutoFit/>
          </a:bodyPr>
          <a:lstStyle/>
          <a:p>
            <a:pPr marL="342900" indent="-342900">
              <a:lnSpc>
                <a:spcPct val="130000"/>
              </a:lnSpc>
              <a:buFont typeface="Wingdings" panose="05000000000000000000" pitchFamily="2" charset="2"/>
              <a:buChar char="n"/>
            </a:pPr>
            <a:r>
              <a:rPr lang="en-US" altLang="zh-CN" sz="1800" b="1" dirty="0">
                <a:solidFill>
                  <a:srgbClr val="0000FF"/>
                </a:solidFill>
                <a:latin typeface="+mj-ea"/>
              </a:rPr>
              <a:t>4.6.1 </a:t>
            </a:r>
            <a:r>
              <a:rPr lang="zh-CN" altLang="en-US" sz="1800" b="1" dirty="0">
                <a:solidFill>
                  <a:srgbClr val="0000FF"/>
                </a:solidFill>
                <a:latin typeface="+mj-ea"/>
              </a:rPr>
              <a:t>生产者</a:t>
            </a:r>
            <a:r>
              <a:rPr lang="en-US" altLang="zh-CN" sz="1800" b="1" dirty="0">
                <a:solidFill>
                  <a:srgbClr val="0000FF"/>
                </a:solidFill>
                <a:latin typeface="+mj-ea"/>
              </a:rPr>
              <a:t>-</a:t>
            </a:r>
            <a:r>
              <a:rPr lang="zh-CN" altLang="en-US" sz="1800" b="1" dirty="0">
                <a:solidFill>
                  <a:srgbClr val="0000FF"/>
                </a:solidFill>
                <a:latin typeface="+mj-ea"/>
              </a:rPr>
              <a:t>消费者问题</a:t>
            </a:r>
          </a:p>
          <a:p>
            <a:pPr marL="342900" indent="-342900">
              <a:lnSpc>
                <a:spcPct val="130000"/>
              </a:lnSpc>
              <a:buFont typeface="Wingdings" panose="05000000000000000000" pitchFamily="2" charset="2"/>
              <a:buChar char="n"/>
            </a:pPr>
            <a:r>
              <a:rPr lang="en-US" altLang="zh-CN" sz="1800" dirty="0">
                <a:latin typeface="+mj-ea"/>
              </a:rPr>
              <a:t>4.6.2 </a:t>
            </a:r>
            <a:r>
              <a:rPr lang="zh-CN" altLang="en-US" sz="1800" dirty="0">
                <a:latin typeface="+mj-ea"/>
              </a:rPr>
              <a:t>哲学家进餐问题</a:t>
            </a:r>
          </a:p>
          <a:p>
            <a:pPr marL="342900" indent="-342900">
              <a:lnSpc>
                <a:spcPct val="130000"/>
              </a:lnSpc>
              <a:buFont typeface="Wingdings" panose="05000000000000000000" pitchFamily="2" charset="2"/>
              <a:buChar char="n"/>
            </a:pPr>
            <a:r>
              <a:rPr lang="en-US" altLang="zh-CN" sz="1800" dirty="0">
                <a:latin typeface="+mj-ea"/>
              </a:rPr>
              <a:t>4.6.3 </a:t>
            </a:r>
            <a:r>
              <a:rPr lang="zh-CN" altLang="en-US" sz="1800" dirty="0">
                <a:latin typeface="+mj-ea"/>
              </a:rPr>
              <a:t>读者</a:t>
            </a:r>
            <a:r>
              <a:rPr lang="en-US" altLang="zh-CN" sz="1800" dirty="0">
                <a:latin typeface="+mj-ea"/>
              </a:rPr>
              <a:t>-</a:t>
            </a:r>
            <a:r>
              <a:rPr lang="zh-CN" altLang="en-US" sz="1800" dirty="0">
                <a:latin typeface="+mj-ea"/>
              </a:rPr>
              <a:t>写者问题</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85959" y="59001"/>
            <a:ext cx="5269706" cy="414020"/>
          </a:xfrm>
          <a:prstGeom prst="rect">
            <a:avLst/>
          </a:prstGeom>
        </p:spPr>
        <p:txBody>
          <a:bodyPr wrap="square">
            <a:spAutoFit/>
          </a:bodyPr>
          <a:lstStyle/>
          <a:p>
            <a:r>
              <a:rPr lang="zh-CN" altLang="en-US" sz="2100" b="1" dirty="0">
                <a:solidFill>
                  <a:srgbClr val="7F7F7F"/>
                </a:solidFill>
              </a:rPr>
              <a:t>生产者</a:t>
            </a:r>
            <a:r>
              <a:rPr lang="en-US" altLang="zh-CN" sz="2100" b="1" dirty="0">
                <a:solidFill>
                  <a:srgbClr val="7F7F7F"/>
                </a:solidFill>
              </a:rPr>
              <a:t>-</a:t>
            </a:r>
            <a:r>
              <a:rPr lang="zh-CN" altLang="en-US" sz="2100" b="1" dirty="0">
                <a:solidFill>
                  <a:srgbClr val="7F7F7F"/>
                </a:solidFill>
              </a:rPr>
              <a:t>消费者问题</a:t>
            </a:r>
          </a:p>
        </p:txBody>
      </p:sp>
      <p:sp>
        <p:nvSpPr>
          <p:cNvPr id="24" name="文本框 23"/>
          <p:cNvSpPr txBox="1"/>
          <p:nvPr/>
        </p:nvSpPr>
        <p:spPr>
          <a:xfrm>
            <a:off x="1018140" y="1146857"/>
            <a:ext cx="7713736" cy="3352165"/>
          </a:xfrm>
          <a:prstGeom prst="rect">
            <a:avLst/>
          </a:prstGeom>
          <a:noFill/>
        </p:spPr>
        <p:txBody>
          <a:bodyPr wrap="square" rtlCol="0">
            <a:spAutoFit/>
          </a:bodyPr>
          <a:lstStyle/>
          <a:p>
            <a:pPr>
              <a:lnSpc>
                <a:spcPct val="120000"/>
              </a:lnSpc>
              <a:spcBef>
                <a:spcPts val="600"/>
              </a:spcBef>
              <a:spcAft>
                <a:spcPts val="600"/>
              </a:spcAft>
            </a:pPr>
            <a:r>
              <a:rPr lang="zh-CN" altLang="en-US" sz="1800" dirty="0">
                <a:solidFill>
                  <a:srgbClr val="FF0000"/>
                </a:solidFill>
              </a:rPr>
              <a:t>生产者</a:t>
            </a:r>
            <a:r>
              <a:rPr lang="en-US" altLang="zh-CN" sz="1800" dirty="0">
                <a:solidFill>
                  <a:srgbClr val="FF0000"/>
                </a:solidFill>
              </a:rPr>
              <a:t>-</a:t>
            </a:r>
            <a:r>
              <a:rPr lang="zh-CN" altLang="en-US" sz="1800" dirty="0">
                <a:solidFill>
                  <a:srgbClr val="FF0000"/>
                </a:solidFill>
              </a:rPr>
              <a:t>消费者问题</a:t>
            </a:r>
            <a:r>
              <a:rPr lang="zh-CN" altLang="en-US" sz="1800" dirty="0"/>
              <a:t>是相互合作进程关系的一种抽象</a:t>
            </a:r>
          </a:p>
          <a:p>
            <a:pPr algn="just">
              <a:lnSpc>
                <a:spcPct val="120000"/>
              </a:lnSpc>
              <a:spcBef>
                <a:spcPts val="600"/>
              </a:spcBef>
              <a:spcAft>
                <a:spcPts val="600"/>
              </a:spcAft>
            </a:pPr>
            <a:r>
              <a:rPr lang="zh-CN" altLang="en-US" sz="1800" dirty="0">
                <a:latin typeface="+mn-ea"/>
              </a:rPr>
              <a:t>利用记录型信号量实现：</a:t>
            </a:r>
          </a:p>
          <a:p>
            <a:pPr marL="342900" indent="-342900">
              <a:lnSpc>
                <a:spcPct val="120000"/>
              </a:lnSpc>
              <a:spcBef>
                <a:spcPts val="600"/>
              </a:spcBef>
              <a:spcAft>
                <a:spcPts val="600"/>
              </a:spcAft>
              <a:buClr>
                <a:srgbClr val="FF0000"/>
              </a:buClr>
              <a:buFont typeface="Wingdings" panose="05000000000000000000" pitchFamily="2" charset="2"/>
              <a:buChar char="Ø"/>
            </a:pPr>
            <a:r>
              <a:rPr lang="zh-CN" altLang="en-US" sz="1650" dirty="0">
                <a:latin typeface="+mn-ea"/>
              </a:rPr>
              <a:t>假定，在生产者和消费者之间的公用缓冲池中，具有</a:t>
            </a:r>
            <a:r>
              <a:rPr lang="en-US" altLang="zh-CN" sz="1650" dirty="0">
                <a:latin typeface="+mn-ea"/>
              </a:rPr>
              <a:t>n</a:t>
            </a:r>
            <a:r>
              <a:rPr lang="zh-CN" altLang="en-US" sz="1650" dirty="0">
                <a:latin typeface="+mn-ea"/>
              </a:rPr>
              <a:t>个缓冲区，可利用互斥信号量</a:t>
            </a:r>
            <a:r>
              <a:rPr lang="en-US" altLang="zh-CN" sz="1650" dirty="0" err="1">
                <a:latin typeface="+mn-ea"/>
              </a:rPr>
              <a:t>mutex</a:t>
            </a:r>
            <a:r>
              <a:rPr lang="zh-CN" altLang="en-US" sz="1650" dirty="0">
                <a:latin typeface="+mn-ea"/>
              </a:rPr>
              <a:t>使诸进程实现对缓冲池的互斥使用；</a:t>
            </a:r>
          </a:p>
          <a:p>
            <a:pPr marL="342900" indent="-342900">
              <a:lnSpc>
                <a:spcPct val="120000"/>
              </a:lnSpc>
              <a:spcBef>
                <a:spcPts val="600"/>
              </a:spcBef>
              <a:spcAft>
                <a:spcPts val="600"/>
              </a:spcAft>
              <a:buClr>
                <a:srgbClr val="FF0000"/>
              </a:buClr>
              <a:buFont typeface="Wingdings" panose="05000000000000000000" pitchFamily="2" charset="2"/>
              <a:buChar char="Ø"/>
            </a:pPr>
            <a:r>
              <a:rPr lang="zh-CN" altLang="en-US" sz="1650" dirty="0">
                <a:latin typeface="+mn-ea"/>
              </a:rPr>
              <a:t>利用资源信号量</a:t>
            </a:r>
            <a:r>
              <a:rPr lang="en-US" altLang="zh-CN" sz="1650" dirty="0">
                <a:latin typeface="+mn-ea"/>
              </a:rPr>
              <a:t>empty</a:t>
            </a:r>
            <a:r>
              <a:rPr lang="zh-CN" altLang="en-US" sz="1650" dirty="0">
                <a:latin typeface="+mn-ea"/>
              </a:rPr>
              <a:t>和</a:t>
            </a:r>
            <a:r>
              <a:rPr lang="en-US" altLang="zh-CN" sz="1650" dirty="0">
                <a:latin typeface="+mn-ea"/>
              </a:rPr>
              <a:t>full</a:t>
            </a:r>
            <a:r>
              <a:rPr lang="zh-CN" altLang="en-US" sz="1650" dirty="0">
                <a:latin typeface="+mn-ea"/>
              </a:rPr>
              <a:t>分别表示缓冲池中空缓冲区和满缓冲区的数量。</a:t>
            </a:r>
          </a:p>
          <a:p>
            <a:pPr marL="342900" indent="-342900">
              <a:lnSpc>
                <a:spcPct val="120000"/>
              </a:lnSpc>
              <a:spcBef>
                <a:spcPts val="600"/>
              </a:spcBef>
              <a:spcAft>
                <a:spcPts val="600"/>
              </a:spcAft>
              <a:buClr>
                <a:srgbClr val="FF0000"/>
              </a:buClr>
              <a:buFont typeface="Wingdings" panose="05000000000000000000" pitchFamily="2" charset="2"/>
              <a:buChar char="Ø"/>
            </a:pPr>
            <a:r>
              <a:rPr lang="zh-CN" altLang="en-US" sz="1650" dirty="0">
                <a:latin typeface="+mn-ea"/>
              </a:rPr>
              <a:t>条件，只要缓冲池未满，生产者便可将消息送入缓冲池；只要缓冲池未空，消费者便可从缓冲池中取走一个消息</a:t>
            </a:r>
          </a:p>
          <a:p>
            <a:pPr>
              <a:lnSpc>
                <a:spcPct val="120000"/>
              </a:lnSpc>
              <a:spcBef>
                <a:spcPts val="600"/>
              </a:spcBef>
              <a:spcAft>
                <a:spcPts val="600"/>
              </a:spcAft>
              <a:buClr>
                <a:srgbClr val="FF0000"/>
              </a:buClr>
            </a:pPr>
            <a:r>
              <a:rPr lang="zh-CN" altLang="en-US" sz="1650" dirty="0">
                <a:latin typeface="+mn-ea"/>
              </a:rPr>
              <a:t>其它解决方案：</a:t>
            </a:r>
            <a:r>
              <a:rPr lang="en-US" altLang="zh-CN" sz="1650" dirty="0">
                <a:latin typeface="+mn-ea"/>
              </a:rPr>
              <a:t>AND</a:t>
            </a:r>
            <a:r>
              <a:rPr lang="zh-CN" altLang="en-US" sz="1650" dirty="0">
                <a:latin typeface="+mn-ea"/>
              </a:rPr>
              <a:t>信号集、管程</a:t>
            </a:r>
          </a:p>
        </p:txBody>
      </p:sp>
      <p:pic>
        <p:nvPicPr>
          <p:cNvPr id="29" name="图片 28"/>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502444" y="1127539"/>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502444" y="1594191"/>
            <a:ext cx="395288" cy="395288"/>
          </a:xfrm>
          <a:prstGeom prst="rect">
            <a:avLst/>
          </a:prstGeom>
          <a:ln>
            <a:noFill/>
          </a:ln>
          <a:effectLst>
            <a:softEdge rad="0"/>
          </a:effectLst>
        </p:spPr>
      </p:pic>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502444" y="3867840"/>
            <a:ext cx="395288" cy="395288"/>
          </a:xfrm>
          <a:prstGeom prst="rect">
            <a:avLst/>
          </a:prstGeom>
          <a:ln>
            <a:noFill/>
          </a:ln>
          <a:effectLst>
            <a:softEdge rad="0"/>
          </a:effec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83478" y="2697053"/>
            <a:ext cx="8080784" cy="19779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685959" y="133296"/>
            <a:ext cx="5269706" cy="414020"/>
          </a:xfrm>
          <a:prstGeom prst="rect">
            <a:avLst/>
          </a:prstGeom>
        </p:spPr>
        <p:txBody>
          <a:bodyPr wrap="square">
            <a:spAutoFit/>
          </a:bodyPr>
          <a:lstStyle/>
          <a:p>
            <a:r>
              <a:rPr lang="zh-CN" altLang="en-US" sz="2100" b="1" dirty="0">
                <a:solidFill>
                  <a:srgbClr val="7F7F7F"/>
                </a:solidFill>
              </a:rPr>
              <a:t>生产者</a:t>
            </a:r>
            <a:r>
              <a:rPr lang="en-US" altLang="zh-CN" sz="2100" b="1" dirty="0">
                <a:solidFill>
                  <a:srgbClr val="7F7F7F"/>
                </a:solidFill>
              </a:rPr>
              <a:t>-</a:t>
            </a:r>
            <a:r>
              <a:rPr lang="zh-CN" altLang="en-US" sz="2100" b="1" dirty="0">
                <a:solidFill>
                  <a:srgbClr val="7F7F7F"/>
                </a:solidFill>
              </a:rPr>
              <a:t>消费者问题描述</a:t>
            </a:r>
          </a:p>
        </p:txBody>
      </p:sp>
      <p:sp>
        <p:nvSpPr>
          <p:cNvPr id="24" name="文本框 23"/>
          <p:cNvSpPr txBox="1"/>
          <p:nvPr/>
        </p:nvSpPr>
        <p:spPr>
          <a:xfrm>
            <a:off x="583478" y="866742"/>
            <a:ext cx="8080784" cy="1312545"/>
          </a:xfrm>
          <a:prstGeom prst="rect">
            <a:avLst/>
          </a:prstGeom>
          <a:noFill/>
        </p:spPr>
        <p:txBody>
          <a:bodyPr wrap="square" rtlCol="0">
            <a:spAutoFit/>
          </a:bodyPr>
          <a:lstStyle/>
          <a:p>
            <a:pPr marL="342900" indent="-342900">
              <a:lnSpc>
                <a:spcPct val="120000"/>
              </a:lnSpc>
              <a:spcBef>
                <a:spcPts val="600"/>
              </a:spcBef>
              <a:spcAft>
                <a:spcPts val="600"/>
              </a:spcAft>
              <a:buClr>
                <a:srgbClr val="FF0000"/>
              </a:buClr>
              <a:buFont typeface="Wingdings" panose="05000000000000000000" pitchFamily="2" charset="2"/>
              <a:buChar char="Ø"/>
            </a:pPr>
            <a:r>
              <a:rPr lang="zh-CN" altLang="en-US" sz="1650" dirty="0">
                <a:latin typeface="+mn-ea"/>
              </a:rPr>
              <a:t>生产者（</a:t>
            </a:r>
            <a:r>
              <a:rPr lang="en-US" altLang="zh-CN" sz="1650" dirty="0">
                <a:latin typeface="+mn-ea"/>
              </a:rPr>
              <a:t>M</a:t>
            </a:r>
            <a:r>
              <a:rPr lang="zh-CN" altLang="en-US" sz="1650" dirty="0">
                <a:latin typeface="+mn-ea"/>
              </a:rPr>
              <a:t>个）：生产产品，并放入缓冲区</a:t>
            </a:r>
          </a:p>
          <a:p>
            <a:pPr marL="342900" indent="-342900">
              <a:lnSpc>
                <a:spcPct val="120000"/>
              </a:lnSpc>
              <a:spcBef>
                <a:spcPts val="600"/>
              </a:spcBef>
              <a:spcAft>
                <a:spcPts val="600"/>
              </a:spcAft>
              <a:buClr>
                <a:srgbClr val="FF0000"/>
              </a:buClr>
              <a:buFont typeface="Wingdings" panose="05000000000000000000" pitchFamily="2" charset="2"/>
              <a:buChar char="Ø"/>
            </a:pPr>
            <a:r>
              <a:rPr lang="zh-CN" altLang="en-US" sz="1650" dirty="0">
                <a:latin typeface="+mn-ea"/>
              </a:rPr>
              <a:t>消费者（</a:t>
            </a:r>
            <a:r>
              <a:rPr lang="en-US" altLang="zh-CN" sz="1650" dirty="0">
                <a:latin typeface="+mn-ea"/>
              </a:rPr>
              <a:t>N</a:t>
            </a:r>
            <a:r>
              <a:rPr lang="zh-CN" altLang="en-US" sz="1650" dirty="0">
                <a:latin typeface="+mn-ea"/>
              </a:rPr>
              <a:t>个）：从缓冲区取产品消费</a:t>
            </a:r>
          </a:p>
          <a:p>
            <a:pPr marL="342900" indent="-342900">
              <a:lnSpc>
                <a:spcPct val="120000"/>
              </a:lnSpc>
              <a:spcBef>
                <a:spcPts val="600"/>
              </a:spcBef>
              <a:spcAft>
                <a:spcPts val="600"/>
              </a:spcAft>
              <a:buClr>
                <a:srgbClr val="FF0000"/>
              </a:buClr>
              <a:buFont typeface="Wingdings" panose="05000000000000000000" pitchFamily="2" charset="2"/>
              <a:buChar char="Ø"/>
            </a:pPr>
            <a:r>
              <a:rPr lang="zh-CN" altLang="en-US" sz="1650" dirty="0">
                <a:latin typeface="+mn-ea"/>
              </a:rPr>
              <a:t>问题：</a:t>
            </a:r>
            <a:r>
              <a:rPr lang="zh-CN" altLang="en-US" sz="1650" dirty="0">
                <a:solidFill>
                  <a:srgbClr val="FF0000"/>
                </a:solidFill>
                <a:latin typeface="+mn-ea"/>
              </a:rPr>
              <a:t>如何实现生产者和消费者之间的同步和互斥？</a:t>
            </a:r>
          </a:p>
        </p:txBody>
      </p:sp>
      <p:graphicFrame>
        <p:nvGraphicFramePr>
          <p:cNvPr id="29" name="Object 7"/>
          <p:cNvGraphicFramePr>
            <a:graphicFrameLocks noChangeAspect="1"/>
          </p:cNvGraphicFramePr>
          <p:nvPr/>
        </p:nvGraphicFramePr>
        <p:xfrm>
          <a:off x="669014" y="2697053"/>
          <a:ext cx="7699707" cy="2202781"/>
        </p:xfrm>
        <a:graphic>
          <a:graphicData uri="http://schemas.openxmlformats.org/presentationml/2006/ole">
            <mc:AlternateContent xmlns:mc="http://schemas.openxmlformats.org/markup-compatibility/2006">
              <mc:Choice xmlns:v="urn:schemas-microsoft-com:vml" Requires="v">
                <p:oleObj name="VISIO" r:id="rId2" imgW="4585970" imgH="1311910" progId="Visio.Drawing.6">
                  <p:embed/>
                </p:oleObj>
              </mc:Choice>
              <mc:Fallback>
                <p:oleObj name="VISIO" r:id="rId2" imgW="4585970" imgH="1311910" progId="Visio.Drawing.6">
                  <p:embed/>
                  <p:pic>
                    <p:nvPicPr>
                      <p:cNvPr id="0" name="图片 617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014" y="2697053"/>
                        <a:ext cx="7699707" cy="2202781"/>
                      </a:xfrm>
                      <a:prstGeom prst="rect">
                        <a:avLst/>
                      </a:prstGeom>
                      <a:noFill/>
                      <a:ln>
                        <a:noFill/>
                      </a:ln>
                      <a:effectLst/>
                    </p:spPr>
                  </p:pic>
                </p:oleObj>
              </mc:Fallback>
            </mc:AlternateContent>
          </a:graphicData>
        </a:graphic>
      </p:graphicFrame>
      <p:sp>
        <p:nvSpPr>
          <p:cNvPr id="32" name="Text Box 4"/>
          <p:cNvSpPr txBox="1">
            <a:spLocks noChangeArrowheads="1"/>
          </p:cNvSpPr>
          <p:nvPr/>
        </p:nvSpPr>
        <p:spPr bwMode="auto">
          <a:xfrm>
            <a:off x="5275190" y="2247900"/>
            <a:ext cx="1554480" cy="368300"/>
          </a:xfrm>
          <a:prstGeom prst="rect">
            <a:avLst/>
          </a:prstGeom>
          <a:solidFill>
            <a:srgbClr val="FFFF00"/>
          </a:solidFill>
          <a:ln>
            <a:noFill/>
          </a:ln>
          <a:effec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1800" b="1" dirty="0">
                <a:solidFill>
                  <a:schemeClr val="tx2"/>
                </a:solidFill>
                <a:latin typeface="+mj-lt"/>
              </a:rPr>
              <a:t>CONSUMER</a:t>
            </a:r>
          </a:p>
        </p:txBody>
      </p:sp>
      <p:sp>
        <p:nvSpPr>
          <p:cNvPr id="33" name="Text Box 5"/>
          <p:cNvSpPr txBox="1">
            <a:spLocks noChangeArrowheads="1"/>
          </p:cNvSpPr>
          <p:nvPr/>
        </p:nvSpPr>
        <p:spPr bwMode="auto">
          <a:xfrm>
            <a:off x="2183758" y="2247900"/>
            <a:ext cx="1478915" cy="368300"/>
          </a:xfrm>
          <a:prstGeom prst="rect">
            <a:avLst/>
          </a:prstGeom>
          <a:solidFill>
            <a:srgbClr val="FFFF00"/>
          </a:solidFill>
          <a:ln>
            <a:noFill/>
          </a:ln>
          <a:effec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1800" b="1" dirty="0">
                <a:solidFill>
                  <a:schemeClr val="tx2"/>
                </a:solidFill>
                <a:latin typeface="+mj-lt"/>
              </a:rPr>
              <a:t>PRODUCER</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62159" y="59001"/>
            <a:ext cx="5269706" cy="414020"/>
          </a:xfrm>
          <a:prstGeom prst="rect">
            <a:avLst/>
          </a:prstGeom>
        </p:spPr>
        <p:txBody>
          <a:bodyPr wrap="square">
            <a:spAutoFit/>
          </a:bodyPr>
          <a:lstStyle/>
          <a:p>
            <a:r>
              <a:rPr lang="zh-CN" altLang="en-US" sz="2100" b="1" dirty="0">
                <a:solidFill>
                  <a:srgbClr val="7F7F7F"/>
                </a:solidFill>
              </a:rPr>
              <a:t>生产者消费者流程</a:t>
            </a:r>
          </a:p>
        </p:txBody>
      </p:sp>
      <p:sp>
        <p:nvSpPr>
          <p:cNvPr id="24" name="Rectangle 3"/>
          <p:cNvSpPr txBox="1">
            <a:spLocks noChangeArrowheads="1"/>
          </p:cNvSpPr>
          <p:nvPr/>
        </p:nvSpPr>
        <p:spPr>
          <a:xfrm>
            <a:off x="1207396" y="1074597"/>
            <a:ext cx="2917064" cy="3362325"/>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15000"/>
              </a:spcBef>
              <a:buFont typeface="Wingdings 2" panose="05020102010507070707" pitchFamily="18" charset="2"/>
              <a:buNone/>
              <a:tabLst>
                <a:tab pos="2458720" algn="l"/>
                <a:tab pos="2740025" algn="l"/>
                <a:tab pos="3084195" algn="l"/>
              </a:tabLst>
            </a:pPr>
            <a:r>
              <a:rPr lang="zh-CN" altLang="en-US" dirty="0">
                <a:solidFill>
                  <a:srgbClr val="FF0000"/>
                </a:solidFill>
                <a:latin typeface="+mn-ea"/>
              </a:rPr>
              <a:t>生产者</a:t>
            </a:r>
            <a:r>
              <a:rPr lang="zh-CN" altLang="en-US" dirty="0">
                <a:latin typeface="+mn-ea"/>
              </a:rPr>
              <a:t>：</a:t>
            </a:r>
            <a:endParaRPr lang="en-US" altLang="zh-CN" dirty="0">
              <a:latin typeface="+mn-ea"/>
            </a:endParaRP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 </a:t>
            </a: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a:t>
            </a: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a:t>
            </a:r>
            <a:r>
              <a:rPr lang="zh-CN" altLang="en-US" dirty="0">
                <a:latin typeface="+mn-ea"/>
              </a:rPr>
              <a:t>生产一个产品</a:t>
            </a:r>
            <a:endParaRPr lang="en-US" altLang="zh-CN" dirty="0">
              <a:latin typeface="+mn-ea"/>
            </a:endParaRP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a:t>
            </a: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a:t>
            </a: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a:t>
            </a: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a:t>
            </a:r>
            <a:r>
              <a:rPr lang="zh-CN" altLang="en-US" dirty="0">
                <a:latin typeface="+mn-ea"/>
              </a:rPr>
              <a:t>把产品放入指定缓冲区</a:t>
            </a:r>
            <a:endParaRPr lang="en-US" altLang="zh-CN" dirty="0">
              <a:latin typeface="+mn-ea"/>
            </a:endParaRP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a:t>
            </a: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a:t>
            </a: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a:t>
            </a:r>
          </a:p>
          <a:p>
            <a:pPr>
              <a:spcBef>
                <a:spcPct val="15000"/>
              </a:spcBef>
              <a:buFont typeface="Wingdings 2" panose="05020102010507070707" pitchFamily="18" charset="2"/>
              <a:buNone/>
              <a:tabLst>
                <a:tab pos="2458720" algn="l"/>
                <a:tab pos="2740025" algn="l"/>
                <a:tab pos="3084195" algn="l"/>
              </a:tabLst>
            </a:pPr>
            <a:r>
              <a:rPr lang="en-US" altLang="zh-CN" dirty="0">
                <a:latin typeface="+mn-ea"/>
              </a:rPr>
              <a:t>	} </a:t>
            </a:r>
            <a:r>
              <a:rPr lang="en-US" altLang="zh-CN" b="1" dirty="0">
                <a:latin typeface="+mn-ea"/>
              </a:rPr>
              <a:t>	</a:t>
            </a:r>
          </a:p>
        </p:txBody>
      </p:sp>
      <p:sp>
        <p:nvSpPr>
          <p:cNvPr id="29" name="Rectangle 3"/>
          <p:cNvSpPr txBox="1">
            <a:spLocks noChangeArrowheads="1"/>
          </p:cNvSpPr>
          <p:nvPr/>
        </p:nvSpPr>
        <p:spPr bwMode="auto">
          <a:xfrm>
            <a:off x="4542932" y="1074597"/>
            <a:ext cx="3068483" cy="35403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1pPr>
            <a:lvl2pPr marL="742950" indent="-28575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2pPr>
            <a:lvl3pPr marL="1143000" indent="-2286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3pPr>
            <a:lvl4pPr marL="1600200" indent="-2286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4pPr>
            <a:lvl5pPr marL="2057400" indent="-2286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9pPr>
          </a:lstStyle>
          <a:p>
            <a:pPr>
              <a:lnSpc>
                <a:spcPct val="90000"/>
              </a:lnSpc>
              <a:spcBef>
                <a:spcPct val="15000"/>
              </a:spcBef>
              <a:buClr>
                <a:srgbClr val="993300"/>
              </a:buClr>
              <a:buSzPct val="90000"/>
              <a:buFont typeface="Monotype Sorts" pitchFamily="2" charset="2"/>
              <a:buNone/>
            </a:pPr>
            <a:r>
              <a:rPr lang="zh-CN" altLang="en-US" sz="1800" dirty="0">
                <a:solidFill>
                  <a:srgbClr val="0000CC"/>
                </a:solidFill>
                <a:latin typeface="+mn-ea"/>
                <a:ea typeface="+mn-ea"/>
              </a:rPr>
              <a:t>消费者</a:t>
            </a:r>
            <a:r>
              <a:rPr lang="zh-CN" altLang="en-US" sz="1800" dirty="0">
                <a:latin typeface="+mn-ea"/>
                <a:ea typeface="+mn-ea"/>
              </a:rPr>
              <a:t>：</a:t>
            </a:r>
            <a:endParaRPr lang="en-US" altLang="zh-CN" sz="1800" dirty="0">
              <a:latin typeface="+mn-ea"/>
              <a:ea typeface="+mn-ea"/>
            </a:endParaRP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r>
              <a:rPr lang="zh-CN" altLang="en-US" sz="1800" dirty="0">
                <a:latin typeface="+mn-ea"/>
                <a:ea typeface="+mn-ea"/>
              </a:rPr>
              <a:t>从指定缓冲区取出产品</a:t>
            </a:r>
            <a:endParaRPr lang="en-US" altLang="zh-CN" sz="1800" dirty="0">
              <a:latin typeface="+mn-ea"/>
              <a:ea typeface="+mn-ea"/>
            </a:endParaRP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r>
              <a:rPr lang="zh-CN" altLang="en-US" sz="1800" dirty="0">
                <a:latin typeface="+mn-ea"/>
                <a:ea typeface="+mn-ea"/>
              </a:rPr>
              <a:t>消费取出的产品</a:t>
            </a:r>
            <a:endParaRPr lang="en-US" altLang="zh-CN" sz="1800" dirty="0">
              <a:latin typeface="+mn-ea"/>
              <a:ea typeface="+mn-ea"/>
            </a:endParaRP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p:txBody>
      </p:sp>
      <p:sp>
        <p:nvSpPr>
          <p:cNvPr id="32" name="矩形 31"/>
          <p:cNvSpPr/>
          <p:nvPr/>
        </p:nvSpPr>
        <p:spPr>
          <a:xfrm>
            <a:off x="1143709" y="975575"/>
            <a:ext cx="2980751" cy="3639405"/>
          </a:xfrm>
          <a:prstGeom prst="rect">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33" name="矩形 32"/>
          <p:cNvSpPr/>
          <p:nvPr/>
        </p:nvSpPr>
        <p:spPr>
          <a:xfrm>
            <a:off x="4446341" y="975574"/>
            <a:ext cx="3338939" cy="3639406"/>
          </a:xfrm>
          <a:prstGeom prst="rect">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生产者消费者的互斥分析</a:t>
            </a:r>
          </a:p>
        </p:txBody>
      </p:sp>
      <p:sp>
        <p:nvSpPr>
          <p:cNvPr id="7" name="íSľïdé"/>
          <p:cNvSpPr/>
          <p:nvPr/>
        </p:nvSpPr>
        <p:spPr>
          <a:xfrm>
            <a:off x="679367" y="1464901"/>
            <a:ext cx="425777" cy="383952"/>
          </a:xfrm>
          <a:custGeom>
            <a:avLst/>
            <a:gdLst>
              <a:gd name="connsiteX0" fmla="*/ 521432 w 608344"/>
              <a:gd name="connsiteY0" fmla="*/ 370453 h 548582"/>
              <a:gd name="connsiteX1" fmla="*/ 465737 w 608344"/>
              <a:gd name="connsiteY1" fmla="*/ 425787 h 548582"/>
              <a:gd name="connsiteX2" fmla="*/ 442491 w 608344"/>
              <a:gd name="connsiteY2" fmla="*/ 402479 h 548582"/>
              <a:gd name="connsiteX3" fmla="*/ 418201 w 608344"/>
              <a:gd name="connsiteY3" fmla="*/ 426545 h 548582"/>
              <a:gd name="connsiteX4" fmla="*/ 441447 w 608344"/>
              <a:gd name="connsiteY4" fmla="*/ 449948 h 548582"/>
              <a:gd name="connsiteX5" fmla="*/ 465642 w 608344"/>
              <a:gd name="connsiteY5" fmla="*/ 474204 h 548582"/>
              <a:gd name="connsiteX6" fmla="*/ 489932 w 608344"/>
              <a:gd name="connsiteY6" fmla="*/ 450043 h 548582"/>
              <a:gd name="connsiteX7" fmla="*/ 545532 w 608344"/>
              <a:gd name="connsiteY7" fmla="*/ 394709 h 548582"/>
              <a:gd name="connsiteX8" fmla="*/ 481962 w 608344"/>
              <a:gd name="connsiteY8" fmla="*/ 296170 h 548582"/>
              <a:gd name="connsiteX9" fmla="*/ 608344 w 608344"/>
              <a:gd name="connsiteY9" fmla="*/ 422376 h 548582"/>
              <a:gd name="connsiteX10" fmla="*/ 481962 w 608344"/>
              <a:gd name="connsiteY10" fmla="*/ 548582 h 548582"/>
              <a:gd name="connsiteX11" fmla="*/ 355579 w 608344"/>
              <a:gd name="connsiteY11" fmla="*/ 422376 h 548582"/>
              <a:gd name="connsiteX12" fmla="*/ 481962 w 608344"/>
              <a:gd name="connsiteY12" fmla="*/ 296170 h 548582"/>
              <a:gd name="connsiteX13" fmla="*/ 255835 w 608344"/>
              <a:gd name="connsiteY13" fmla="*/ 446 h 548582"/>
              <a:gd name="connsiteX14" fmla="*/ 317801 w 608344"/>
              <a:gd name="connsiteY14" fmla="*/ 13616 h 548582"/>
              <a:gd name="connsiteX15" fmla="*/ 348072 w 608344"/>
              <a:gd name="connsiteY15" fmla="*/ 41661 h 548582"/>
              <a:gd name="connsiteX16" fmla="*/ 381190 w 608344"/>
              <a:gd name="connsiteY16" fmla="*/ 146831 h 548582"/>
              <a:gd name="connsiteX17" fmla="*/ 378913 w 608344"/>
              <a:gd name="connsiteY17" fmla="*/ 156211 h 548582"/>
              <a:gd name="connsiteX18" fmla="*/ 387833 w 608344"/>
              <a:gd name="connsiteY18" fmla="*/ 200458 h 548582"/>
              <a:gd name="connsiteX19" fmla="*/ 366387 w 608344"/>
              <a:gd name="connsiteY19" fmla="*/ 237694 h 548582"/>
              <a:gd name="connsiteX20" fmla="*/ 351393 w 608344"/>
              <a:gd name="connsiteY20" fmla="*/ 278720 h 548582"/>
              <a:gd name="connsiteX21" fmla="*/ 351393 w 608344"/>
              <a:gd name="connsiteY21" fmla="*/ 322873 h 548582"/>
              <a:gd name="connsiteX22" fmla="*/ 317611 w 608344"/>
              <a:gd name="connsiteY22" fmla="*/ 422358 h 548582"/>
              <a:gd name="connsiteX23" fmla="*/ 376635 w 608344"/>
              <a:gd name="connsiteY23" fmla="*/ 548088 h 548582"/>
              <a:gd name="connsiteX24" fmla="*/ 26855 w 608344"/>
              <a:gd name="connsiteY24" fmla="*/ 548088 h 548582"/>
              <a:gd name="connsiteX25" fmla="*/ 0 w 608344"/>
              <a:gd name="connsiteY25" fmla="*/ 521274 h 548582"/>
              <a:gd name="connsiteX26" fmla="*/ 0 w 608344"/>
              <a:gd name="connsiteY26" fmla="*/ 473806 h 548582"/>
              <a:gd name="connsiteX27" fmla="*/ 19453 w 608344"/>
              <a:gd name="connsiteY27" fmla="*/ 432969 h 548582"/>
              <a:gd name="connsiteX28" fmla="*/ 173751 w 608344"/>
              <a:gd name="connsiteY28" fmla="*/ 334242 h 548582"/>
              <a:gd name="connsiteX29" fmla="*/ 176408 w 608344"/>
              <a:gd name="connsiteY29" fmla="*/ 329884 h 548582"/>
              <a:gd name="connsiteX30" fmla="*/ 176408 w 608344"/>
              <a:gd name="connsiteY30" fmla="*/ 278720 h 548582"/>
              <a:gd name="connsiteX31" fmla="*/ 161320 w 608344"/>
              <a:gd name="connsiteY31" fmla="*/ 237694 h 548582"/>
              <a:gd name="connsiteX32" fmla="*/ 139969 w 608344"/>
              <a:gd name="connsiteY32" fmla="*/ 200458 h 548582"/>
              <a:gd name="connsiteX33" fmla="*/ 148320 w 608344"/>
              <a:gd name="connsiteY33" fmla="*/ 156211 h 548582"/>
              <a:gd name="connsiteX34" fmla="*/ 146042 w 608344"/>
              <a:gd name="connsiteY34" fmla="*/ 146736 h 548582"/>
              <a:gd name="connsiteX35" fmla="*/ 145758 w 608344"/>
              <a:gd name="connsiteY35" fmla="*/ 95099 h 548582"/>
              <a:gd name="connsiteX36" fmla="*/ 176029 w 608344"/>
              <a:gd name="connsiteY36" fmla="*/ 42135 h 548582"/>
              <a:gd name="connsiteX37" fmla="*/ 203928 w 608344"/>
              <a:gd name="connsiteY37" fmla="*/ 19017 h 548582"/>
              <a:gd name="connsiteX38" fmla="*/ 231162 w 608344"/>
              <a:gd name="connsiteY38" fmla="*/ 5089 h 548582"/>
              <a:gd name="connsiteX39" fmla="*/ 255835 w 608344"/>
              <a:gd name="connsiteY39" fmla="*/ 446 h 54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344" h="548582">
                <a:moveTo>
                  <a:pt x="521432" y="370453"/>
                </a:moveTo>
                <a:lnTo>
                  <a:pt x="465737" y="425787"/>
                </a:lnTo>
                <a:lnTo>
                  <a:pt x="442491" y="402479"/>
                </a:lnTo>
                <a:lnTo>
                  <a:pt x="418201" y="426545"/>
                </a:lnTo>
                <a:lnTo>
                  <a:pt x="441447" y="449948"/>
                </a:lnTo>
                <a:lnTo>
                  <a:pt x="465642" y="474204"/>
                </a:lnTo>
                <a:lnTo>
                  <a:pt x="489932" y="450043"/>
                </a:lnTo>
                <a:lnTo>
                  <a:pt x="545532" y="394709"/>
                </a:lnTo>
                <a:close/>
                <a:moveTo>
                  <a:pt x="481962" y="296170"/>
                </a:moveTo>
                <a:cubicBezTo>
                  <a:pt x="551795" y="296170"/>
                  <a:pt x="608344" y="352641"/>
                  <a:pt x="608344" y="422376"/>
                </a:cubicBezTo>
                <a:cubicBezTo>
                  <a:pt x="608344" y="492111"/>
                  <a:pt x="551795" y="548582"/>
                  <a:pt x="481962" y="548582"/>
                </a:cubicBezTo>
                <a:cubicBezTo>
                  <a:pt x="412129" y="548582"/>
                  <a:pt x="355579" y="492111"/>
                  <a:pt x="355579" y="422376"/>
                </a:cubicBezTo>
                <a:cubicBezTo>
                  <a:pt x="355579" y="352641"/>
                  <a:pt x="412129" y="296170"/>
                  <a:pt x="481962" y="296170"/>
                </a:cubicBezTo>
                <a:close/>
                <a:moveTo>
                  <a:pt x="255835" y="446"/>
                </a:moveTo>
                <a:cubicBezTo>
                  <a:pt x="282785" y="-1828"/>
                  <a:pt x="303187" y="4899"/>
                  <a:pt x="317801" y="13616"/>
                </a:cubicBezTo>
                <a:cubicBezTo>
                  <a:pt x="339721" y="25744"/>
                  <a:pt x="348072" y="41661"/>
                  <a:pt x="348072" y="41661"/>
                </a:cubicBezTo>
                <a:cubicBezTo>
                  <a:pt x="348072" y="41661"/>
                  <a:pt x="398176" y="45167"/>
                  <a:pt x="381190" y="146831"/>
                </a:cubicBezTo>
                <a:cubicBezTo>
                  <a:pt x="380621" y="149863"/>
                  <a:pt x="379862" y="153085"/>
                  <a:pt x="378913" y="156211"/>
                </a:cubicBezTo>
                <a:cubicBezTo>
                  <a:pt x="388592" y="156211"/>
                  <a:pt x="398271" y="163507"/>
                  <a:pt x="387833" y="200458"/>
                </a:cubicBezTo>
                <a:cubicBezTo>
                  <a:pt x="379672" y="229262"/>
                  <a:pt x="372080" y="237221"/>
                  <a:pt x="366387" y="237694"/>
                </a:cubicBezTo>
                <a:cubicBezTo>
                  <a:pt x="364394" y="250675"/>
                  <a:pt x="359175" y="265076"/>
                  <a:pt x="351393" y="278720"/>
                </a:cubicBezTo>
                <a:lnTo>
                  <a:pt x="351393" y="322873"/>
                </a:lnTo>
                <a:cubicBezTo>
                  <a:pt x="330232" y="350539"/>
                  <a:pt x="317611" y="385027"/>
                  <a:pt x="317611" y="422358"/>
                </a:cubicBezTo>
                <a:cubicBezTo>
                  <a:pt x="317611" y="472764"/>
                  <a:pt x="340480" y="518053"/>
                  <a:pt x="376635" y="548088"/>
                </a:cubicBezTo>
                <a:lnTo>
                  <a:pt x="26855" y="548088"/>
                </a:lnTo>
                <a:cubicBezTo>
                  <a:pt x="12052" y="548088"/>
                  <a:pt x="0" y="536055"/>
                  <a:pt x="0" y="521274"/>
                </a:cubicBezTo>
                <a:lnTo>
                  <a:pt x="0" y="473806"/>
                </a:lnTo>
                <a:cubicBezTo>
                  <a:pt x="0" y="457983"/>
                  <a:pt x="7212" y="443013"/>
                  <a:pt x="19453" y="432969"/>
                </a:cubicBezTo>
                <a:cubicBezTo>
                  <a:pt x="86638" y="377921"/>
                  <a:pt x="159043" y="341443"/>
                  <a:pt x="173751" y="334242"/>
                </a:cubicBezTo>
                <a:cubicBezTo>
                  <a:pt x="175365" y="333484"/>
                  <a:pt x="176408" y="331779"/>
                  <a:pt x="176408" y="329884"/>
                </a:cubicBezTo>
                <a:lnTo>
                  <a:pt x="176408" y="278720"/>
                </a:lnTo>
                <a:cubicBezTo>
                  <a:pt x="168437" y="265076"/>
                  <a:pt x="163313" y="250675"/>
                  <a:pt x="161320" y="237694"/>
                </a:cubicBezTo>
                <a:cubicBezTo>
                  <a:pt x="155627" y="237221"/>
                  <a:pt x="148035" y="229072"/>
                  <a:pt x="139969" y="200458"/>
                </a:cubicBezTo>
                <a:cubicBezTo>
                  <a:pt x="129531" y="164170"/>
                  <a:pt x="138925" y="156496"/>
                  <a:pt x="148320" y="156211"/>
                </a:cubicBezTo>
                <a:cubicBezTo>
                  <a:pt x="147371" y="153085"/>
                  <a:pt x="146612" y="149863"/>
                  <a:pt x="146042" y="146736"/>
                </a:cubicBezTo>
                <a:cubicBezTo>
                  <a:pt x="142436" y="128450"/>
                  <a:pt x="141487" y="111396"/>
                  <a:pt x="145758" y="95099"/>
                </a:cubicBezTo>
                <a:cubicBezTo>
                  <a:pt x="150787" y="73212"/>
                  <a:pt x="162744" y="55684"/>
                  <a:pt x="176029" y="42135"/>
                </a:cubicBezTo>
                <a:cubicBezTo>
                  <a:pt x="184379" y="33134"/>
                  <a:pt x="193869" y="25459"/>
                  <a:pt x="203928" y="19017"/>
                </a:cubicBezTo>
                <a:cubicBezTo>
                  <a:pt x="212183" y="13332"/>
                  <a:pt x="221293" y="8405"/>
                  <a:pt x="231162" y="5089"/>
                </a:cubicBezTo>
                <a:cubicBezTo>
                  <a:pt x="238849" y="2625"/>
                  <a:pt x="247105" y="825"/>
                  <a:pt x="255835" y="446"/>
                </a:cubicBez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34290" rIns="68580" bIns="34290" numCol="1" spcCol="127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lvl="0" algn="ctr" defTabSz="977900">
              <a:lnSpc>
                <a:spcPct val="90000"/>
              </a:lnSpc>
              <a:spcBef>
                <a:spcPct val="0"/>
              </a:spcBef>
              <a:spcAft>
                <a:spcPct val="35000"/>
              </a:spcAft>
            </a:pPr>
            <a:endParaRPr lang="en-US" sz="1650" kern="1200"/>
          </a:p>
        </p:txBody>
      </p:sp>
      <p:sp>
        <p:nvSpPr>
          <p:cNvPr id="8" name="ïŝļíḓê"/>
          <p:cNvSpPr/>
          <p:nvPr/>
        </p:nvSpPr>
        <p:spPr bwMode="auto">
          <a:xfrm>
            <a:off x="4569356" y="1433650"/>
            <a:ext cx="417581" cy="415203"/>
          </a:xfrm>
          <a:custGeom>
            <a:avLst/>
            <a:gdLst>
              <a:gd name="T0" fmla="*/ 3682 w 4808"/>
              <a:gd name="T1" fmla="*/ 2763 h 4789"/>
              <a:gd name="T2" fmla="*/ 3420 w 4808"/>
              <a:gd name="T3" fmla="*/ 2703 h 4789"/>
              <a:gd name="T4" fmla="*/ 3026 w 4808"/>
              <a:gd name="T5" fmla="*/ 2392 h 4789"/>
              <a:gd name="T6" fmla="*/ 2818 w 4808"/>
              <a:gd name="T7" fmla="*/ 2517 h 4789"/>
              <a:gd name="T8" fmla="*/ 3219 w 4808"/>
              <a:gd name="T9" fmla="*/ 1876 h 4789"/>
              <a:gd name="T10" fmla="*/ 3609 w 4808"/>
              <a:gd name="T11" fmla="*/ 1953 h 4789"/>
              <a:gd name="T12" fmla="*/ 4553 w 4808"/>
              <a:gd name="T13" fmla="*/ 720 h 4789"/>
              <a:gd name="T14" fmla="*/ 4388 w 4808"/>
              <a:gd name="T15" fmla="*/ 680 h 4789"/>
              <a:gd name="T16" fmla="*/ 3872 w 4808"/>
              <a:gd name="T17" fmla="*/ 1161 h 4789"/>
              <a:gd name="T18" fmla="*/ 3859 w 4808"/>
              <a:gd name="T19" fmla="*/ 1160 h 4789"/>
              <a:gd name="T20" fmla="*/ 3491 w 4808"/>
              <a:gd name="T21" fmla="*/ 1099 h 4789"/>
              <a:gd name="T22" fmla="*/ 3432 w 4808"/>
              <a:gd name="T23" fmla="*/ 731 h 4789"/>
              <a:gd name="T24" fmla="*/ 3454 w 4808"/>
              <a:gd name="T25" fmla="*/ 658 h 4789"/>
              <a:gd name="T26" fmla="*/ 3938 w 4808"/>
              <a:gd name="T27" fmla="*/ 104 h 4789"/>
              <a:gd name="T28" fmla="*/ 3609 w 4808"/>
              <a:gd name="T29" fmla="*/ 0 h 4789"/>
              <a:gd name="T30" fmla="*/ 2710 w 4808"/>
              <a:gd name="T31" fmla="*/ 1369 h 4789"/>
              <a:gd name="T32" fmla="*/ 1300 w 4808"/>
              <a:gd name="T33" fmla="*/ 999 h 4789"/>
              <a:gd name="T34" fmla="*/ 1309 w 4808"/>
              <a:gd name="T35" fmla="*/ 892 h 4789"/>
              <a:gd name="T36" fmla="*/ 865 w 4808"/>
              <a:gd name="T37" fmla="*/ 294 h 4789"/>
              <a:gd name="T38" fmla="*/ 665 w 4808"/>
              <a:gd name="T39" fmla="*/ 298 h 4789"/>
              <a:gd name="T40" fmla="*/ 278 w 4808"/>
              <a:gd name="T41" fmla="*/ 787 h 4789"/>
              <a:gd name="T42" fmla="*/ 630 w 4808"/>
              <a:gd name="T43" fmla="*/ 1163 h 4789"/>
              <a:gd name="T44" fmla="*/ 926 w 4808"/>
              <a:gd name="T45" fmla="*/ 1291 h 4789"/>
              <a:gd name="T46" fmla="*/ 1018 w 4808"/>
              <a:gd name="T47" fmla="*/ 1282 h 4789"/>
              <a:gd name="T48" fmla="*/ 1485 w 4808"/>
              <a:gd name="T49" fmla="*/ 2594 h 4789"/>
              <a:gd name="T50" fmla="*/ 1037 w 4808"/>
              <a:gd name="T51" fmla="*/ 2572 h 4789"/>
              <a:gd name="T52" fmla="*/ 92 w 4808"/>
              <a:gd name="T53" fmla="*/ 3809 h 4789"/>
              <a:gd name="T54" fmla="*/ 186 w 4808"/>
              <a:gd name="T55" fmla="*/ 3882 h 4789"/>
              <a:gd name="T56" fmla="*/ 727 w 4808"/>
              <a:gd name="T57" fmla="*/ 3384 h 4789"/>
              <a:gd name="T58" fmla="*/ 789 w 4808"/>
              <a:gd name="T59" fmla="*/ 3371 h 4789"/>
              <a:gd name="T60" fmla="*/ 796 w 4808"/>
              <a:gd name="T61" fmla="*/ 3372 h 4789"/>
              <a:gd name="T62" fmla="*/ 1218 w 4808"/>
              <a:gd name="T63" fmla="*/ 3798 h 4789"/>
              <a:gd name="T64" fmla="*/ 1192 w 4808"/>
              <a:gd name="T65" fmla="*/ 3873 h 4789"/>
              <a:gd name="T66" fmla="*/ 707 w 4808"/>
              <a:gd name="T67" fmla="*/ 4427 h 4789"/>
              <a:gd name="T68" fmla="*/ 1037 w 4808"/>
              <a:gd name="T69" fmla="*/ 4531 h 4789"/>
              <a:gd name="T70" fmla="*/ 2016 w 4808"/>
              <a:gd name="T71" fmla="*/ 3551 h 4789"/>
              <a:gd name="T72" fmla="*/ 1994 w 4808"/>
              <a:gd name="T73" fmla="*/ 3103 h 4789"/>
              <a:gd name="T74" fmla="*/ 2535 w 4808"/>
              <a:gd name="T75" fmla="*/ 2799 h 4789"/>
              <a:gd name="T76" fmla="*/ 2410 w 4808"/>
              <a:gd name="T77" fmla="*/ 3007 h 4789"/>
              <a:gd name="T78" fmla="*/ 2721 w 4808"/>
              <a:gd name="T79" fmla="*/ 3401 h 4789"/>
              <a:gd name="T80" fmla="*/ 2781 w 4808"/>
              <a:gd name="T81" fmla="*/ 3663 h 4789"/>
              <a:gd name="T82" fmla="*/ 4013 w 4808"/>
              <a:gd name="T83" fmla="*/ 4789 h 4789"/>
              <a:gd name="T84" fmla="*/ 4734 w 4808"/>
              <a:gd name="T85" fmla="*/ 4173 h 4789"/>
              <a:gd name="T86" fmla="*/ 4734 w 4808"/>
              <a:gd name="T87" fmla="*/ 3815 h 4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08" h="4789">
                <a:moveTo>
                  <a:pt x="4734" y="3815"/>
                </a:moveTo>
                <a:lnTo>
                  <a:pt x="3682" y="2763"/>
                </a:lnTo>
                <a:cubicBezTo>
                  <a:pt x="3634" y="2715"/>
                  <a:pt x="3570" y="2689"/>
                  <a:pt x="3502" y="2689"/>
                </a:cubicBezTo>
                <a:cubicBezTo>
                  <a:pt x="3474" y="2689"/>
                  <a:pt x="3446" y="2694"/>
                  <a:pt x="3420" y="2703"/>
                </a:cubicBezTo>
                <a:lnTo>
                  <a:pt x="3167" y="2450"/>
                </a:lnTo>
                <a:cubicBezTo>
                  <a:pt x="3130" y="2413"/>
                  <a:pt x="3079" y="2392"/>
                  <a:pt x="3026" y="2392"/>
                </a:cubicBezTo>
                <a:cubicBezTo>
                  <a:pt x="2972" y="2392"/>
                  <a:pt x="2922" y="2413"/>
                  <a:pt x="2884" y="2450"/>
                </a:cubicBezTo>
                <a:lnTo>
                  <a:pt x="2818" y="2517"/>
                </a:lnTo>
                <a:lnTo>
                  <a:pt x="2699" y="2398"/>
                </a:lnTo>
                <a:lnTo>
                  <a:pt x="3219" y="1876"/>
                </a:lnTo>
                <a:cubicBezTo>
                  <a:pt x="3340" y="1928"/>
                  <a:pt x="3472" y="1953"/>
                  <a:pt x="3609" y="1953"/>
                </a:cubicBezTo>
                <a:lnTo>
                  <a:pt x="3609" y="1953"/>
                </a:lnTo>
                <a:cubicBezTo>
                  <a:pt x="3870" y="1953"/>
                  <a:pt x="4116" y="1854"/>
                  <a:pt x="4301" y="1669"/>
                </a:cubicBezTo>
                <a:cubicBezTo>
                  <a:pt x="4549" y="1421"/>
                  <a:pt x="4646" y="1059"/>
                  <a:pt x="4553" y="720"/>
                </a:cubicBezTo>
                <a:cubicBezTo>
                  <a:pt x="4542" y="678"/>
                  <a:pt x="4502" y="648"/>
                  <a:pt x="4459" y="648"/>
                </a:cubicBezTo>
                <a:cubicBezTo>
                  <a:pt x="4441" y="648"/>
                  <a:pt x="4413" y="654"/>
                  <a:pt x="4388" y="680"/>
                </a:cubicBezTo>
                <a:cubicBezTo>
                  <a:pt x="4384" y="683"/>
                  <a:pt x="4034" y="1030"/>
                  <a:pt x="3918" y="1146"/>
                </a:cubicBezTo>
                <a:cubicBezTo>
                  <a:pt x="3906" y="1159"/>
                  <a:pt x="3885" y="1161"/>
                  <a:pt x="3872" y="1161"/>
                </a:cubicBezTo>
                <a:cubicBezTo>
                  <a:pt x="3864" y="1161"/>
                  <a:pt x="3859" y="1160"/>
                  <a:pt x="3859" y="1160"/>
                </a:cubicBezTo>
                <a:lnTo>
                  <a:pt x="3859" y="1160"/>
                </a:lnTo>
                <a:lnTo>
                  <a:pt x="3851" y="1159"/>
                </a:lnTo>
                <a:cubicBezTo>
                  <a:pt x="3707" y="1146"/>
                  <a:pt x="3535" y="1119"/>
                  <a:pt x="3491" y="1099"/>
                </a:cubicBezTo>
                <a:cubicBezTo>
                  <a:pt x="3470" y="1055"/>
                  <a:pt x="3445" y="879"/>
                  <a:pt x="3432" y="733"/>
                </a:cubicBezTo>
                <a:lnTo>
                  <a:pt x="3432" y="731"/>
                </a:lnTo>
                <a:lnTo>
                  <a:pt x="3429" y="727"/>
                </a:lnTo>
                <a:cubicBezTo>
                  <a:pt x="3428" y="720"/>
                  <a:pt x="3425" y="687"/>
                  <a:pt x="3454" y="658"/>
                </a:cubicBezTo>
                <a:cubicBezTo>
                  <a:pt x="3574" y="538"/>
                  <a:pt x="3905" y="204"/>
                  <a:pt x="3908" y="201"/>
                </a:cubicBezTo>
                <a:cubicBezTo>
                  <a:pt x="3936" y="173"/>
                  <a:pt x="3947" y="138"/>
                  <a:pt x="3938" y="104"/>
                </a:cubicBezTo>
                <a:cubicBezTo>
                  <a:pt x="3927" y="64"/>
                  <a:pt x="3893" y="42"/>
                  <a:pt x="3865" y="34"/>
                </a:cubicBezTo>
                <a:cubicBezTo>
                  <a:pt x="3782" y="11"/>
                  <a:pt x="3695" y="0"/>
                  <a:pt x="3609" y="0"/>
                </a:cubicBezTo>
                <a:cubicBezTo>
                  <a:pt x="3347" y="0"/>
                  <a:pt x="3101" y="102"/>
                  <a:pt x="2916" y="287"/>
                </a:cubicBezTo>
                <a:cubicBezTo>
                  <a:pt x="2624" y="579"/>
                  <a:pt x="2555" y="1011"/>
                  <a:pt x="2710" y="1369"/>
                </a:cubicBezTo>
                <a:lnTo>
                  <a:pt x="2190" y="1889"/>
                </a:lnTo>
                <a:lnTo>
                  <a:pt x="1300" y="999"/>
                </a:lnTo>
                <a:cubicBezTo>
                  <a:pt x="1300" y="998"/>
                  <a:pt x="1299" y="998"/>
                  <a:pt x="1299" y="997"/>
                </a:cubicBezTo>
                <a:cubicBezTo>
                  <a:pt x="1307" y="963"/>
                  <a:pt x="1311" y="928"/>
                  <a:pt x="1309" y="892"/>
                </a:cubicBezTo>
                <a:cubicBezTo>
                  <a:pt x="1305" y="788"/>
                  <a:pt x="1260" y="689"/>
                  <a:pt x="1182" y="611"/>
                </a:cubicBezTo>
                <a:lnTo>
                  <a:pt x="865" y="294"/>
                </a:lnTo>
                <a:cubicBezTo>
                  <a:pt x="858" y="288"/>
                  <a:pt x="821" y="253"/>
                  <a:pt x="766" y="253"/>
                </a:cubicBezTo>
                <a:cubicBezTo>
                  <a:pt x="740" y="253"/>
                  <a:pt x="702" y="261"/>
                  <a:pt x="665" y="298"/>
                </a:cubicBezTo>
                <a:lnTo>
                  <a:pt x="318" y="645"/>
                </a:lnTo>
                <a:cubicBezTo>
                  <a:pt x="277" y="685"/>
                  <a:pt x="263" y="737"/>
                  <a:pt x="278" y="787"/>
                </a:cubicBezTo>
                <a:cubicBezTo>
                  <a:pt x="288" y="820"/>
                  <a:pt x="308" y="842"/>
                  <a:pt x="314" y="848"/>
                </a:cubicBezTo>
                <a:lnTo>
                  <a:pt x="630" y="1163"/>
                </a:lnTo>
                <a:cubicBezTo>
                  <a:pt x="712" y="1246"/>
                  <a:pt x="817" y="1291"/>
                  <a:pt x="926" y="1291"/>
                </a:cubicBezTo>
                <a:lnTo>
                  <a:pt x="926" y="1291"/>
                </a:lnTo>
                <a:cubicBezTo>
                  <a:pt x="957" y="1291"/>
                  <a:pt x="987" y="1287"/>
                  <a:pt x="1016" y="1280"/>
                </a:cubicBezTo>
                <a:cubicBezTo>
                  <a:pt x="1017" y="1281"/>
                  <a:pt x="1017" y="1281"/>
                  <a:pt x="1018" y="1282"/>
                </a:cubicBezTo>
                <a:lnTo>
                  <a:pt x="1907" y="2171"/>
                </a:lnTo>
                <a:lnTo>
                  <a:pt x="1485" y="2594"/>
                </a:lnTo>
                <a:cubicBezTo>
                  <a:pt x="1466" y="2613"/>
                  <a:pt x="1449" y="2634"/>
                  <a:pt x="1435" y="2656"/>
                </a:cubicBezTo>
                <a:cubicBezTo>
                  <a:pt x="1311" y="2601"/>
                  <a:pt x="1176" y="2572"/>
                  <a:pt x="1037" y="2572"/>
                </a:cubicBezTo>
                <a:cubicBezTo>
                  <a:pt x="775" y="2572"/>
                  <a:pt x="529" y="2674"/>
                  <a:pt x="344" y="2859"/>
                </a:cubicBezTo>
                <a:cubicBezTo>
                  <a:pt x="96" y="3106"/>
                  <a:pt x="0" y="3471"/>
                  <a:pt x="92" y="3809"/>
                </a:cubicBezTo>
                <a:cubicBezTo>
                  <a:pt x="103" y="3852"/>
                  <a:pt x="143" y="3882"/>
                  <a:pt x="186" y="3882"/>
                </a:cubicBezTo>
                <a:lnTo>
                  <a:pt x="186" y="3882"/>
                </a:lnTo>
                <a:cubicBezTo>
                  <a:pt x="204" y="3882"/>
                  <a:pt x="232" y="3877"/>
                  <a:pt x="258" y="3851"/>
                </a:cubicBezTo>
                <a:cubicBezTo>
                  <a:pt x="261" y="3847"/>
                  <a:pt x="611" y="3500"/>
                  <a:pt x="727" y="3384"/>
                </a:cubicBezTo>
                <a:cubicBezTo>
                  <a:pt x="740" y="3372"/>
                  <a:pt x="762" y="3370"/>
                  <a:pt x="774" y="3370"/>
                </a:cubicBezTo>
                <a:cubicBezTo>
                  <a:pt x="783" y="3370"/>
                  <a:pt x="789" y="3371"/>
                  <a:pt x="789" y="3371"/>
                </a:cubicBezTo>
                <a:lnTo>
                  <a:pt x="789" y="3371"/>
                </a:lnTo>
                <a:lnTo>
                  <a:pt x="796" y="3372"/>
                </a:lnTo>
                <a:cubicBezTo>
                  <a:pt x="940" y="3385"/>
                  <a:pt x="1113" y="3411"/>
                  <a:pt x="1157" y="3431"/>
                </a:cubicBezTo>
                <a:cubicBezTo>
                  <a:pt x="1178" y="3475"/>
                  <a:pt x="1205" y="3652"/>
                  <a:pt x="1218" y="3798"/>
                </a:cubicBezTo>
                <a:lnTo>
                  <a:pt x="1219" y="3805"/>
                </a:lnTo>
                <a:cubicBezTo>
                  <a:pt x="1219" y="3805"/>
                  <a:pt x="1223" y="3842"/>
                  <a:pt x="1192" y="3873"/>
                </a:cubicBezTo>
                <a:cubicBezTo>
                  <a:pt x="1072" y="3993"/>
                  <a:pt x="741" y="4327"/>
                  <a:pt x="738" y="4330"/>
                </a:cubicBezTo>
                <a:cubicBezTo>
                  <a:pt x="710" y="4358"/>
                  <a:pt x="699" y="4393"/>
                  <a:pt x="707" y="4427"/>
                </a:cubicBezTo>
                <a:cubicBezTo>
                  <a:pt x="718" y="4467"/>
                  <a:pt x="752" y="4489"/>
                  <a:pt x="780" y="4497"/>
                </a:cubicBezTo>
                <a:cubicBezTo>
                  <a:pt x="864" y="4519"/>
                  <a:pt x="950" y="4531"/>
                  <a:pt x="1037" y="4531"/>
                </a:cubicBezTo>
                <a:cubicBezTo>
                  <a:pt x="1298" y="4531"/>
                  <a:pt x="1544" y="4429"/>
                  <a:pt x="1729" y="4244"/>
                </a:cubicBezTo>
                <a:cubicBezTo>
                  <a:pt x="1914" y="4059"/>
                  <a:pt x="2016" y="3813"/>
                  <a:pt x="2016" y="3551"/>
                </a:cubicBezTo>
                <a:cubicBezTo>
                  <a:pt x="2016" y="3412"/>
                  <a:pt x="1987" y="3277"/>
                  <a:pt x="1932" y="3153"/>
                </a:cubicBezTo>
                <a:cubicBezTo>
                  <a:pt x="1954" y="3139"/>
                  <a:pt x="1975" y="3122"/>
                  <a:pt x="1994" y="3103"/>
                </a:cubicBezTo>
                <a:lnTo>
                  <a:pt x="2417" y="2681"/>
                </a:lnTo>
                <a:lnTo>
                  <a:pt x="2535" y="2799"/>
                </a:lnTo>
                <a:lnTo>
                  <a:pt x="2469" y="2866"/>
                </a:lnTo>
                <a:cubicBezTo>
                  <a:pt x="2431" y="2904"/>
                  <a:pt x="2410" y="2954"/>
                  <a:pt x="2410" y="3007"/>
                </a:cubicBezTo>
                <a:cubicBezTo>
                  <a:pt x="2410" y="3061"/>
                  <a:pt x="2431" y="3111"/>
                  <a:pt x="2469" y="3149"/>
                </a:cubicBezTo>
                <a:lnTo>
                  <a:pt x="2721" y="3401"/>
                </a:lnTo>
                <a:cubicBezTo>
                  <a:pt x="2712" y="3427"/>
                  <a:pt x="2707" y="3455"/>
                  <a:pt x="2707" y="3484"/>
                </a:cubicBezTo>
                <a:cubicBezTo>
                  <a:pt x="2707" y="3552"/>
                  <a:pt x="2734" y="3615"/>
                  <a:pt x="2781" y="3663"/>
                </a:cubicBezTo>
                <a:lnTo>
                  <a:pt x="3834" y="4715"/>
                </a:lnTo>
                <a:cubicBezTo>
                  <a:pt x="3881" y="4763"/>
                  <a:pt x="3945" y="4789"/>
                  <a:pt x="4013" y="4789"/>
                </a:cubicBezTo>
                <a:cubicBezTo>
                  <a:pt x="4081" y="4789"/>
                  <a:pt x="4144" y="4763"/>
                  <a:pt x="4192" y="4715"/>
                </a:cubicBezTo>
                <a:lnTo>
                  <a:pt x="4734" y="4173"/>
                </a:lnTo>
                <a:cubicBezTo>
                  <a:pt x="4782" y="4126"/>
                  <a:pt x="4808" y="4062"/>
                  <a:pt x="4808" y="3994"/>
                </a:cubicBezTo>
                <a:cubicBezTo>
                  <a:pt x="4808" y="3926"/>
                  <a:pt x="4782" y="3863"/>
                  <a:pt x="4734" y="3815"/>
                </a:cubicBezTo>
                <a:close/>
              </a:path>
            </a:pathLst>
          </a:custGeom>
          <a:solidFill>
            <a:schemeClr val="accent1"/>
          </a:solidFill>
          <a:ln>
            <a:noFill/>
          </a:ln>
        </p:spPr>
        <p:txBody>
          <a:bodyPr wrap="square" lIns="68580" tIns="34290" rIns="68580" bIns="34290">
            <a:normAutofit/>
          </a:bodyPr>
          <a:lstStyle/>
          <a:p>
            <a:endParaRPr lang="zh-CN" altLang="en-US" sz="100"/>
          </a:p>
        </p:txBody>
      </p:sp>
      <p:sp>
        <p:nvSpPr>
          <p:cNvPr id="10" name="内容占位符 2"/>
          <p:cNvSpPr txBox="1"/>
          <p:nvPr/>
        </p:nvSpPr>
        <p:spPr>
          <a:xfrm>
            <a:off x="1278763" y="1449180"/>
            <a:ext cx="2914342" cy="210168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dirty="0"/>
              <a:t>生产者</a:t>
            </a:r>
          </a:p>
          <a:p>
            <a:pPr>
              <a:lnSpc>
                <a:spcPct val="120000"/>
              </a:lnSpc>
              <a:spcBef>
                <a:spcPts val="580"/>
              </a:spcBef>
              <a:buClr>
                <a:srgbClr val="C00000"/>
              </a:buClr>
              <a:buFont typeface="Wingdings" panose="05000000000000000000" pitchFamily="2" charset="2"/>
              <a:buChar char="Ø"/>
              <a:defRPr/>
            </a:pPr>
            <a:r>
              <a:rPr lang="zh-CN" altLang="en-US" dirty="0">
                <a:solidFill>
                  <a:srgbClr val="FF0000"/>
                </a:solidFill>
              </a:rPr>
              <a:t>把产品放入指定缓冲区</a:t>
            </a:r>
          </a:p>
          <a:p>
            <a:pPr>
              <a:lnSpc>
                <a:spcPct val="120000"/>
              </a:lnSpc>
              <a:spcBef>
                <a:spcPts val="580"/>
              </a:spcBef>
              <a:buClr>
                <a:srgbClr val="C00000"/>
              </a:buClr>
              <a:buFont typeface="Wingdings" panose="05000000000000000000" pitchFamily="2" charset="2"/>
              <a:buChar char="Ø"/>
              <a:defRPr/>
            </a:pPr>
            <a:r>
              <a:rPr lang="en-US" altLang="zh-CN" dirty="0">
                <a:solidFill>
                  <a:srgbClr val="FF0000"/>
                </a:solidFill>
              </a:rPr>
              <a:t>in</a:t>
            </a:r>
            <a:r>
              <a:rPr lang="en-US" altLang="zh-CN" dirty="0"/>
              <a:t>:</a:t>
            </a:r>
            <a:r>
              <a:rPr lang="zh-CN" altLang="en-US" dirty="0"/>
              <a:t>所有的生产者对</a:t>
            </a:r>
            <a:r>
              <a:rPr lang="en-US" altLang="zh-CN" dirty="0"/>
              <a:t>in</a:t>
            </a:r>
            <a:r>
              <a:rPr lang="zh-CN" altLang="en-US" dirty="0"/>
              <a:t>指针需要互斥</a:t>
            </a:r>
          </a:p>
          <a:p>
            <a:pPr>
              <a:lnSpc>
                <a:spcPct val="120000"/>
              </a:lnSpc>
              <a:spcBef>
                <a:spcPts val="580"/>
              </a:spcBef>
              <a:buClr>
                <a:srgbClr val="C00000"/>
              </a:buClr>
              <a:buFont typeface="Wingdings" panose="05000000000000000000" pitchFamily="2" charset="2"/>
              <a:buChar char="Ø"/>
              <a:defRPr/>
            </a:pPr>
            <a:r>
              <a:rPr lang="en-US" altLang="zh-CN" dirty="0">
                <a:solidFill>
                  <a:srgbClr val="FF0000"/>
                </a:solidFill>
              </a:rPr>
              <a:t>counter</a:t>
            </a:r>
            <a:r>
              <a:rPr lang="zh-CN" altLang="en-US" dirty="0"/>
              <a:t>：所有生产者消费者进程对</a:t>
            </a:r>
            <a:r>
              <a:rPr lang="en-US" altLang="zh-CN" dirty="0"/>
              <a:t>counter</a:t>
            </a:r>
            <a:r>
              <a:rPr lang="zh-CN" altLang="en-US" dirty="0"/>
              <a:t>互斥</a:t>
            </a:r>
          </a:p>
        </p:txBody>
      </p:sp>
      <p:sp>
        <p:nvSpPr>
          <p:cNvPr id="11" name="内容占位符 2"/>
          <p:cNvSpPr txBox="1"/>
          <p:nvPr/>
        </p:nvSpPr>
        <p:spPr>
          <a:xfrm>
            <a:off x="5160645" y="1433830"/>
            <a:ext cx="3620770" cy="221742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dirty="0"/>
              <a:t>消费者</a:t>
            </a:r>
          </a:p>
          <a:p>
            <a:pPr>
              <a:lnSpc>
                <a:spcPct val="120000"/>
              </a:lnSpc>
              <a:spcBef>
                <a:spcPts val="580"/>
              </a:spcBef>
              <a:buClr>
                <a:srgbClr val="FF0000"/>
              </a:buClr>
              <a:buFont typeface="Wingdings" panose="05000000000000000000" pitchFamily="2" charset="2"/>
              <a:buChar char="Ø"/>
              <a:defRPr/>
            </a:pPr>
            <a:r>
              <a:rPr lang="zh-CN" altLang="en-US" b="1" dirty="0"/>
              <a:t>从指定缓冲区取出产品</a:t>
            </a:r>
          </a:p>
          <a:p>
            <a:pPr>
              <a:lnSpc>
                <a:spcPct val="120000"/>
              </a:lnSpc>
              <a:spcBef>
                <a:spcPts val="580"/>
              </a:spcBef>
              <a:buClr>
                <a:srgbClr val="FF0000"/>
              </a:buClr>
              <a:buFont typeface="Wingdings" panose="05000000000000000000" pitchFamily="2" charset="2"/>
              <a:buChar char="Ø"/>
              <a:defRPr/>
            </a:pPr>
            <a:r>
              <a:rPr lang="en-US" altLang="zh-CN" dirty="0">
                <a:solidFill>
                  <a:srgbClr val="FF0000"/>
                </a:solidFill>
              </a:rPr>
              <a:t>out:</a:t>
            </a:r>
            <a:r>
              <a:rPr lang="zh-CN" altLang="en-US" dirty="0"/>
              <a:t>所有的消费者对</a:t>
            </a:r>
            <a:r>
              <a:rPr lang="en-US" altLang="zh-CN" dirty="0"/>
              <a:t>out</a:t>
            </a:r>
            <a:r>
              <a:rPr lang="zh-CN" altLang="en-US" dirty="0"/>
              <a:t>指针需要互斥</a:t>
            </a:r>
          </a:p>
          <a:p>
            <a:pPr>
              <a:lnSpc>
                <a:spcPct val="120000"/>
              </a:lnSpc>
              <a:spcBef>
                <a:spcPts val="580"/>
              </a:spcBef>
              <a:buClr>
                <a:srgbClr val="FF0000"/>
              </a:buClr>
              <a:buFont typeface="Wingdings" panose="05000000000000000000" pitchFamily="2" charset="2"/>
              <a:buChar char="Ø"/>
              <a:defRPr/>
            </a:pPr>
            <a:r>
              <a:rPr lang="en-US" altLang="zh-CN" dirty="0">
                <a:solidFill>
                  <a:srgbClr val="FF0000"/>
                </a:solidFill>
              </a:rPr>
              <a:t>counter：</a:t>
            </a:r>
            <a:r>
              <a:rPr lang="zh-CN" altLang="en-US" dirty="0"/>
              <a:t>所有生产者消费者进程对</a:t>
            </a:r>
            <a:r>
              <a:rPr lang="en-US" altLang="zh-CN" dirty="0"/>
              <a:t>counter</a:t>
            </a:r>
            <a:r>
              <a:rPr lang="zh-CN" altLang="en-US" dirty="0"/>
              <a:t>互斥</a:t>
            </a:r>
          </a:p>
        </p:txBody>
      </p:sp>
      <p:sp>
        <p:nvSpPr>
          <p:cNvPr id="12" name="内容占位符 2"/>
          <p:cNvSpPr txBox="1"/>
          <p:nvPr/>
        </p:nvSpPr>
        <p:spPr>
          <a:xfrm>
            <a:off x="654504" y="838577"/>
            <a:ext cx="1248518" cy="46621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sz="1950" dirty="0"/>
              <a:t>临界资源</a:t>
            </a:r>
          </a:p>
        </p:txBody>
      </p:sp>
      <p:sp>
        <p:nvSpPr>
          <p:cNvPr id="13" name="圆角矩形 12"/>
          <p:cNvSpPr/>
          <p:nvPr/>
        </p:nvSpPr>
        <p:spPr bwMode="auto">
          <a:xfrm>
            <a:off x="1279794" y="3847651"/>
            <a:ext cx="2934733" cy="1019262"/>
          </a:xfrm>
          <a:prstGeom prst="roundRect">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wrap="square">
            <a:spAutoFit/>
          </a:bodyPr>
          <a:lstStyle/>
          <a:p>
            <a:pPr algn="just">
              <a:spcAft>
                <a:spcPts val="0"/>
              </a:spcAft>
              <a:defRPr/>
            </a:pPr>
            <a:r>
              <a:rPr lang="en-US" altLang="zh-CN" sz="1800" b="1" kern="100" dirty="0">
                <a:solidFill>
                  <a:srgbClr val="FF0000"/>
                </a:solidFill>
              </a:rPr>
              <a:t>buffer[</a:t>
            </a:r>
            <a:r>
              <a:rPr lang="en-US" altLang="zh-CN" sz="1800" b="1" kern="100" dirty="0">
                <a:solidFill>
                  <a:schemeClr val="tx1"/>
                </a:solidFill>
                <a:effectLst>
                  <a:outerShdw blurRad="38100" dist="38100" dir="2700000" algn="tl">
                    <a:srgbClr val="000000">
                      <a:alpha val="43137"/>
                    </a:srgbClr>
                  </a:outerShdw>
                </a:effectLst>
              </a:rPr>
              <a:t>in</a:t>
            </a:r>
            <a:r>
              <a:rPr lang="en-US" altLang="zh-CN" sz="1800" b="1" kern="100" dirty="0">
                <a:solidFill>
                  <a:srgbClr val="FF0000"/>
                </a:solidFill>
              </a:rPr>
              <a:t>] = </a:t>
            </a:r>
            <a:r>
              <a:rPr lang="en-US" altLang="zh-CN" sz="1800" b="1" kern="100" dirty="0" err="1">
                <a:solidFill>
                  <a:srgbClr val="FF0000"/>
                </a:solidFill>
              </a:rPr>
              <a:t>nextp</a:t>
            </a:r>
            <a:r>
              <a:rPr lang="en-US" altLang="zh-CN" sz="1800" b="1" kern="100" dirty="0">
                <a:solidFill>
                  <a:srgbClr val="FF0000"/>
                </a:solidFill>
              </a:rPr>
              <a:t>;</a:t>
            </a:r>
            <a:endParaRPr lang="zh-CN" altLang="zh-CN" sz="1800" b="1" kern="100" dirty="0">
              <a:solidFill>
                <a:srgbClr val="FF0000"/>
              </a:solidFill>
            </a:endParaRPr>
          </a:p>
          <a:p>
            <a:pPr algn="just">
              <a:spcAft>
                <a:spcPts val="0"/>
              </a:spcAft>
              <a:defRPr/>
            </a:pPr>
            <a:r>
              <a:rPr lang="en-US" altLang="zh-CN" sz="1800" b="1" kern="100" dirty="0">
                <a:solidFill>
                  <a:schemeClr val="tx1"/>
                </a:solidFill>
                <a:effectLst>
                  <a:outerShdw blurRad="38100" dist="38100" dir="2700000" algn="tl">
                    <a:srgbClr val="000000">
                      <a:alpha val="43137"/>
                    </a:srgbClr>
                  </a:outerShdw>
                </a:effectLst>
              </a:rPr>
              <a:t>in</a:t>
            </a:r>
            <a:r>
              <a:rPr lang="en-US" altLang="zh-CN" sz="1800" b="1" kern="100" dirty="0">
                <a:solidFill>
                  <a:srgbClr val="FF0000"/>
                </a:solidFill>
              </a:rPr>
              <a:t> = (</a:t>
            </a:r>
            <a:r>
              <a:rPr lang="en-US" altLang="zh-CN" sz="1800" b="1" kern="100" dirty="0">
                <a:solidFill>
                  <a:schemeClr val="tx1"/>
                </a:solidFill>
                <a:effectLst>
                  <a:outerShdw blurRad="38100" dist="38100" dir="2700000" algn="tl">
                    <a:srgbClr val="000000">
                      <a:alpha val="43137"/>
                    </a:srgbClr>
                  </a:outerShdw>
                </a:effectLst>
              </a:rPr>
              <a:t>in</a:t>
            </a:r>
            <a:r>
              <a:rPr lang="en-US" altLang="zh-CN" sz="1800" b="1" kern="100" dirty="0">
                <a:solidFill>
                  <a:srgbClr val="FF0000"/>
                </a:solidFill>
              </a:rPr>
              <a:t> + 1) % </a:t>
            </a:r>
            <a:r>
              <a:rPr lang="en-US" altLang="zh-CN" sz="1800" b="1" kern="100" dirty="0">
                <a:solidFill>
                  <a:schemeClr val="tx1"/>
                </a:solidFill>
              </a:rPr>
              <a:t>N</a:t>
            </a:r>
            <a:r>
              <a:rPr lang="en-US" altLang="zh-CN" sz="1800" b="1" kern="100" dirty="0">
                <a:solidFill>
                  <a:srgbClr val="FF0000"/>
                </a:solidFill>
              </a:rPr>
              <a:t>;</a:t>
            </a:r>
            <a:endParaRPr lang="zh-CN" altLang="zh-CN" sz="1800" b="1" kern="100" dirty="0">
              <a:solidFill>
                <a:srgbClr val="FF0000"/>
              </a:solidFill>
            </a:endParaRPr>
          </a:p>
          <a:p>
            <a:pPr algn="just">
              <a:spcAft>
                <a:spcPts val="0"/>
              </a:spcAft>
              <a:defRPr/>
            </a:pPr>
            <a:r>
              <a:rPr lang="en-US" altLang="zh-CN" sz="1800" b="1" kern="100" dirty="0">
                <a:solidFill>
                  <a:schemeClr val="tx1"/>
                </a:solidFill>
                <a:effectLst>
                  <a:outerShdw blurRad="38100" dist="38100" dir="2700000" algn="tl">
                    <a:srgbClr val="000000">
                      <a:alpha val="43137"/>
                    </a:srgbClr>
                  </a:outerShdw>
                </a:effectLst>
              </a:rPr>
              <a:t>counter</a:t>
            </a:r>
            <a:r>
              <a:rPr lang="en-US" altLang="zh-CN" sz="1800" b="1" kern="100" dirty="0">
                <a:solidFill>
                  <a:srgbClr val="FF0000"/>
                </a:solidFill>
              </a:rPr>
              <a:t>++;</a:t>
            </a:r>
            <a:endParaRPr lang="zh-CN" altLang="en-US" sz="1800" b="1" dirty="0">
              <a:solidFill>
                <a:srgbClr val="FF0000"/>
              </a:solidFill>
            </a:endParaRPr>
          </a:p>
        </p:txBody>
      </p:sp>
      <p:sp>
        <p:nvSpPr>
          <p:cNvPr id="14" name="圆角矩形 13"/>
          <p:cNvSpPr/>
          <p:nvPr/>
        </p:nvSpPr>
        <p:spPr bwMode="auto">
          <a:xfrm>
            <a:off x="5160345" y="3847651"/>
            <a:ext cx="3368689" cy="925831"/>
          </a:xfrm>
          <a:prstGeom prst="round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wrap="square">
            <a:spAutoFit/>
          </a:bodyPr>
          <a:lstStyle/>
          <a:p>
            <a:pPr>
              <a:lnSpc>
                <a:spcPct val="90000"/>
              </a:lnSpc>
              <a:buFont typeface="Monotype Sorts" pitchFamily="2" charset="2"/>
              <a:buNone/>
              <a:defRPr/>
            </a:pPr>
            <a:r>
              <a:rPr lang="en-US" altLang="zh-CN" sz="1800" b="1" dirty="0" err="1"/>
              <a:t>nextc</a:t>
            </a:r>
            <a:r>
              <a:rPr lang="en-US" altLang="zh-CN" sz="1800" b="1" dirty="0"/>
              <a:t> = buffer[</a:t>
            </a:r>
            <a:r>
              <a:rPr lang="en-US" altLang="zh-CN" sz="1800" b="1" dirty="0">
                <a:solidFill>
                  <a:srgbClr val="FF0000"/>
                </a:solidFill>
                <a:effectLst>
                  <a:outerShdw blurRad="38100" dist="38100" dir="2700000" algn="tl">
                    <a:srgbClr val="000000">
                      <a:alpha val="43137"/>
                    </a:srgbClr>
                  </a:outerShdw>
                </a:effectLst>
              </a:rPr>
              <a:t>out</a:t>
            </a:r>
            <a:r>
              <a:rPr lang="en-US" altLang="zh-CN" sz="1800" b="1" dirty="0"/>
              <a:t>];</a:t>
            </a:r>
          </a:p>
          <a:p>
            <a:pPr>
              <a:lnSpc>
                <a:spcPct val="90000"/>
              </a:lnSpc>
              <a:buFont typeface="Monotype Sorts" pitchFamily="2" charset="2"/>
              <a:buNone/>
              <a:defRPr/>
            </a:pPr>
            <a:r>
              <a:rPr lang="en-US" altLang="zh-CN" sz="1800" b="1" dirty="0">
                <a:solidFill>
                  <a:srgbClr val="FF0000"/>
                </a:solidFill>
                <a:effectLst>
                  <a:outerShdw blurRad="38100" dist="38100" dir="2700000" algn="tl">
                    <a:srgbClr val="000000">
                      <a:alpha val="43137"/>
                    </a:srgbClr>
                  </a:outerShdw>
                </a:effectLst>
              </a:rPr>
              <a:t>out </a:t>
            </a:r>
            <a:r>
              <a:rPr lang="en-US" altLang="zh-CN" sz="1800" b="1" dirty="0"/>
              <a:t>= (</a:t>
            </a:r>
            <a:r>
              <a:rPr lang="en-US" altLang="zh-CN" sz="1800" b="1" dirty="0">
                <a:solidFill>
                  <a:schemeClr val="tx1"/>
                </a:solidFill>
              </a:rPr>
              <a:t>o</a:t>
            </a:r>
            <a:r>
              <a:rPr lang="en-US" altLang="zh-CN" sz="1800" b="1" dirty="0">
                <a:solidFill>
                  <a:schemeClr val="tx1"/>
                </a:solidFill>
                <a:effectLst>
                  <a:outerShdw blurRad="38100" dist="38100" dir="2700000" algn="tl">
                    <a:srgbClr val="000000">
                      <a:alpha val="43137"/>
                    </a:srgbClr>
                  </a:outerShdw>
                </a:effectLst>
              </a:rPr>
              <a:t>ut</a:t>
            </a:r>
            <a:r>
              <a:rPr lang="en-US" altLang="zh-CN" sz="1800" b="1" dirty="0">
                <a:solidFill>
                  <a:srgbClr val="FF0000"/>
                </a:solidFill>
                <a:effectLst>
                  <a:outerShdw blurRad="38100" dist="38100" dir="2700000" algn="tl">
                    <a:srgbClr val="000000">
                      <a:alpha val="43137"/>
                    </a:srgbClr>
                  </a:outerShdw>
                </a:effectLst>
              </a:rPr>
              <a:t> </a:t>
            </a:r>
            <a:r>
              <a:rPr lang="en-US" altLang="zh-CN" sz="1800" b="1" dirty="0"/>
              <a:t>+ 1) % N;</a:t>
            </a:r>
          </a:p>
          <a:p>
            <a:pPr>
              <a:lnSpc>
                <a:spcPct val="90000"/>
              </a:lnSpc>
              <a:buFont typeface="Monotype Sorts" pitchFamily="2" charset="2"/>
              <a:buNone/>
              <a:defRPr/>
            </a:pPr>
            <a:r>
              <a:rPr lang="en-US" altLang="zh-CN" sz="1800" b="1" dirty="0">
                <a:solidFill>
                  <a:srgbClr val="FF0000"/>
                </a:solidFill>
                <a:effectLst>
                  <a:outerShdw blurRad="38100" dist="38100" dir="2700000" algn="tl">
                    <a:srgbClr val="000000">
                      <a:alpha val="43137"/>
                    </a:srgbClr>
                  </a:outerShdw>
                </a:effectLst>
              </a:rPr>
              <a:t>counter-</a:t>
            </a:r>
            <a:r>
              <a:rPr lang="en-US" altLang="zh-CN" sz="1800" b="1" dirty="0">
                <a:effectLst>
                  <a:outerShdw blurRad="38100" dist="38100" dir="2700000" algn="tl">
                    <a:srgbClr val="C0C0C0"/>
                  </a:outerShdw>
                </a:effectLst>
              </a:rPr>
              <a:t>-;</a:t>
            </a:r>
          </a:p>
        </p:txBody>
      </p:sp>
      <p:grpSp>
        <p:nvGrpSpPr>
          <p:cNvPr id="2" name="组合 1">
            <a:extLst>
              <a:ext uri="{FF2B5EF4-FFF2-40B4-BE49-F238E27FC236}">
                <a16:creationId xmlns:a16="http://schemas.microsoft.com/office/drawing/2014/main" id="{0248608C-7C3C-D687-4B40-800185392C3C}"/>
              </a:ext>
            </a:extLst>
          </p:cNvPr>
          <p:cNvGrpSpPr>
            <a:grpSpLocks noChangeAspect="1"/>
          </p:cNvGrpSpPr>
          <p:nvPr/>
        </p:nvGrpSpPr>
        <p:grpSpPr>
          <a:xfrm>
            <a:off x="6215187" y="198803"/>
            <a:ext cx="1650050" cy="1650050"/>
            <a:chOff x="6141474" y="1152555"/>
            <a:chExt cx="2520000" cy="2520000"/>
          </a:xfrm>
        </p:grpSpPr>
        <p:grpSp>
          <p:nvGrpSpPr>
            <p:cNvPr id="3" name="组合 2">
              <a:extLst>
                <a:ext uri="{FF2B5EF4-FFF2-40B4-BE49-F238E27FC236}">
                  <a16:creationId xmlns:a16="http://schemas.microsoft.com/office/drawing/2014/main" id="{1C606157-52BB-6B8E-24EB-F525E8903B0B}"/>
                </a:ext>
              </a:extLst>
            </p:cNvPr>
            <p:cNvGrpSpPr/>
            <p:nvPr/>
          </p:nvGrpSpPr>
          <p:grpSpPr>
            <a:xfrm>
              <a:off x="6141474" y="1152555"/>
              <a:ext cx="2520000" cy="2520000"/>
              <a:chOff x="6141474" y="1152555"/>
              <a:chExt cx="2520000" cy="2520000"/>
            </a:xfrm>
          </p:grpSpPr>
          <p:sp>
            <p:nvSpPr>
              <p:cNvPr id="17" name="椭圆 16">
                <a:extLst>
                  <a:ext uri="{FF2B5EF4-FFF2-40B4-BE49-F238E27FC236}">
                    <a16:creationId xmlns:a16="http://schemas.microsoft.com/office/drawing/2014/main" id="{22ABAAF4-F21C-B423-4710-0B41E3D33859}"/>
                  </a:ext>
                </a:extLst>
              </p:cNvPr>
              <p:cNvSpPr>
                <a:spLocks noChangeAspect="1"/>
              </p:cNvSpPr>
              <p:nvPr/>
            </p:nvSpPr>
            <p:spPr>
              <a:xfrm>
                <a:off x="6141474" y="1152555"/>
                <a:ext cx="2520000" cy="2520000"/>
              </a:xfrm>
              <a:prstGeom prst="ellipse">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a:extLst>
                  <a:ext uri="{FF2B5EF4-FFF2-40B4-BE49-F238E27FC236}">
                    <a16:creationId xmlns:a16="http://schemas.microsoft.com/office/drawing/2014/main" id="{CAC67AF5-8263-8715-9183-9AF41CBA5CC3}"/>
                  </a:ext>
                </a:extLst>
              </p:cNvPr>
              <p:cNvCxnSpPr>
                <a:cxnSpLocks/>
              </p:cNvCxnSpPr>
              <p:nvPr/>
            </p:nvCxnSpPr>
            <p:spPr>
              <a:xfrm>
                <a:off x="6177119" y="2211891"/>
                <a:ext cx="2451692" cy="466405"/>
              </a:xfrm>
              <a:prstGeom prst="line">
                <a:avLst/>
              </a:prstGeom>
              <a:ln w="381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97E0B33F-5239-3B40-582D-41A9A825629D}"/>
                  </a:ext>
                </a:extLst>
              </p:cNvPr>
              <p:cNvCxnSpPr>
                <a:cxnSpLocks/>
              </p:cNvCxnSpPr>
              <p:nvPr/>
            </p:nvCxnSpPr>
            <p:spPr>
              <a:xfrm>
                <a:off x="6934848" y="1276350"/>
                <a:ext cx="939488" cy="2332439"/>
              </a:xfrm>
              <a:prstGeom prst="line">
                <a:avLst/>
              </a:prstGeom>
              <a:ln w="381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3AEF4C16-CC2D-DAF5-196A-2A1E3F5861C9}"/>
                  </a:ext>
                </a:extLst>
              </p:cNvPr>
              <p:cNvCxnSpPr>
                <a:stCxn id="17" idx="3"/>
                <a:endCxn id="17" idx="7"/>
              </p:cNvCxnSpPr>
              <p:nvPr/>
            </p:nvCxnSpPr>
            <p:spPr>
              <a:xfrm flipV="1">
                <a:off x="6510519" y="1521600"/>
                <a:ext cx="1781910" cy="1781910"/>
              </a:xfrm>
              <a:prstGeom prst="line">
                <a:avLst/>
              </a:prstGeom>
              <a:ln w="381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5682AE4E-D3A9-89CF-AFD5-F57E0978CD5D}"/>
                  </a:ext>
                </a:extLst>
              </p:cNvPr>
              <p:cNvSpPr>
                <a:spLocks noChangeAspect="1"/>
              </p:cNvSpPr>
              <p:nvPr/>
            </p:nvSpPr>
            <p:spPr>
              <a:xfrm>
                <a:off x="6690643" y="1667447"/>
                <a:ext cx="1443707" cy="1443707"/>
              </a:xfrm>
              <a:prstGeom prst="ellipse">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60D992AF-20FF-2FF8-37C7-F4B32327ACA9}"/>
                </a:ext>
              </a:extLst>
            </p:cNvPr>
            <p:cNvSpPr txBox="1"/>
            <p:nvPr/>
          </p:nvSpPr>
          <p:spPr>
            <a:xfrm>
              <a:off x="7472319" y="1162112"/>
              <a:ext cx="45719" cy="400110"/>
            </a:xfrm>
            <a:prstGeom prst="rect">
              <a:avLst/>
            </a:prstGeom>
            <a:noFill/>
          </p:spPr>
          <p:txBody>
            <a:bodyPr wrap="square" rtlCol="0">
              <a:spAutoFit/>
            </a:bodyPr>
            <a:lstStyle/>
            <a:p>
              <a:r>
                <a:rPr lang="en-US" altLang="zh-CN" sz="2000" dirty="0"/>
                <a:t>0</a:t>
              </a:r>
              <a:endParaRPr lang="zh-CN" altLang="en-US" sz="2000" dirty="0"/>
            </a:p>
          </p:txBody>
        </p:sp>
        <p:sp>
          <p:nvSpPr>
            <p:cNvPr id="5" name="文本框 4">
              <a:extLst>
                <a:ext uri="{FF2B5EF4-FFF2-40B4-BE49-F238E27FC236}">
                  <a16:creationId xmlns:a16="http://schemas.microsoft.com/office/drawing/2014/main" id="{9B34D67E-97A5-23ED-A9DA-071BF943C38E}"/>
                </a:ext>
              </a:extLst>
            </p:cNvPr>
            <p:cNvSpPr txBox="1"/>
            <p:nvPr/>
          </p:nvSpPr>
          <p:spPr>
            <a:xfrm>
              <a:off x="8105473" y="1881346"/>
              <a:ext cx="305070" cy="400110"/>
            </a:xfrm>
            <a:prstGeom prst="rect">
              <a:avLst/>
            </a:prstGeom>
            <a:noFill/>
          </p:spPr>
          <p:txBody>
            <a:bodyPr wrap="square" rtlCol="0">
              <a:spAutoFit/>
            </a:bodyPr>
            <a:lstStyle/>
            <a:p>
              <a:r>
                <a:rPr lang="en-US" altLang="zh-CN" sz="2000" dirty="0"/>
                <a:t>1</a:t>
              </a:r>
              <a:endParaRPr lang="zh-CN" altLang="en-US" sz="2000" dirty="0"/>
            </a:p>
          </p:txBody>
        </p:sp>
        <p:sp>
          <p:nvSpPr>
            <p:cNvPr id="6" name="文本框 5">
              <a:extLst>
                <a:ext uri="{FF2B5EF4-FFF2-40B4-BE49-F238E27FC236}">
                  <a16:creationId xmlns:a16="http://schemas.microsoft.com/office/drawing/2014/main" id="{AEA12E2C-C083-F4E4-E64A-378446EAA01C}"/>
                </a:ext>
              </a:extLst>
            </p:cNvPr>
            <p:cNvSpPr txBox="1"/>
            <p:nvPr/>
          </p:nvSpPr>
          <p:spPr>
            <a:xfrm>
              <a:off x="7889993" y="2772402"/>
              <a:ext cx="305070" cy="400110"/>
            </a:xfrm>
            <a:prstGeom prst="rect">
              <a:avLst/>
            </a:prstGeom>
            <a:noFill/>
          </p:spPr>
          <p:txBody>
            <a:bodyPr wrap="square" rtlCol="0">
              <a:spAutoFit/>
            </a:bodyPr>
            <a:lstStyle/>
            <a:p>
              <a:r>
                <a:rPr lang="en-US" altLang="zh-CN" sz="2000" dirty="0"/>
                <a:t>2</a:t>
              </a:r>
              <a:endParaRPr lang="zh-CN" altLang="en-US" sz="2000" dirty="0"/>
            </a:p>
          </p:txBody>
        </p:sp>
        <p:sp>
          <p:nvSpPr>
            <p:cNvPr id="9" name="文本框 8">
              <a:extLst>
                <a:ext uri="{FF2B5EF4-FFF2-40B4-BE49-F238E27FC236}">
                  <a16:creationId xmlns:a16="http://schemas.microsoft.com/office/drawing/2014/main" id="{92CAEFAC-A1FB-2C37-CAD8-F377F7D43D50}"/>
                </a:ext>
              </a:extLst>
            </p:cNvPr>
            <p:cNvSpPr txBox="1"/>
            <p:nvPr/>
          </p:nvSpPr>
          <p:spPr>
            <a:xfrm>
              <a:off x="6982435" y="3102475"/>
              <a:ext cx="305070" cy="400110"/>
            </a:xfrm>
            <a:prstGeom prst="rect">
              <a:avLst/>
            </a:prstGeom>
            <a:noFill/>
          </p:spPr>
          <p:txBody>
            <a:bodyPr wrap="square" rtlCol="0">
              <a:spAutoFit/>
            </a:bodyPr>
            <a:lstStyle/>
            <a:p>
              <a:r>
                <a:rPr lang="en-US" altLang="zh-CN" sz="2000" dirty="0"/>
                <a:t>3</a:t>
              </a:r>
              <a:endParaRPr lang="zh-CN" altLang="en-US" sz="2000" dirty="0"/>
            </a:p>
          </p:txBody>
        </p:sp>
        <p:sp>
          <p:nvSpPr>
            <p:cNvPr id="15" name="文本框 14">
              <a:extLst>
                <a:ext uri="{FF2B5EF4-FFF2-40B4-BE49-F238E27FC236}">
                  <a16:creationId xmlns:a16="http://schemas.microsoft.com/office/drawing/2014/main" id="{9F5246B5-DE27-36C1-3947-D6C9EB5F5C50}"/>
                </a:ext>
              </a:extLst>
            </p:cNvPr>
            <p:cNvSpPr txBox="1"/>
            <p:nvPr/>
          </p:nvSpPr>
          <p:spPr>
            <a:xfrm>
              <a:off x="6289081" y="2529916"/>
              <a:ext cx="305070" cy="400110"/>
            </a:xfrm>
            <a:prstGeom prst="rect">
              <a:avLst/>
            </a:prstGeom>
            <a:noFill/>
          </p:spPr>
          <p:txBody>
            <a:bodyPr wrap="square" rtlCol="0">
              <a:spAutoFit/>
            </a:bodyPr>
            <a:lstStyle/>
            <a:p>
              <a:r>
                <a:rPr lang="en-US" altLang="zh-CN" sz="2000" dirty="0"/>
                <a:t>4</a:t>
              </a:r>
              <a:endParaRPr lang="zh-CN" altLang="en-US" sz="2000" dirty="0"/>
            </a:p>
          </p:txBody>
        </p:sp>
        <p:sp>
          <p:nvSpPr>
            <p:cNvPr id="16" name="文本框 15">
              <a:extLst>
                <a:ext uri="{FF2B5EF4-FFF2-40B4-BE49-F238E27FC236}">
                  <a16:creationId xmlns:a16="http://schemas.microsoft.com/office/drawing/2014/main" id="{C1B080BE-C5CA-C55E-204B-B905CFFEAC2D}"/>
                </a:ext>
              </a:extLst>
            </p:cNvPr>
            <p:cNvSpPr txBox="1"/>
            <p:nvPr/>
          </p:nvSpPr>
          <p:spPr>
            <a:xfrm>
              <a:off x="6353586" y="1478566"/>
              <a:ext cx="305070" cy="400110"/>
            </a:xfrm>
            <a:prstGeom prst="rect">
              <a:avLst/>
            </a:prstGeom>
            <a:noFill/>
          </p:spPr>
          <p:txBody>
            <a:bodyPr wrap="square" rtlCol="0">
              <a:spAutoFit/>
            </a:bodyPr>
            <a:lstStyle/>
            <a:p>
              <a:r>
                <a:rPr lang="en-US" altLang="zh-CN" sz="2000" dirty="0"/>
                <a:t>5</a:t>
              </a:r>
              <a:endParaRPr lang="zh-CN" altLang="en-US" sz="2000" dirty="0"/>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bwMode="auto">
          <a:xfrm>
            <a:off x="4779330" y="2552910"/>
            <a:ext cx="2570934" cy="405701"/>
          </a:xfrm>
          <a:prstGeom prst="roundRect">
            <a:avLst/>
          </a:prstGeom>
          <a:solidFill>
            <a:schemeClr val="accent1">
              <a:lumMod val="60000"/>
              <a:lumOff val="40000"/>
            </a:schemeClr>
          </a:solidFill>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wrap="square">
            <a:spAutoFit/>
          </a:bodyPr>
          <a:lstStyle/>
          <a:p>
            <a:pPr>
              <a:defRPr/>
            </a:pPr>
            <a:endParaRPr lang="zh-CN" altLang="en-US" sz="1800">
              <a:solidFill>
                <a:schemeClr val="tx1"/>
              </a:solidFill>
            </a:endParaRPr>
          </a:p>
        </p:txBody>
      </p:sp>
      <p:sp>
        <p:nvSpPr>
          <p:cNvPr id="16" name="圆角矩形 15"/>
          <p:cNvSpPr/>
          <p:nvPr/>
        </p:nvSpPr>
        <p:spPr bwMode="auto">
          <a:xfrm>
            <a:off x="1754820" y="2935994"/>
            <a:ext cx="2467000" cy="405701"/>
          </a:xfrm>
          <a:prstGeom prst="roundRect">
            <a:avLst/>
          </a:prstGeom>
          <a:solidFill>
            <a:schemeClr val="accent1">
              <a:lumMod val="60000"/>
              <a:lumOff val="40000"/>
            </a:schemeClr>
          </a:solidFill>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wrap="square">
            <a:spAutoFit/>
          </a:bodyPr>
          <a:lstStyle/>
          <a:p>
            <a:pPr>
              <a:defRPr/>
            </a:pPr>
            <a:endParaRPr lang="zh-CN" altLang="en-US" sz="1800" dirty="0">
              <a:solidFill>
                <a:schemeClr val="tx1"/>
              </a:solidFill>
            </a:endParaRPr>
          </a:p>
        </p:txBody>
      </p:sp>
      <p:sp>
        <p:nvSpPr>
          <p:cNvPr id="18" name="Rectangle 3"/>
          <p:cNvSpPr txBox="1">
            <a:spLocks noChangeArrowheads="1"/>
          </p:cNvSpPr>
          <p:nvPr/>
        </p:nvSpPr>
        <p:spPr bwMode="auto">
          <a:xfrm>
            <a:off x="4545449" y="850664"/>
            <a:ext cx="3362325" cy="34028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1pPr>
            <a:lvl2pPr marL="742950" indent="-28575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2pPr>
            <a:lvl3pPr marL="1143000" indent="-2286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3pPr>
            <a:lvl4pPr marL="1600200" indent="-2286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4pPr>
            <a:lvl5pPr marL="2057400" indent="-2286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9pPr>
          </a:lstStyle>
          <a:p>
            <a:pPr>
              <a:lnSpc>
                <a:spcPct val="90000"/>
              </a:lnSpc>
              <a:spcBef>
                <a:spcPct val="15000"/>
              </a:spcBef>
              <a:buClr>
                <a:srgbClr val="993300"/>
              </a:buClr>
              <a:buSzPct val="90000"/>
              <a:buFont typeface="Monotype Sorts" pitchFamily="2" charset="2"/>
              <a:buNone/>
            </a:pPr>
            <a:r>
              <a:rPr lang="zh-CN" altLang="en-US" sz="1800" dirty="0">
                <a:solidFill>
                  <a:srgbClr val="0000CC"/>
                </a:solidFill>
                <a:latin typeface="+mn-ea"/>
                <a:ea typeface="+mn-ea"/>
              </a:rPr>
              <a:t>消费者</a:t>
            </a:r>
            <a:r>
              <a:rPr lang="zh-CN" altLang="en-US" sz="1800" dirty="0">
                <a:latin typeface="+mn-ea"/>
                <a:ea typeface="+mn-ea"/>
              </a:rPr>
              <a:t>：</a:t>
            </a:r>
            <a:endParaRPr lang="en-US" altLang="zh-CN" sz="1800" dirty="0">
              <a:latin typeface="+mn-ea"/>
              <a:ea typeface="+mn-ea"/>
            </a:endParaRP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endParaRPr lang="en-US" altLang="zh-CN" sz="1800" dirty="0">
              <a:latin typeface="+mn-ea"/>
              <a:ea typeface="+mn-ea"/>
            </a:endParaRP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r>
              <a:rPr lang="zh-CN" altLang="en-US" sz="1800" dirty="0">
                <a:solidFill>
                  <a:schemeClr val="bg1"/>
                </a:solidFill>
                <a:latin typeface="+mn-ea"/>
                <a:ea typeface="+mn-ea"/>
              </a:rPr>
              <a:t>从指定缓冲区取出产品</a:t>
            </a:r>
            <a:endParaRPr lang="en-US" altLang="zh-CN" sz="1800" dirty="0">
              <a:solidFill>
                <a:schemeClr val="bg1"/>
              </a:solidFill>
              <a:latin typeface="+mn-ea"/>
              <a:ea typeface="+mn-ea"/>
            </a:endParaRP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r>
              <a:rPr lang="zh-CN" altLang="en-US" sz="1800" dirty="0">
                <a:latin typeface="+mn-ea"/>
                <a:ea typeface="+mn-ea"/>
              </a:rPr>
              <a:t>消费取出的产品</a:t>
            </a:r>
            <a:endParaRPr lang="en-US" altLang="zh-CN" sz="1800" dirty="0">
              <a:latin typeface="+mn-ea"/>
              <a:ea typeface="+mn-ea"/>
            </a:endParaRP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p:txBody>
      </p:sp>
      <p:sp>
        <p:nvSpPr>
          <p:cNvPr id="17" name="Rectangle 3"/>
          <p:cNvSpPr txBox="1">
            <a:spLocks noChangeArrowheads="1"/>
          </p:cNvSpPr>
          <p:nvPr/>
        </p:nvSpPr>
        <p:spPr>
          <a:xfrm>
            <a:off x="1604794" y="931731"/>
            <a:ext cx="2709863" cy="3706613"/>
          </a:xfrm>
          <a:prstGeom prst="rect">
            <a:avLst/>
          </a:prstGeom>
        </p:spPr>
        <p:txBody>
          <a:bodyPr vert="horz" lIns="68580" tIns="34290" rIns="68580" bIns="3429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15000"/>
              </a:spcBef>
              <a:buFont typeface="Wingdings 2" panose="05020102010507070707" pitchFamily="18" charset="2"/>
              <a:buNone/>
              <a:tabLst>
                <a:tab pos="2458720" algn="l"/>
                <a:tab pos="2740025" algn="l"/>
                <a:tab pos="3084195" algn="l"/>
              </a:tabLst>
            </a:pPr>
            <a:r>
              <a:rPr lang="zh-CN" altLang="en-US" dirty="0">
                <a:solidFill>
                  <a:srgbClr val="FF0000"/>
                </a:solidFill>
              </a:rPr>
              <a:t>生产者</a:t>
            </a:r>
            <a:r>
              <a:rPr lang="zh-CN" altLang="en-US" dirty="0"/>
              <a:t>：</a:t>
            </a:r>
            <a:endParaRPr lang="en-US" altLang="zh-CN" dirty="0"/>
          </a:p>
          <a:p>
            <a:pPr>
              <a:spcBef>
                <a:spcPct val="15000"/>
              </a:spcBef>
              <a:buFont typeface="Wingdings 2" panose="05020102010507070707" pitchFamily="18" charset="2"/>
              <a:buNone/>
              <a:tabLst>
                <a:tab pos="2458720" algn="l"/>
                <a:tab pos="2740025" algn="l"/>
                <a:tab pos="3084195" algn="l"/>
              </a:tabLst>
            </a:pPr>
            <a:r>
              <a:rPr lang="en-US" altLang="zh-CN" dirty="0"/>
              <a:t> { </a:t>
            </a:r>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r>
              <a:rPr lang="en-US" altLang="zh-CN" dirty="0"/>
              <a:t>	</a:t>
            </a:r>
            <a:r>
              <a:rPr lang="zh-CN" altLang="en-US" dirty="0"/>
              <a:t>生产一个产品</a:t>
            </a:r>
            <a:endParaRPr lang="en-US" altLang="zh-CN" dirty="0"/>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endParaRPr lang="en-US" altLang="zh-CN" dirty="0"/>
          </a:p>
          <a:p>
            <a:pPr>
              <a:spcBef>
                <a:spcPct val="15000"/>
              </a:spcBef>
              <a:buFont typeface="Wingdings 2" panose="05020102010507070707" pitchFamily="18" charset="2"/>
              <a:buNone/>
              <a:tabLst>
                <a:tab pos="2458720" algn="l"/>
                <a:tab pos="2740025" algn="l"/>
                <a:tab pos="3084195" algn="l"/>
              </a:tabLst>
            </a:pPr>
            <a:r>
              <a:rPr lang="en-US" altLang="zh-CN" dirty="0"/>
              <a:t>	</a:t>
            </a:r>
            <a:r>
              <a:rPr lang="zh-CN" altLang="en-US" dirty="0">
                <a:solidFill>
                  <a:schemeClr val="bg1"/>
                </a:solidFill>
              </a:rPr>
              <a:t>把产品放入指定缓冲区</a:t>
            </a:r>
            <a:endParaRPr lang="en-US" altLang="zh-CN" dirty="0">
              <a:solidFill>
                <a:schemeClr val="bg1"/>
              </a:solidFill>
            </a:endParaRPr>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r>
              <a:rPr lang="en-US" altLang="zh-CN" dirty="0"/>
              <a:t>	} </a:t>
            </a:r>
            <a:r>
              <a:rPr lang="en-US" altLang="zh-CN" b="1" dirty="0"/>
              <a:t>	</a:t>
            </a:r>
          </a:p>
        </p:txBody>
      </p:sp>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划分临界区</a:t>
            </a:r>
          </a:p>
        </p:txBody>
      </p:sp>
      <p:sp>
        <p:nvSpPr>
          <p:cNvPr id="19" name="椭圆形标注 18"/>
          <p:cNvSpPr/>
          <p:nvPr/>
        </p:nvSpPr>
        <p:spPr bwMode="auto">
          <a:xfrm>
            <a:off x="264329" y="2216585"/>
            <a:ext cx="1210936" cy="510906"/>
          </a:xfrm>
          <a:prstGeom prst="wedgeEllipseCallout">
            <a:avLst>
              <a:gd name="adj1" fmla="val 62401"/>
              <a:gd name="adj2" fmla="val 132907"/>
            </a:avLst>
          </a:prstGeom>
          <a:ln>
            <a:solidFill>
              <a:srgbClr val="FF0000"/>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wrap="none">
            <a:spAutoFit/>
          </a:bodyPr>
          <a:lstStyle/>
          <a:p>
            <a:pPr>
              <a:defRPr/>
            </a:pPr>
            <a:r>
              <a:rPr lang="zh-CN" altLang="en-US" sz="1800" dirty="0">
                <a:solidFill>
                  <a:schemeClr val="tx1"/>
                </a:solidFill>
              </a:rPr>
              <a:t>临界区</a:t>
            </a:r>
          </a:p>
        </p:txBody>
      </p:sp>
      <p:sp>
        <p:nvSpPr>
          <p:cNvPr id="21" name="椭圆形标注 20"/>
          <p:cNvSpPr/>
          <p:nvPr/>
        </p:nvSpPr>
        <p:spPr bwMode="auto">
          <a:xfrm>
            <a:off x="7445215" y="1613080"/>
            <a:ext cx="1248023" cy="510906"/>
          </a:xfrm>
          <a:prstGeom prst="wedgeEllipseCallout">
            <a:avLst>
              <a:gd name="adj1" fmla="val -52973"/>
              <a:gd name="adj2" fmla="val 174163"/>
            </a:avLst>
          </a:prstGeom>
          <a:ln>
            <a:solidFill>
              <a:srgbClr val="0000FF"/>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wrap="square">
            <a:spAutoFit/>
          </a:bodyPr>
          <a:lstStyle/>
          <a:p>
            <a:pPr>
              <a:defRPr/>
            </a:pPr>
            <a:r>
              <a:rPr lang="zh-CN" altLang="en-US" sz="1800" dirty="0">
                <a:solidFill>
                  <a:schemeClr val="tx1"/>
                </a:solidFill>
              </a:rPr>
              <a:t>临界区</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62159" y="57096"/>
            <a:ext cx="5269706" cy="398780"/>
          </a:xfrm>
          <a:prstGeom prst="rect">
            <a:avLst/>
          </a:prstGeom>
        </p:spPr>
        <p:txBody>
          <a:bodyPr wrap="square">
            <a:spAutoFit/>
          </a:bodyPr>
          <a:lstStyle/>
          <a:p>
            <a:r>
              <a:rPr lang="zh-CN" altLang="en-US" sz="2000" b="1" dirty="0">
                <a:solidFill>
                  <a:srgbClr val="7F7F7F"/>
                </a:solidFill>
              </a:rPr>
              <a:t>进程同步</a:t>
            </a:r>
          </a:p>
        </p:txBody>
      </p:sp>
      <p:pic>
        <p:nvPicPr>
          <p:cNvPr id="2" name="图片 1"/>
          <p:cNvPicPr>
            <a:picLocks noChangeAspect="1"/>
          </p:cNvPicPr>
          <p:nvPr/>
        </p:nvPicPr>
        <p:blipFill>
          <a:blip r:embed="rId2"/>
          <a:stretch>
            <a:fillRect/>
          </a:stretch>
        </p:blipFill>
        <p:spPr>
          <a:xfrm>
            <a:off x="152400" y="3597275"/>
            <a:ext cx="6858000" cy="1454150"/>
          </a:xfrm>
          <a:prstGeom prst="rect">
            <a:avLst/>
          </a:prstGeom>
        </p:spPr>
      </p:pic>
      <p:sp>
        <p:nvSpPr>
          <p:cNvPr id="3" name="文本框 2"/>
          <p:cNvSpPr txBox="1"/>
          <p:nvPr/>
        </p:nvSpPr>
        <p:spPr>
          <a:xfrm>
            <a:off x="905050" y="1218698"/>
            <a:ext cx="6618605" cy="346249"/>
          </a:xfrm>
          <a:prstGeom prst="rect">
            <a:avLst/>
          </a:prstGeom>
          <a:noFill/>
        </p:spPr>
        <p:txBody>
          <a:bodyPr wrap="square" rtlCol="0" anchor="t">
            <a:spAutoFit/>
          </a:bodyPr>
          <a:lstStyle/>
          <a:p>
            <a:r>
              <a:rPr lang="en-US" altLang="zh-CN" sz="1650" dirty="0">
                <a:latin typeface="+mn-ea"/>
              </a:rPr>
              <a:t>1. </a:t>
            </a:r>
            <a:r>
              <a:rPr lang="zh-CN" altLang="en-US" sz="1650" dirty="0">
                <a:latin typeface="+mn-ea"/>
              </a:rPr>
              <a:t>间接相互制约关系（互斥关系）</a:t>
            </a:r>
            <a:r>
              <a:rPr lang="en-US" altLang="zh-CN" sz="1650" dirty="0">
                <a:latin typeface="+mn-ea"/>
              </a:rPr>
              <a:t>——</a:t>
            </a:r>
            <a:r>
              <a:rPr lang="zh-CN" altLang="en-US" sz="1650" dirty="0">
                <a:latin typeface="+mn-ea"/>
              </a:rPr>
              <a:t>源于资源共享</a:t>
            </a:r>
          </a:p>
        </p:txBody>
      </p:sp>
      <p:sp>
        <p:nvSpPr>
          <p:cNvPr id="4" name="文本框 3">
            <a:extLst>
              <a:ext uri="{FF2B5EF4-FFF2-40B4-BE49-F238E27FC236}">
                <a16:creationId xmlns:a16="http://schemas.microsoft.com/office/drawing/2014/main" id="{323C5D0B-2FA9-04E7-3AC5-B67D17E64BC7}"/>
              </a:ext>
            </a:extLst>
          </p:cNvPr>
          <p:cNvSpPr txBox="1"/>
          <p:nvPr/>
        </p:nvSpPr>
        <p:spPr>
          <a:xfrm>
            <a:off x="914400" y="819150"/>
            <a:ext cx="6618605" cy="346249"/>
          </a:xfrm>
          <a:prstGeom prst="rect">
            <a:avLst/>
          </a:prstGeom>
          <a:noFill/>
        </p:spPr>
        <p:txBody>
          <a:bodyPr wrap="square" rtlCol="0" anchor="t">
            <a:spAutoFit/>
          </a:bodyPr>
          <a:lstStyle/>
          <a:p>
            <a:r>
              <a:rPr lang="zh-CN" altLang="en-US" sz="1650" b="1" dirty="0">
                <a:solidFill>
                  <a:srgbClr val="FF0000"/>
                </a:solidFill>
                <a:latin typeface="+mn-ea"/>
              </a:rPr>
              <a:t>进程之间的两种制约关系：</a:t>
            </a:r>
          </a:p>
        </p:txBody>
      </p:sp>
      <p:sp>
        <p:nvSpPr>
          <p:cNvPr id="5" name="文本框 4">
            <a:extLst>
              <a:ext uri="{FF2B5EF4-FFF2-40B4-BE49-F238E27FC236}">
                <a16:creationId xmlns:a16="http://schemas.microsoft.com/office/drawing/2014/main" id="{C47AA30A-38C8-0B77-A5FB-A18795CAFBD8}"/>
              </a:ext>
            </a:extLst>
          </p:cNvPr>
          <p:cNvSpPr txBox="1"/>
          <p:nvPr/>
        </p:nvSpPr>
        <p:spPr>
          <a:xfrm>
            <a:off x="838200" y="3125697"/>
            <a:ext cx="6618605" cy="346249"/>
          </a:xfrm>
          <a:prstGeom prst="rect">
            <a:avLst/>
          </a:prstGeom>
          <a:noFill/>
        </p:spPr>
        <p:txBody>
          <a:bodyPr wrap="square" rtlCol="0" anchor="t">
            <a:spAutoFit/>
          </a:bodyPr>
          <a:lstStyle/>
          <a:p>
            <a:r>
              <a:rPr lang="en-US" altLang="zh-CN" sz="1650" dirty="0">
                <a:latin typeface="+mn-ea"/>
              </a:rPr>
              <a:t>2. </a:t>
            </a:r>
            <a:r>
              <a:rPr lang="zh-CN" altLang="en-US" sz="1650" dirty="0">
                <a:latin typeface="+mn-ea"/>
              </a:rPr>
              <a:t>直接相互制约关系（同步关系）</a:t>
            </a:r>
            <a:r>
              <a:rPr lang="en-US" altLang="zh-CN" sz="1650" dirty="0">
                <a:latin typeface="+mn-ea"/>
              </a:rPr>
              <a:t>——</a:t>
            </a:r>
            <a:r>
              <a:rPr lang="zh-CN" altLang="en-US" sz="1650" dirty="0">
                <a:latin typeface="+mn-ea"/>
              </a:rPr>
              <a:t>源于进程合作</a:t>
            </a:r>
          </a:p>
        </p:txBody>
      </p:sp>
      <p:pic>
        <p:nvPicPr>
          <p:cNvPr id="7" name="图片 6">
            <a:extLst>
              <a:ext uri="{FF2B5EF4-FFF2-40B4-BE49-F238E27FC236}">
                <a16:creationId xmlns:a16="http://schemas.microsoft.com/office/drawing/2014/main" id="{D713FEDE-45CA-357D-3F4D-4AE13933E03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43200" y="1599498"/>
            <a:ext cx="3048000" cy="1456541"/>
          </a:xfrm>
          <a:prstGeom prst="rect">
            <a:avLst/>
          </a:prstGeom>
        </p:spPr>
      </p:pic>
      <p:sp>
        <p:nvSpPr>
          <p:cNvPr id="6" name="文本框 5">
            <a:extLst>
              <a:ext uri="{FF2B5EF4-FFF2-40B4-BE49-F238E27FC236}">
                <a16:creationId xmlns:a16="http://schemas.microsoft.com/office/drawing/2014/main" id="{632A744E-CAED-4764-1DDD-7B5F382E78EE}"/>
              </a:ext>
            </a:extLst>
          </p:cNvPr>
          <p:cNvSpPr txBox="1"/>
          <p:nvPr/>
        </p:nvSpPr>
        <p:spPr>
          <a:xfrm>
            <a:off x="6400800" y="3114155"/>
            <a:ext cx="2492990" cy="369332"/>
          </a:xfrm>
          <a:prstGeom prst="rect">
            <a:avLst/>
          </a:prstGeom>
          <a:noFill/>
          <a:ln w="12700">
            <a:solidFill>
              <a:schemeClr val="tx1"/>
            </a:solidFill>
          </a:ln>
        </p:spPr>
        <p:txBody>
          <a:bodyPr wrap="none" rtlCol="0">
            <a:spAutoFit/>
          </a:bodyPr>
          <a:lstStyle/>
          <a:p>
            <a:r>
              <a:rPr lang="zh-CN" altLang="en-US" dirty="0"/>
              <a:t>保证进程按“</a:t>
            </a:r>
            <a:r>
              <a:rPr lang="zh-CN" altLang="en-US" dirty="0">
                <a:solidFill>
                  <a:srgbClr val="FF0000"/>
                </a:solidFill>
              </a:rPr>
              <a:t>序</a:t>
            </a:r>
            <a:r>
              <a:rPr lang="zh-CN" altLang="en-US" dirty="0"/>
              <a:t>”执行</a:t>
            </a:r>
          </a:p>
        </p:txBody>
      </p:sp>
      <p:sp>
        <p:nvSpPr>
          <p:cNvPr id="8" name="文本框 7">
            <a:extLst>
              <a:ext uri="{FF2B5EF4-FFF2-40B4-BE49-F238E27FC236}">
                <a16:creationId xmlns:a16="http://schemas.microsoft.com/office/drawing/2014/main" id="{C50F2877-647D-FD32-626F-F76BD2298C83}"/>
              </a:ext>
            </a:extLst>
          </p:cNvPr>
          <p:cNvSpPr txBox="1"/>
          <p:nvPr/>
        </p:nvSpPr>
        <p:spPr>
          <a:xfrm>
            <a:off x="6285383" y="1264270"/>
            <a:ext cx="2723823" cy="369332"/>
          </a:xfrm>
          <a:prstGeom prst="rect">
            <a:avLst/>
          </a:prstGeom>
          <a:noFill/>
          <a:ln w="12700">
            <a:solidFill>
              <a:schemeClr val="tx1"/>
            </a:solidFill>
          </a:ln>
        </p:spPr>
        <p:txBody>
          <a:bodyPr wrap="none" rtlCol="0">
            <a:spAutoFit/>
          </a:bodyPr>
          <a:lstStyle/>
          <a:p>
            <a:r>
              <a:rPr lang="zh-CN" altLang="en-US" dirty="0">
                <a:solidFill>
                  <a:srgbClr val="FF0000"/>
                </a:solidFill>
              </a:rPr>
              <a:t>提出申请</a:t>
            </a:r>
            <a:r>
              <a:rPr lang="zh-CN" altLang="en-US" dirty="0"/>
              <a:t>，</a:t>
            </a:r>
            <a:r>
              <a:rPr lang="zh-CN" altLang="en-US" dirty="0">
                <a:solidFill>
                  <a:srgbClr val="FF0000"/>
                </a:solidFill>
              </a:rPr>
              <a:t>不可直接使用</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bwMode="auto">
          <a:xfrm>
            <a:off x="5181797" y="2849155"/>
            <a:ext cx="2570934" cy="405701"/>
          </a:xfrm>
          <a:prstGeom prst="roundRect">
            <a:avLst/>
          </a:prstGeom>
          <a:solidFill>
            <a:schemeClr val="accent1">
              <a:lumMod val="60000"/>
              <a:lumOff val="40000"/>
            </a:schemeClr>
          </a:solidFill>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wrap="square">
            <a:spAutoFit/>
          </a:bodyPr>
          <a:lstStyle/>
          <a:p>
            <a:pPr>
              <a:defRPr/>
            </a:pPr>
            <a:endParaRPr lang="zh-CN" altLang="en-US" sz="1800">
              <a:solidFill>
                <a:schemeClr val="tx1"/>
              </a:solidFill>
            </a:endParaRPr>
          </a:p>
        </p:txBody>
      </p:sp>
      <p:sp>
        <p:nvSpPr>
          <p:cNvPr id="16" name="圆角矩形 15"/>
          <p:cNvSpPr/>
          <p:nvPr/>
        </p:nvSpPr>
        <p:spPr bwMode="auto">
          <a:xfrm>
            <a:off x="1416465" y="3457587"/>
            <a:ext cx="2467000" cy="405701"/>
          </a:xfrm>
          <a:prstGeom prst="roundRect">
            <a:avLst/>
          </a:prstGeom>
          <a:solidFill>
            <a:schemeClr val="accent1">
              <a:lumMod val="60000"/>
              <a:lumOff val="40000"/>
            </a:schemeClr>
          </a:solidFill>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wrap="square">
            <a:spAutoFit/>
          </a:bodyPr>
          <a:lstStyle/>
          <a:p>
            <a:pPr>
              <a:defRPr/>
            </a:pPr>
            <a:endParaRPr lang="zh-CN" altLang="en-US" sz="1800" dirty="0">
              <a:solidFill>
                <a:schemeClr val="tx1"/>
              </a:solidFill>
            </a:endParaRPr>
          </a:p>
        </p:txBody>
      </p:sp>
      <p:sp>
        <p:nvSpPr>
          <p:cNvPr id="18" name="Rectangle 3"/>
          <p:cNvSpPr txBox="1">
            <a:spLocks noChangeArrowheads="1"/>
          </p:cNvSpPr>
          <p:nvPr/>
        </p:nvSpPr>
        <p:spPr bwMode="auto">
          <a:xfrm>
            <a:off x="4891033" y="1438855"/>
            <a:ext cx="3362325" cy="34028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1pPr>
            <a:lvl2pPr marL="742950" indent="-28575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2pPr>
            <a:lvl3pPr marL="1143000" indent="-2286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3pPr>
            <a:lvl4pPr marL="1600200" indent="-2286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4pPr>
            <a:lvl5pPr marL="2057400" indent="-228600">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tabLst>
                <a:tab pos="1597025" algn="l"/>
                <a:tab pos="1941195" algn="l"/>
                <a:tab pos="2286000" algn="l"/>
              </a:tabLst>
              <a:defRPr>
                <a:solidFill>
                  <a:schemeClr val="tx1"/>
                </a:solidFill>
                <a:latin typeface="Arial" panose="020B0604020202020204" pitchFamily="34" charset="0"/>
                <a:ea typeface="宋体" panose="02010600030101010101" pitchFamily="2" charset="-122"/>
              </a:defRPr>
            </a:lvl9pPr>
          </a:lstStyle>
          <a:p>
            <a:pPr>
              <a:lnSpc>
                <a:spcPct val="90000"/>
              </a:lnSpc>
              <a:spcBef>
                <a:spcPct val="15000"/>
              </a:spcBef>
              <a:buClr>
                <a:srgbClr val="993300"/>
              </a:buClr>
              <a:buSzPct val="90000"/>
              <a:buFont typeface="Monotype Sorts" pitchFamily="2" charset="2"/>
              <a:buNone/>
            </a:pPr>
            <a:r>
              <a:rPr lang="zh-CN" altLang="en-US" sz="1800" dirty="0">
                <a:solidFill>
                  <a:srgbClr val="0000FF"/>
                </a:solidFill>
                <a:latin typeface="+mn-ea"/>
                <a:ea typeface="+mn-ea"/>
              </a:rPr>
              <a:t>消费者</a:t>
            </a:r>
            <a:r>
              <a:rPr lang="zh-CN" altLang="en-US" sz="1800" dirty="0">
                <a:latin typeface="+mn-ea"/>
                <a:ea typeface="+mn-ea"/>
              </a:rPr>
              <a:t>：</a:t>
            </a:r>
          </a:p>
          <a:p>
            <a:pPr>
              <a:lnSpc>
                <a:spcPct val="90000"/>
              </a:lnSpc>
              <a:spcBef>
                <a:spcPct val="15000"/>
              </a:spcBef>
              <a:buClr>
                <a:srgbClr val="993300"/>
              </a:buClr>
              <a:buSzPct val="90000"/>
              <a:buFont typeface="Monotype Sorts" pitchFamily="2" charset="2"/>
              <a:buNone/>
            </a:pPr>
            <a:r>
              <a:rPr lang="zh-CN" altLang="en-US" sz="1800" dirty="0">
                <a:latin typeface="+mn-ea"/>
                <a:ea typeface="+mn-ea"/>
              </a:rPr>
              <a:t> </a:t>
            </a: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wait(m);</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r>
              <a:rPr lang="zh-CN" altLang="en-US" sz="1800" dirty="0">
                <a:solidFill>
                  <a:schemeClr val="bg1"/>
                </a:solidFill>
                <a:latin typeface="+mn-ea"/>
                <a:ea typeface="+mn-ea"/>
              </a:rPr>
              <a:t>从指定缓冲区取出产品</a:t>
            </a:r>
          </a:p>
          <a:p>
            <a:pPr>
              <a:lnSpc>
                <a:spcPct val="90000"/>
              </a:lnSpc>
              <a:spcBef>
                <a:spcPct val="15000"/>
              </a:spcBef>
              <a:buClr>
                <a:srgbClr val="993300"/>
              </a:buClr>
              <a:buSzPct val="90000"/>
              <a:buFont typeface="Monotype Sorts" pitchFamily="2" charset="2"/>
              <a:buNone/>
            </a:pPr>
            <a:r>
              <a:rPr lang="zh-CN" altLang="en-US" sz="1800" dirty="0">
                <a:latin typeface="+mn-ea"/>
                <a:ea typeface="+mn-ea"/>
              </a:rPr>
              <a:t>	 </a:t>
            </a:r>
            <a:r>
              <a:rPr lang="en-US" altLang="zh-CN" sz="1800" dirty="0">
                <a:latin typeface="+mn-ea"/>
                <a:ea typeface="+mn-ea"/>
              </a:rPr>
              <a:t>…</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signal(m);</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r>
              <a:rPr lang="zh-CN" altLang="en-US" sz="1800" dirty="0">
                <a:latin typeface="+mn-ea"/>
                <a:ea typeface="+mn-ea"/>
              </a:rPr>
              <a:t>消费取出的产品</a:t>
            </a:r>
          </a:p>
          <a:p>
            <a:pPr>
              <a:lnSpc>
                <a:spcPct val="90000"/>
              </a:lnSpc>
              <a:spcBef>
                <a:spcPct val="15000"/>
              </a:spcBef>
              <a:buClr>
                <a:srgbClr val="993300"/>
              </a:buClr>
              <a:buSzPct val="90000"/>
              <a:buFont typeface="Monotype Sorts" pitchFamily="2" charset="2"/>
              <a:buNone/>
            </a:pPr>
            <a:r>
              <a:rPr lang="zh-CN" altLang="en-US" sz="1800" dirty="0">
                <a:latin typeface="+mn-ea"/>
                <a:ea typeface="+mn-ea"/>
              </a:rPr>
              <a:t>	 </a:t>
            </a:r>
            <a:r>
              <a:rPr lang="en-US" altLang="zh-CN" sz="1800" dirty="0">
                <a:latin typeface="+mn-ea"/>
                <a:ea typeface="+mn-ea"/>
              </a:rPr>
              <a:t>…</a:t>
            </a:r>
          </a:p>
          <a:p>
            <a:pPr>
              <a:lnSpc>
                <a:spcPct val="90000"/>
              </a:lnSpc>
              <a:spcBef>
                <a:spcPct val="15000"/>
              </a:spcBef>
              <a:buClr>
                <a:srgbClr val="993300"/>
              </a:buClr>
              <a:buSzPct val="90000"/>
              <a:buFont typeface="Monotype Sorts" pitchFamily="2" charset="2"/>
              <a:buNone/>
            </a:pPr>
            <a:r>
              <a:rPr lang="en-US" altLang="zh-CN" sz="1800" dirty="0">
                <a:latin typeface="+mn-ea"/>
                <a:ea typeface="+mn-ea"/>
              </a:rPr>
              <a:t>	}</a:t>
            </a:r>
          </a:p>
        </p:txBody>
      </p:sp>
      <p:sp>
        <p:nvSpPr>
          <p:cNvPr id="17" name="Rectangle 3"/>
          <p:cNvSpPr txBox="1">
            <a:spLocks noChangeArrowheads="1"/>
          </p:cNvSpPr>
          <p:nvPr/>
        </p:nvSpPr>
        <p:spPr>
          <a:xfrm>
            <a:off x="1266190" y="1437005"/>
            <a:ext cx="2986405" cy="3706495"/>
          </a:xfrm>
          <a:prstGeom prst="rect">
            <a:avLst/>
          </a:prstGeom>
        </p:spPr>
        <p:txBody>
          <a:bodyPr vert="horz" lIns="68580" tIns="34290" rIns="68580" bIns="3429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15000"/>
              </a:spcBef>
              <a:buFont typeface="Wingdings 2" panose="05020102010507070707" pitchFamily="18" charset="2"/>
              <a:buNone/>
              <a:tabLst>
                <a:tab pos="2458720" algn="l"/>
                <a:tab pos="2740025" algn="l"/>
                <a:tab pos="3084195" algn="l"/>
              </a:tabLst>
            </a:pPr>
            <a:r>
              <a:rPr lang="zh-CN" altLang="en-US" dirty="0">
                <a:solidFill>
                  <a:srgbClr val="FF0000"/>
                </a:solidFill>
              </a:rPr>
              <a:t>生产者：</a:t>
            </a:r>
          </a:p>
          <a:p>
            <a:pPr>
              <a:spcBef>
                <a:spcPct val="15000"/>
              </a:spcBef>
              <a:buFont typeface="Wingdings 2" panose="05020102010507070707" pitchFamily="18" charset="2"/>
              <a:buNone/>
              <a:tabLst>
                <a:tab pos="2458720" algn="l"/>
                <a:tab pos="2740025" algn="l"/>
                <a:tab pos="3084195" algn="l"/>
              </a:tabLst>
            </a:pPr>
            <a:r>
              <a:rPr lang="zh-CN" altLang="en-US" dirty="0">
                <a:solidFill>
                  <a:srgbClr val="FF0000"/>
                </a:solidFill>
              </a:rPr>
              <a:t> </a:t>
            </a:r>
            <a:r>
              <a:rPr lang="en-US" altLang="zh-CN" dirty="0"/>
              <a:t>{ </a:t>
            </a:r>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r>
              <a:rPr lang="en-US" altLang="zh-CN" dirty="0"/>
              <a:t>	</a:t>
            </a:r>
            <a:r>
              <a:rPr lang="zh-CN" altLang="en-US" dirty="0"/>
              <a:t>生产一个产品</a:t>
            </a:r>
          </a:p>
          <a:p>
            <a:pPr>
              <a:spcBef>
                <a:spcPct val="15000"/>
              </a:spcBef>
              <a:buFont typeface="Wingdings 2" panose="05020102010507070707" pitchFamily="18" charset="2"/>
              <a:buNone/>
              <a:tabLst>
                <a:tab pos="2458720" algn="l"/>
                <a:tab pos="2740025" algn="l"/>
                <a:tab pos="3084195" algn="l"/>
              </a:tabLst>
            </a:pPr>
            <a:r>
              <a:rPr lang="zh-CN" altLang="en-US" dirty="0"/>
              <a:t>	</a:t>
            </a:r>
            <a:r>
              <a:rPr lang="en-US" altLang="zh-CN" dirty="0"/>
              <a:t>…</a:t>
            </a:r>
          </a:p>
          <a:p>
            <a:pPr>
              <a:spcBef>
                <a:spcPct val="15000"/>
              </a:spcBef>
              <a:buFont typeface="Wingdings 2" panose="05020102010507070707" pitchFamily="18" charset="2"/>
              <a:buNone/>
              <a:tabLst>
                <a:tab pos="2458720" algn="l"/>
                <a:tab pos="2740025" algn="l"/>
                <a:tab pos="3084195" algn="l"/>
              </a:tabLst>
            </a:pPr>
            <a:r>
              <a:rPr lang="en-US" altLang="zh-CN" dirty="0"/>
              <a:t>	wait(m);</a:t>
            </a:r>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endParaRPr lang="en-US" altLang="zh-CN" dirty="0"/>
          </a:p>
          <a:p>
            <a:pPr>
              <a:spcBef>
                <a:spcPct val="15000"/>
              </a:spcBef>
              <a:buFont typeface="Wingdings 2" panose="05020102010507070707" pitchFamily="18" charset="2"/>
              <a:buNone/>
              <a:tabLst>
                <a:tab pos="2458720" algn="l"/>
                <a:tab pos="2740025" algn="l"/>
                <a:tab pos="3084195" algn="l"/>
              </a:tabLst>
            </a:pPr>
            <a:r>
              <a:rPr lang="en-US" altLang="zh-CN" dirty="0"/>
              <a:t>	</a:t>
            </a:r>
            <a:r>
              <a:rPr lang="zh-CN" altLang="en-US" dirty="0">
                <a:solidFill>
                  <a:schemeClr val="bg1"/>
                </a:solidFill>
              </a:rPr>
              <a:t>把产品放入指定缓冲区</a:t>
            </a:r>
          </a:p>
          <a:p>
            <a:pPr>
              <a:spcBef>
                <a:spcPct val="15000"/>
              </a:spcBef>
              <a:buFont typeface="Wingdings 2" panose="05020102010507070707" pitchFamily="18" charset="2"/>
              <a:buNone/>
              <a:tabLst>
                <a:tab pos="2458720" algn="l"/>
                <a:tab pos="2740025" algn="l"/>
                <a:tab pos="3084195" algn="l"/>
              </a:tabLst>
            </a:pPr>
            <a:r>
              <a:rPr lang="zh-CN" altLang="en-US" dirty="0"/>
              <a:t>	 </a:t>
            </a:r>
            <a:r>
              <a:rPr lang="en-US" altLang="zh-CN" dirty="0"/>
              <a:t>…</a:t>
            </a:r>
          </a:p>
          <a:p>
            <a:pPr>
              <a:spcBef>
                <a:spcPct val="15000"/>
              </a:spcBef>
              <a:buFont typeface="Wingdings 2" panose="05020102010507070707" pitchFamily="18" charset="2"/>
              <a:buNone/>
              <a:tabLst>
                <a:tab pos="2458720" algn="l"/>
                <a:tab pos="2740025" algn="l"/>
                <a:tab pos="3084195" algn="l"/>
              </a:tabLst>
            </a:pPr>
            <a:r>
              <a:rPr lang="en-US" altLang="zh-CN" dirty="0"/>
              <a:t>	signal(m);</a:t>
            </a:r>
          </a:p>
          <a:p>
            <a:pPr>
              <a:spcBef>
                <a:spcPct val="15000"/>
              </a:spcBef>
              <a:buFont typeface="Wingdings 2" panose="05020102010507070707" pitchFamily="18" charset="2"/>
              <a:buNone/>
              <a:tabLst>
                <a:tab pos="2458720" algn="l"/>
                <a:tab pos="2740025" algn="l"/>
                <a:tab pos="3084195" algn="l"/>
              </a:tabLst>
            </a:pPr>
            <a:r>
              <a:rPr lang="en-US" altLang="zh-CN" dirty="0"/>
              <a:t>	 </a:t>
            </a:r>
          </a:p>
          <a:p>
            <a:pPr>
              <a:spcBef>
                <a:spcPct val="15000"/>
              </a:spcBef>
              <a:buFont typeface="Wingdings 2" panose="05020102010507070707" pitchFamily="18" charset="2"/>
              <a:buNone/>
              <a:tabLst>
                <a:tab pos="2458720" algn="l"/>
                <a:tab pos="2740025" algn="l"/>
                <a:tab pos="3084195" algn="l"/>
              </a:tabLst>
            </a:pPr>
            <a:r>
              <a:rPr lang="en-US" altLang="zh-CN" dirty="0"/>
              <a:t>	} </a:t>
            </a:r>
            <a:endParaRPr lang="en-US" altLang="zh-CN" b="1" dirty="0"/>
          </a:p>
        </p:txBody>
      </p:sp>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增加互斥机制</a:t>
            </a:r>
          </a:p>
        </p:txBody>
      </p:sp>
      <p:sp>
        <p:nvSpPr>
          <p:cNvPr id="19" name="椭圆形标注 18"/>
          <p:cNvSpPr/>
          <p:nvPr/>
        </p:nvSpPr>
        <p:spPr bwMode="auto">
          <a:xfrm>
            <a:off x="321325" y="2849155"/>
            <a:ext cx="1210936" cy="510906"/>
          </a:xfrm>
          <a:prstGeom prst="wedgeEllipseCallout">
            <a:avLst>
              <a:gd name="adj1" fmla="val 37603"/>
              <a:gd name="adj2" fmla="val 95214"/>
            </a:avLst>
          </a:prstGeom>
          <a:ln>
            <a:solidFill>
              <a:srgbClr val="FF0000"/>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wrap="none">
            <a:spAutoFit/>
          </a:bodyPr>
          <a:lstStyle/>
          <a:p>
            <a:pPr>
              <a:defRPr/>
            </a:pPr>
            <a:r>
              <a:rPr lang="zh-CN" altLang="en-US" sz="1800" dirty="0">
                <a:solidFill>
                  <a:schemeClr val="tx1"/>
                </a:solidFill>
              </a:rPr>
              <a:t>临界区</a:t>
            </a:r>
          </a:p>
        </p:txBody>
      </p:sp>
      <p:sp>
        <p:nvSpPr>
          <p:cNvPr id="21" name="椭圆形标注 20"/>
          <p:cNvSpPr/>
          <p:nvPr/>
        </p:nvSpPr>
        <p:spPr bwMode="auto">
          <a:xfrm>
            <a:off x="7441997" y="2027455"/>
            <a:ext cx="1248023" cy="510906"/>
          </a:xfrm>
          <a:prstGeom prst="wedgeEllipseCallout">
            <a:avLst>
              <a:gd name="adj1" fmla="val -35172"/>
              <a:gd name="adj2" fmla="val 110680"/>
            </a:avLst>
          </a:prstGeom>
          <a:ln>
            <a:solidFill>
              <a:srgbClr val="0000FF"/>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wrap="square">
            <a:spAutoFit/>
          </a:bodyPr>
          <a:lstStyle/>
          <a:p>
            <a:pPr>
              <a:defRPr/>
            </a:pPr>
            <a:r>
              <a:rPr lang="zh-CN" altLang="en-US" sz="1800" dirty="0">
                <a:solidFill>
                  <a:schemeClr val="tx1"/>
                </a:solidFill>
              </a:rPr>
              <a:t>临界区</a:t>
            </a:r>
          </a:p>
        </p:txBody>
      </p:sp>
      <p:sp>
        <p:nvSpPr>
          <p:cNvPr id="9" name="内容占位符 2"/>
          <p:cNvSpPr txBox="1"/>
          <p:nvPr/>
        </p:nvSpPr>
        <p:spPr>
          <a:xfrm>
            <a:off x="1325245" y="666750"/>
            <a:ext cx="5390515" cy="46609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en-US" altLang="zh-CN" sz="1950" dirty="0">
                <a:latin typeface="+mj-lt"/>
              </a:rPr>
              <a:t>semaphore *m; 	m-&gt;</a:t>
            </a:r>
            <a:r>
              <a:rPr lang="en-US" altLang="zh-CN" sz="1950" dirty="0" err="1">
                <a:latin typeface="+mj-lt"/>
              </a:rPr>
              <a:t>vaule</a:t>
            </a:r>
            <a:r>
              <a:rPr lang="en-US" altLang="zh-CN" sz="1950" dirty="0">
                <a:latin typeface="+mj-lt"/>
              </a:rPr>
              <a:t> = 1</a:t>
            </a:r>
            <a:r>
              <a:rPr lang="zh-CN" altLang="en-US" sz="1950" dirty="0">
                <a:latin typeface="+mj-lt"/>
              </a:rPr>
              <a:t>；</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生产者消费者的同步分析</a:t>
            </a:r>
          </a:p>
        </p:txBody>
      </p:sp>
      <p:grpSp>
        <p:nvGrpSpPr>
          <p:cNvPr id="29" name="iṡļiḓe"/>
          <p:cNvGrpSpPr/>
          <p:nvPr/>
        </p:nvGrpSpPr>
        <p:grpSpPr>
          <a:xfrm>
            <a:off x="502474" y="1108943"/>
            <a:ext cx="6257664" cy="1180738"/>
            <a:chOff x="660400" y="1246237"/>
            <a:chExt cx="8343552" cy="1574317"/>
          </a:xfrm>
        </p:grpSpPr>
        <p:grpSp>
          <p:nvGrpSpPr>
            <p:cNvPr id="32" name="iSḻíḓè"/>
            <p:cNvGrpSpPr/>
            <p:nvPr/>
          </p:nvGrpSpPr>
          <p:grpSpPr>
            <a:xfrm>
              <a:off x="1309445" y="1293168"/>
              <a:ext cx="7694507" cy="1527386"/>
              <a:chOff x="1312810" y="1293168"/>
              <a:chExt cx="9704701" cy="1527386"/>
            </a:xfrm>
          </p:grpSpPr>
          <p:sp>
            <p:nvSpPr>
              <p:cNvPr id="36" name="îṧľîḋé"/>
              <p:cNvSpPr txBox="1"/>
              <p:nvPr/>
            </p:nvSpPr>
            <p:spPr>
              <a:xfrm>
                <a:off x="1312811" y="1293168"/>
                <a:ext cx="6293556" cy="389423"/>
              </a:xfrm>
              <a:prstGeom prst="rect">
                <a:avLst/>
              </a:prstGeom>
              <a:noFill/>
            </p:spPr>
            <p:txBody>
              <a:bodyPr wrap="square" lIns="68580" tIns="34290" rIns="68580" bIns="3429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100" dirty="0"/>
                  <a:t>两者需要协同的部分</a:t>
                </a:r>
              </a:p>
            </p:txBody>
          </p:sp>
          <p:sp>
            <p:nvSpPr>
              <p:cNvPr id="37" name="íşļîḓé"/>
              <p:cNvSpPr/>
              <p:nvPr/>
            </p:nvSpPr>
            <p:spPr bwMode="auto">
              <a:xfrm>
                <a:off x="1312810" y="1749521"/>
                <a:ext cx="9704701" cy="1071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32000"/>
                  </a:lnSpc>
                  <a:buClr>
                    <a:schemeClr val="accent4">
                      <a:lumMod val="40000"/>
                      <a:lumOff val="60000"/>
                    </a:schemeClr>
                  </a:buClr>
                  <a:buFont typeface="Wingdings" panose="05000000000000000000" pitchFamily="2" charset="2"/>
                  <a:buChar char="Ø"/>
                </a:pPr>
                <a:r>
                  <a:rPr lang="zh-CN" altLang="en-US" dirty="0">
                    <a:solidFill>
                      <a:srgbClr val="FF0000"/>
                    </a:solidFill>
                  </a:rPr>
                  <a:t>生产者</a:t>
                </a:r>
                <a:r>
                  <a:rPr lang="zh-CN" altLang="en-US" dirty="0"/>
                  <a:t>：把产品放入指定缓冲区（关键代码</a:t>
                </a:r>
                <a:r>
                  <a:rPr lang="en-US" altLang="zh-CN" dirty="0"/>
                  <a:t>C1</a:t>
                </a:r>
                <a:r>
                  <a:rPr lang="zh-CN" altLang="en-US" dirty="0"/>
                  <a:t>）</a:t>
                </a:r>
              </a:p>
              <a:p>
                <a:pPr marL="342900" lvl="1" indent="-342900">
                  <a:lnSpc>
                    <a:spcPct val="132000"/>
                  </a:lnSpc>
                  <a:buClr>
                    <a:schemeClr val="accent4">
                      <a:lumMod val="40000"/>
                      <a:lumOff val="60000"/>
                    </a:schemeClr>
                  </a:buClr>
                  <a:buFont typeface="Wingdings" panose="05000000000000000000" pitchFamily="2" charset="2"/>
                  <a:buChar char="Ø"/>
                </a:pPr>
                <a:r>
                  <a:rPr lang="zh-CN" altLang="en-US" dirty="0">
                    <a:solidFill>
                      <a:srgbClr val="0000FF"/>
                    </a:solidFill>
                  </a:rPr>
                  <a:t>消费者</a:t>
                </a:r>
                <a:r>
                  <a:rPr lang="zh-CN" altLang="en-US" dirty="0"/>
                  <a:t>：从满缓冲区取出一个产品（关键代码</a:t>
                </a:r>
                <a:r>
                  <a:rPr lang="en-US" altLang="zh-CN" dirty="0"/>
                  <a:t>C2</a:t>
                </a:r>
                <a:r>
                  <a:rPr lang="zh-CN" altLang="en-US" dirty="0"/>
                  <a:t>）</a:t>
                </a:r>
              </a:p>
            </p:txBody>
          </p:sp>
        </p:grpSp>
        <p:grpSp>
          <p:nvGrpSpPr>
            <p:cNvPr id="33" name="ïS1íḋé"/>
            <p:cNvGrpSpPr/>
            <p:nvPr/>
          </p:nvGrpSpPr>
          <p:grpSpPr>
            <a:xfrm>
              <a:off x="660400" y="1246237"/>
              <a:ext cx="497734" cy="497734"/>
              <a:chOff x="660400" y="1246237"/>
              <a:chExt cx="497734" cy="497734"/>
            </a:xfrm>
          </p:grpSpPr>
          <p:sp>
            <p:nvSpPr>
              <p:cNvPr id="34" name="islîḋe"/>
              <p:cNvSpPr/>
              <p:nvPr/>
            </p:nvSpPr>
            <p:spPr>
              <a:xfrm>
                <a:off x="660400" y="1246237"/>
                <a:ext cx="497734" cy="49773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200" dirty="0">
                  <a:solidFill>
                    <a:schemeClr val="bg1"/>
                  </a:solidFill>
                </a:endParaRPr>
              </a:p>
            </p:txBody>
          </p:sp>
          <p:sp>
            <p:nvSpPr>
              <p:cNvPr id="35" name="îŝlîďe"/>
              <p:cNvSpPr/>
              <p:nvPr/>
            </p:nvSpPr>
            <p:spPr>
              <a:xfrm>
                <a:off x="779848" y="1377672"/>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fontScale="5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500" b="1" dirty="0">
                  <a:solidFill>
                    <a:schemeClr val="bg1"/>
                  </a:solidFill>
                </a:endParaRPr>
              </a:p>
            </p:txBody>
          </p:sp>
        </p:grpSp>
      </p:grpSp>
      <p:grpSp>
        <p:nvGrpSpPr>
          <p:cNvPr id="38" name="iŝļïḓê"/>
          <p:cNvGrpSpPr/>
          <p:nvPr/>
        </p:nvGrpSpPr>
        <p:grpSpPr>
          <a:xfrm>
            <a:off x="502444" y="2653602"/>
            <a:ext cx="5486232" cy="1494935"/>
            <a:chOff x="660400" y="1877302"/>
            <a:chExt cx="7314976" cy="1993247"/>
          </a:xfrm>
        </p:grpSpPr>
        <p:grpSp>
          <p:nvGrpSpPr>
            <p:cNvPr id="39" name="ïṧļïḓe"/>
            <p:cNvGrpSpPr/>
            <p:nvPr/>
          </p:nvGrpSpPr>
          <p:grpSpPr>
            <a:xfrm>
              <a:off x="1309446" y="1935907"/>
              <a:ext cx="6665930" cy="1934642"/>
              <a:chOff x="1312811" y="1935907"/>
              <a:chExt cx="8407407" cy="1934642"/>
            </a:xfrm>
          </p:grpSpPr>
          <p:sp>
            <p:nvSpPr>
              <p:cNvPr id="43" name="ïšļíďè"/>
              <p:cNvSpPr txBox="1"/>
              <p:nvPr/>
            </p:nvSpPr>
            <p:spPr>
              <a:xfrm>
                <a:off x="1312811" y="1935907"/>
                <a:ext cx="8407407" cy="389423"/>
              </a:xfrm>
              <a:prstGeom prst="rect">
                <a:avLst/>
              </a:prstGeom>
              <a:noFill/>
            </p:spPr>
            <p:txBody>
              <a:bodyPr wrap="square" lIns="68580" tIns="34290" rIns="68580" bIns="3429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100" dirty="0"/>
                  <a:t>三种运行次序（不同条件下不同运行次序）</a:t>
                </a:r>
              </a:p>
            </p:txBody>
          </p:sp>
          <p:sp>
            <p:nvSpPr>
              <p:cNvPr id="44" name="íşľíḑè"/>
              <p:cNvSpPr/>
              <p:nvPr/>
            </p:nvSpPr>
            <p:spPr bwMode="auto">
              <a:xfrm>
                <a:off x="1312811" y="2369230"/>
                <a:ext cx="6293555" cy="1501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50000"/>
                  </a:lnSpc>
                  <a:buFont typeface="Wingdings" panose="05000000000000000000" pitchFamily="2" charset="2"/>
                  <a:buChar char="Ø"/>
                </a:pPr>
                <a:r>
                  <a:rPr lang="zh-CN" altLang="en-US" dirty="0"/>
                  <a:t>所有缓冲区空时：</a:t>
                </a:r>
              </a:p>
              <a:p>
                <a:pPr marL="342900" lvl="1" indent="-342900">
                  <a:lnSpc>
                    <a:spcPct val="150000"/>
                  </a:lnSpc>
                  <a:buFont typeface="Wingdings" panose="05000000000000000000" pitchFamily="2" charset="2"/>
                  <a:buChar char="Ø"/>
                </a:pPr>
                <a:r>
                  <a:rPr lang="zh-CN" altLang="en-US" dirty="0"/>
                  <a:t>所有缓冲区满时：</a:t>
                </a:r>
              </a:p>
              <a:p>
                <a:pPr marL="342900" lvl="1" indent="-342900">
                  <a:lnSpc>
                    <a:spcPct val="150000"/>
                  </a:lnSpc>
                  <a:buFont typeface="Wingdings" panose="05000000000000000000" pitchFamily="2" charset="2"/>
                  <a:buChar char="Ø"/>
                </a:pPr>
                <a:r>
                  <a:rPr lang="zh-CN" altLang="en-US" dirty="0"/>
                  <a:t>缓冲区有空也有满时：</a:t>
                </a:r>
              </a:p>
            </p:txBody>
          </p:sp>
        </p:grpSp>
        <p:grpSp>
          <p:nvGrpSpPr>
            <p:cNvPr id="40" name="ïŝľídè"/>
            <p:cNvGrpSpPr/>
            <p:nvPr/>
          </p:nvGrpSpPr>
          <p:grpSpPr>
            <a:xfrm>
              <a:off x="660400" y="1877302"/>
              <a:ext cx="497734" cy="497734"/>
              <a:chOff x="660400" y="1877302"/>
              <a:chExt cx="497734" cy="497734"/>
            </a:xfrm>
          </p:grpSpPr>
          <p:sp>
            <p:nvSpPr>
              <p:cNvPr id="41" name="ïṡľïde"/>
              <p:cNvSpPr/>
              <p:nvPr/>
            </p:nvSpPr>
            <p:spPr>
              <a:xfrm>
                <a:off x="660400" y="1877302"/>
                <a:ext cx="497734" cy="497734"/>
              </a:xfrm>
              <a:prstGeom prst="ellipse">
                <a:avLst/>
              </a:prstGeom>
              <a:solidFill>
                <a:schemeClr val="tx1">
                  <a:lumMod val="50000"/>
                  <a:lumOff val="50000"/>
                </a:schemeClr>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200" dirty="0">
                  <a:solidFill>
                    <a:schemeClr val="bg1"/>
                  </a:solidFill>
                </a:endParaRPr>
              </a:p>
            </p:txBody>
          </p:sp>
          <p:sp>
            <p:nvSpPr>
              <p:cNvPr id="42" name="ïšliḍe"/>
              <p:cNvSpPr/>
              <p:nvPr/>
            </p:nvSpPr>
            <p:spPr>
              <a:xfrm>
                <a:off x="779848" y="2008737"/>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fontScale="5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500" b="1" dirty="0">
                  <a:solidFill>
                    <a:schemeClr val="bg1"/>
                  </a:solidFill>
                </a:endParaRPr>
              </a:p>
            </p:txBody>
          </p:sp>
        </p:grpSp>
      </p:grpSp>
      <p:cxnSp>
        <p:nvCxnSpPr>
          <p:cNvPr id="45" name="直接连接符 44"/>
          <p:cNvCxnSpPr/>
          <p:nvPr/>
        </p:nvCxnSpPr>
        <p:spPr>
          <a:xfrm>
            <a:off x="989228" y="2434378"/>
            <a:ext cx="4883538"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aphicFrame>
        <p:nvGraphicFramePr>
          <p:cNvPr id="46" name="图示 45"/>
          <p:cNvGraphicFramePr/>
          <p:nvPr/>
        </p:nvGraphicFramePr>
        <p:xfrm>
          <a:off x="6592099" y="1573706"/>
          <a:ext cx="1944216" cy="3240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7" name="图示 46"/>
          <p:cNvGraphicFramePr/>
          <p:nvPr/>
        </p:nvGraphicFramePr>
        <p:xfrm>
          <a:off x="6538093" y="2275784"/>
          <a:ext cx="1998222" cy="32403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48" name="图示 47"/>
          <p:cNvGraphicFramePr/>
          <p:nvPr/>
        </p:nvGraphicFramePr>
        <p:xfrm>
          <a:off x="6970141" y="2761838"/>
          <a:ext cx="1566174" cy="140415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圆角矩形 21"/>
          <p:cNvSpPr/>
          <p:nvPr/>
        </p:nvSpPr>
        <p:spPr bwMode="auto">
          <a:xfrm>
            <a:off x="716280" y="3330575"/>
            <a:ext cx="3225165" cy="393065"/>
          </a:xfrm>
          <a:prstGeom prst="roundRect">
            <a:avLst/>
          </a:prstGeom>
          <a:solidFill>
            <a:schemeClr val="accent2">
              <a:lumMod val="40000"/>
              <a:lumOff val="60000"/>
            </a:schemeClr>
          </a:solidFill>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wrap="square">
            <a:noAutofit/>
          </a:bodyPr>
          <a:lstStyle/>
          <a:p>
            <a:pPr>
              <a:defRPr/>
            </a:pPr>
            <a:endParaRPr lang="zh-CN" altLang="en-US" sz="100">
              <a:solidFill>
                <a:schemeClr val="tx1"/>
              </a:solidFill>
            </a:endParaRPr>
          </a:p>
        </p:txBody>
      </p:sp>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算法描述：生产者</a:t>
            </a:r>
          </a:p>
        </p:txBody>
      </p:sp>
      <p:grpSp>
        <p:nvGrpSpPr>
          <p:cNvPr id="29" name="iṡļiḓe"/>
          <p:cNvGrpSpPr/>
          <p:nvPr/>
        </p:nvGrpSpPr>
        <p:grpSpPr>
          <a:xfrm>
            <a:off x="502474" y="1108943"/>
            <a:ext cx="4229234" cy="373301"/>
            <a:chOff x="660400" y="1246237"/>
            <a:chExt cx="5638979" cy="497734"/>
          </a:xfrm>
        </p:grpSpPr>
        <p:sp>
          <p:nvSpPr>
            <p:cNvPr id="36" name="îṧľîḋé"/>
            <p:cNvSpPr txBox="1"/>
            <p:nvPr/>
          </p:nvSpPr>
          <p:spPr>
            <a:xfrm>
              <a:off x="1309446" y="1293168"/>
              <a:ext cx="4989933" cy="389423"/>
            </a:xfrm>
            <a:prstGeom prst="rect">
              <a:avLst/>
            </a:prstGeom>
            <a:noFill/>
          </p:spPr>
          <p:txBody>
            <a:bodyPr wrap="square" lIns="68580" tIns="34290" rIns="68580" bIns="3429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100" dirty="0"/>
                <a:t>生产者</a:t>
              </a:r>
            </a:p>
          </p:txBody>
        </p:sp>
        <p:grpSp>
          <p:nvGrpSpPr>
            <p:cNvPr id="33" name="ïS1íḋé"/>
            <p:cNvGrpSpPr/>
            <p:nvPr/>
          </p:nvGrpSpPr>
          <p:grpSpPr>
            <a:xfrm>
              <a:off x="660400" y="1246237"/>
              <a:ext cx="497734" cy="497734"/>
              <a:chOff x="660400" y="1246237"/>
              <a:chExt cx="497734" cy="497734"/>
            </a:xfrm>
          </p:grpSpPr>
          <p:sp>
            <p:nvSpPr>
              <p:cNvPr id="34" name="islîḋe"/>
              <p:cNvSpPr/>
              <p:nvPr/>
            </p:nvSpPr>
            <p:spPr>
              <a:xfrm>
                <a:off x="660400" y="1246237"/>
                <a:ext cx="497734" cy="49773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200" dirty="0">
                  <a:solidFill>
                    <a:schemeClr val="bg1"/>
                  </a:solidFill>
                </a:endParaRPr>
              </a:p>
            </p:txBody>
          </p:sp>
          <p:sp>
            <p:nvSpPr>
              <p:cNvPr id="35" name="îŝlîďe"/>
              <p:cNvSpPr/>
              <p:nvPr/>
            </p:nvSpPr>
            <p:spPr>
              <a:xfrm>
                <a:off x="779848" y="1377672"/>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fontScale="5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500" b="1" dirty="0">
                  <a:solidFill>
                    <a:schemeClr val="bg1"/>
                  </a:solidFill>
                </a:endParaRPr>
              </a:p>
            </p:txBody>
          </p:sp>
        </p:grpSp>
      </p:grpSp>
      <p:sp>
        <p:nvSpPr>
          <p:cNvPr id="21" name="内容占位符 4"/>
          <p:cNvSpPr txBox="1"/>
          <p:nvPr/>
        </p:nvSpPr>
        <p:spPr>
          <a:xfrm>
            <a:off x="459105" y="1691005"/>
            <a:ext cx="8651875" cy="285496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2000"/>
              </a:lnSpc>
              <a:spcBef>
                <a:spcPct val="15000"/>
              </a:spcBef>
              <a:buFont typeface="Wingdings 2" panose="05020102010507070707" pitchFamily="18" charset="2"/>
              <a:buNone/>
              <a:tabLst>
                <a:tab pos="2458720" algn="l"/>
                <a:tab pos="2740025" algn="l"/>
                <a:tab pos="3084195" algn="l"/>
              </a:tabLst>
              <a:defRPr/>
            </a:pPr>
            <a:r>
              <a:rPr lang="en-US" altLang="zh-CN" dirty="0">
                <a:latin typeface="+mn-ea"/>
              </a:rPr>
              <a:t>	…</a:t>
            </a:r>
          </a:p>
          <a:p>
            <a:pPr>
              <a:lnSpc>
                <a:spcPct val="132000"/>
              </a:lnSpc>
              <a:spcBef>
                <a:spcPct val="15000"/>
              </a:spcBef>
              <a:buFont typeface="Wingdings 2" panose="05020102010507070707" pitchFamily="18" charset="2"/>
              <a:buNone/>
              <a:tabLst>
                <a:tab pos="2458720" algn="l"/>
                <a:tab pos="2740025" algn="l"/>
                <a:tab pos="3084195" algn="l"/>
              </a:tabLst>
              <a:defRPr/>
            </a:pPr>
            <a:r>
              <a:rPr lang="en-US" altLang="zh-CN" dirty="0">
                <a:latin typeface="+mn-ea"/>
              </a:rPr>
              <a:t>	</a:t>
            </a:r>
            <a:r>
              <a:rPr lang="zh-CN" altLang="en-US" dirty="0">
                <a:latin typeface="+mn-ea"/>
              </a:rPr>
              <a:t>生产一个产品</a:t>
            </a:r>
            <a:endParaRPr lang="en-US" altLang="zh-CN" dirty="0">
              <a:latin typeface="+mn-ea"/>
            </a:endParaRPr>
          </a:p>
          <a:p>
            <a:pPr>
              <a:lnSpc>
                <a:spcPct val="132000"/>
              </a:lnSpc>
              <a:spcBef>
                <a:spcPct val="15000"/>
              </a:spcBef>
              <a:buFont typeface="Wingdings 2" panose="05020102010507070707" pitchFamily="18" charset="2"/>
              <a:buNone/>
              <a:tabLst>
                <a:tab pos="2458720" algn="l"/>
                <a:tab pos="2740025" algn="l"/>
                <a:tab pos="3084195" algn="l"/>
              </a:tabLst>
              <a:defRPr/>
            </a:pPr>
            <a:r>
              <a:rPr lang="en-US" altLang="zh-CN" dirty="0">
                <a:latin typeface="+mn-ea"/>
              </a:rPr>
              <a:t>	…</a:t>
            </a:r>
          </a:p>
          <a:p>
            <a:pPr>
              <a:lnSpc>
                <a:spcPct val="132000"/>
              </a:lnSpc>
              <a:spcBef>
                <a:spcPct val="15000"/>
              </a:spcBef>
              <a:buFont typeface="Wingdings 2" panose="05020102010507070707" pitchFamily="18" charset="2"/>
              <a:buNone/>
              <a:tabLst>
                <a:tab pos="2458720" algn="l"/>
                <a:tab pos="2740025" algn="l"/>
                <a:tab pos="3084195" algn="l"/>
              </a:tabLst>
              <a:defRPr/>
            </a:pPr>
            <a:r>
              <a:rPr lang="en-US" altLang="zh-CN" b="1" dirty="0">
                <a:latin typeface="+mn-ea"/>
              </a:rPr>
              <a:t>	1</a:t>
            </a:r>
            <a:r>
              <a:rPr lang="zh-CN" altLang="en-US" b="1" dirty="0">
                <a:latin typeface="+mn-ea"/>
              </a:rPr>
              <a:t>）判断是否能获得一个空缓冲区，如果不能则阻塞</a:t>
            </a:r>
            <a:endParaRPr lang="en-US" altLang="zh-CN" b="1" dirty="0">
              <a:latin typeface="+mn-ea"/>
            </a:endParaRPr>
          </a:p>
          <a:p>
            <a:pPr>
              <a:lnSpc>
                <a:spcPct val="132000"/>
              </a:lnSpc>
              <a:spcBef>
                <a:spcPct val="15000"/>
              </a:spcBef>
              <a:buFont typeface="Wingdings 2" panose="05020102010507070707" pitchFamily="18" charset="2"/>
              <a:buNone/>
              <a:tabLst>
                <a:tab pos="2458720" algn="l"/>
                <a:tab pos="2740025" algn="l"/>
                <a:tab pos="3084195" algn="l"/>
              </a:tabLst>
              <a:defRPr/>
            </a:pPr>
            <a:r>
              <a:rPr lang="en-US" altLang="zh-CN" b="1" dirty="0">
                <a:latin typeface="+mn-ea"/>
              </a:rPr>
              <a:t>	</a:t>
            </a:r>
            <a:r>
              <a:rPr lang="en-US" altLang="zh-CN" b="1" dirty="0">
                <a:solidFill>
                  <a:srgbClr val="FF0000"/>
                </a:solidFill>
                <a:effectLst>
                  <a:outerShdw blurRad="38100" dist="38100" dir="2700000" algn="tl">
                    <a:srgbClr val="000000">
                      <a:alpha val="43137"/>
                    </a:srgbClr>
                  </a:outerShdw>
                </a:effectLst>
                <a:latin typeface="+mn-ea"/>
              </a:rPr>
              <a:t>C1:</a:t>
            </a:r>
            <a:r>
              <a:rPr lang="zh-CN" altLang="en-US" dirty="0">
                <a:latin typeface="+mn-ea"/>
              </a:rPr>
              <a:t>把产品放入指定缓冲区</a:t>
            </a:r>
            <a:endParaRPr lang="en-US" altLang="zh-CN" b="1" dirty="0">
              <a:latin typeface="+mn-ea"/>
            </a:endParaRPr>
          </a:p>
          <a:p>
            <a:pPr>
              <a:lnSpc>
                <a:spcPct val="132000"/>
              </a:lnSpc>
              <a:spcBef>
                <a:spcPct val="15000"/>
              </a:spcBef>
              <a:buFont typeface="Wingdings 2" panose="05020102010507070707" pitchFamily="18" charset="2"/>
              <a:buNone/>
              <a:tabLst>
                <a:tab pos="2458720" algn="l"/>
                <a:tab pos="2740025" algn="l"/>
                <a:tab pos="3084195" algn="l"/>
              </a:tabLst>
              <a:defRPr/>
            </a:pPr>
            <a:r>
              <a:rPr lang="en-US" altLang="zh-CN" b="1" dirty="0">
                <a:latin typeface="+mn-ea"/>
              </a:rPr>
              <a:t>	2</a:t>
            </a:r>
            <a:r>
              <a:rPr lang="zh-CN" altLang="en-US" b="1" dirty="0">
                <a:latin typeface="+mn-ea"/>
              </a:rPr>
              <a:t>）满缓冲区数量加</a:t>
            </a:r>
            <a:r>
              <a:rPr lang="en-US" altLang="zh-CN" b="1" dirty="0">
                <a:latin typeface="+mn-ea"/>
              </a:rPr>
              <a:t>1</a:t>
            </a:r>
            <a:r>
              <a:rPr lang="zh-CN" altLang="en-US" b="1" dirty="0">
                <a:latin typeface="+mn-ea"/>
              </a:rPr>
              <a:t>，如果有消费者由于等消费产品而被阻塞，则唤醒该消费者</a:t>
            </a:r>
            <a:endParaRPr lang="en-US" altLang="zh-CN" b="1" dirty="0">
              <a:latin typeface="+mn-ea"/>
            </a:endParaRPr>
          </a:p>
          <a:p>
            <a:pPr marL="0" indent="0">
              <a:lnSpc>
                <a:spcPct val="132000"/>
              </a:lnSpc>
              <a:buFont typeface="Wingdings 2" panose="05020102010507070707" pitchFamily="18" charset="2"/>
              <a:buNone/>
              <a:defRPr/>
            </a:pPr>
            <a:endParaRPr lang="en-US" altLang="zh-CN" dirty="0">
              <a:latin typeface="+mn-ea"/>
            </a:endParaRPr>
          </a:p>
          <a:p>
            <a:pPr marL="0" indent="0">
              <a:lnSpc>
                <a:spcPct val="132000"/>
              </a:lnSpc>
              <a:buFont typeface="Wingdings 2" panose="05020102010507070707" pitchFamily="18" charset="2"/>
              <a:buNone/>
              <a:defRPr/>
            </a:pPr>
            <a:endParaRPr lang="zh-CN" altLang="en-US" dirty="0">
              <a:latin typeface="+mn-ea"/>
            </a:endParaRPr>
          </a:p>
        </p:txBody>
      </p:sp>
      <p:sp>
        <p:nvSpPr>
          <p:cNvPr id="23" name="椭圆形标注 7"/>
          <p:cNvSpPr>
            <a:spLocks noChangeArrowheads="1"/>
          </p:cNvSpPr>
          <p:nvPr/>
        </p:nvSpPr>
        <p:spPr bwMode="auto">
          <a:xfrm>
            <a:off x="5029168" y="3271232"/>
            <a:ext cx="1229587" cy="510906"/>
          </a:xfrm>
          <a:prstGeom prst="wedgeEllipseCallout">
            <a:avLst>
              <a:gd name="adj1" fmla="val -136347"/>
              <a:gd name="adj2" fmla="val 3940"/>
            </a:avLst>
          </a:prstGeom>
        </p:spPr>
        <p:style>
          <a:lnRef idx="2">
            <a:schemeClr val="accent1"/>
          </a:lnRef>
          <a:fillRef idx="1">
            <a:schemeClr val="lt1"/>
          </a:fillRef>
          <a:effectRef idx="0">
            <a:schemeClr val="accent1"/>
          </a:effectRef>
          <a:fontRef idx="minor">
            <a:schemeClr val="dk1"/>
          </a:fontRef>
        </p:style>
        <p:txBody>
          <a:bodyPr wrap="square">
            <a:spAutoFit/>
          </a:bodyPr>
          <a:lstStyle/>
          <a:p>
            <a:pPr>
              <a:defRPr/>
            </a:pPr>
            <a:r>
              <a:rPr lang="zh-CN" altLang="en-US" sz="1800"/>
              <a:t>临界区</a:t>
            </a:r>
          </a:p>
        </p:txBody>
      </p:sp>
      <p:sp>
        <p:nvSpPr>
          <p:cNvPr id="24" name="椭圆形标注 12"/>
          <p:cNvSpPr>
            <a:spLocks noChangeArrowheads="1"/>
          </p:cNvSpPr>
          <p:nvPr/>
        </p:nvSpPr>
        <p:spPr bwMode="auto">
          <a:xfrm>
            <a:off x="3788535" y="1772310"/>
            <a:ext cx="1945401" cy="510906"/>
          </a:xfrm>
          <a:prstGeom prst="wedgeEllipseCallout">
            <a:avLst>
              <a:gd name="adj1" fmla="val -38029"/>
              <a:gd name="adj2" fmla="val 171650"/>
            </a:avLst>
          </a:prstGeom>
        </p:spPr>
        <p:style>
          <a:lnRef idx="2">
            <a:schemeClr val="accent1"/>
          </a:lnRef>
          <a:fillRef idx="1">
            <a:schemeClr val="lt1"/>
          </a:fillRef>
          <a:effectRef idx="0">
            <a:schemeClr val="accent1"/>
          </a:effectRef>
          <a:fontRef idx="minor">
            <a:schemeClr val="dk1"/>
          </a:fontRef>
        </p:style>
        <p:txBody>
          <a:bodyPr wrap="square">
            <a:spAutoFit/>
          </a:bodyPr>
          <a:lstStyle/>
          <a:p>
            <a:pPr>
              <a:defRPr/>
            </a:pPr>
            <a:r>
              <a:rPr lang="zh-CN" altLang="en-US" sz="1800"/>
              <a:t>同步：判断</a:t>
            </a:r>
          </a:p>
        </p:txBody>
      </p:sp>
      <p:sp>
        <p:nvSpPr>
          <p:cNvPr id="25" name="椭圆形标注 13"/>
          <p:cNvSpPr>
            <a:spLocks noChangeArrowheads="1"/>
          </p:cNvSpPr>
          <p:nvPr/>
        </p:nvSpPr>
        <p:spPr bwMode="auto">
          <a:xfrm>
            <a:off x="3680672" y="4544979"/>
            <a:ext cx="1883002" cy="510906"/>
          </a:xfrm>
          <a:prstGeom prst="wedgeEllipseCallout">
            <a:avLst>
              <a:gd name="adj1" fmla="val -27387"/>
              <a:gd name="adj2" fmla="val -117788"/>
            </a:avLst>
          </a:prstGeom>
        </p:spPr>
        <p:style>
          <a:lnRef idx="2">
            <a:schemeClr val="accent1"/>
          </a:lnRef>
          <a:fillRef idx="1">
            <a:schemeClr val="lt1"/>
          </a:fillRef>
          <a:effectRef idx="0">
            <a:schemeClr val="accent1"/>
          </a:effectRef>
          <a:fontRef idx="minor">
            <a:schemeClr val="dk1"/>
          </a:fontRef>
        </p:style>
        <p:txBody>
          <a:bodyPr wrap="square">
            <a:spAutoFit/>
          </a:bodyPr>
          <a:lstStyle/>
          <a:p>
            <a:pPr>
              <a:defRPr/>
            </a:pPr>
            <a:r>
              <a:rPr lang="zh-CN" altLang="en-US" sz="1800" dirty="0"/>
              <a:t>同步：通知</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圆角矩形 28"/>
          <p:cNvSpPr/>
          <p:nvPr/>
        </p:nvSpPr>
        <p:spPr bwMode="auto">
          <a:xfrm>
            <a:off x="647065" y="2376170"/>
            <a:ext cx="2492375" cy="433705"/>
          </a:xfrm>
          <a:prstGeom prst="roundRect">
            <a:avLst/>
          </a:prstGeom>
          <a:solidFill>
            <a:schemeClr val="accent1">
              <a:lumMod val="40000"/>
              <a:lumOff val="60000"/>
            </a:schemeClr>
          </a:solidFill>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wrap="square">
            <a:noAutofit/>
          </a:bodyPr>
          <a:lstStyle/>
          <a:p>
            <a:pPr>
              <a:defRPr/>
            </a:pPr>
            <a:endParaRPr lang="zh-CN" altLang="en-US" sz="100">
              <a:solidFill>
                <a:schemeClr val="tx1"/>
              </a:solidFill>
            </a:endParaRPr>
          </a:p>
        </p:txBody>
      </p:sp>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算法描述：消费者</a:t>
            </a:r>
          </a:p>
        </p:txBody>
      </p:sp>
      <p:sp>
        <p:nvSpPr>
          <p:cNvPr id="24" name="内容占位符 4"/>
          <p:cNvSpPr txBox="1"/>
          <p:nvPr/>
        </p:nvSpPr>
        <p:spPr>
          <a:xfrm>
            <a:off x="457359" y="974957"/>
            <a:ext cx="8453621" cy="339447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15000"/>
              </a:spcBef>
              <a:buFont typeface="Wingdings 2" panose="05020102010507070707" pitchFamily="18" charset="2"/>
              <a:buNone/>
              <a:tabLst>
                <a:tab pos="2458720" algn="l"/>
                <a:tab pos="2740025" algn="l"/>
                <a:tab pos="3084195" algn="l"/>
              </a:tabLst>
              <a:defRPr/>
            </a:pPr>
            <a:endParaRPr lang="en-US" altLang="zh-CN" dirty="0">
              <a:latin typeface="+mn-ea"/>
            </a:endParaRPr>
          </a:p>
          <a:p>
            <a:pPr>
              <a:spcBef>
                <a:spcPct val="15000"/>
              </a:spcBef>
              <a:buFont typeface="Wingdings 2" panose="05020102010507070707" pitchFamily="18" charset="2"/>
              <a:buNone/>
              <a:tabLst>
                <a:tab pos="2458720" algn="l"/>
                <a:tab pos="2740025" algn="l"/>
                <a:tab pos="3084195" algn="l"/>
              </a:tabLst>
              <a:defRPr/>
            </a:pPr>
            <a:endParaRPr lang="en-US" altLang="zh-CN" dirty="0">
              <a:latin typeface="+mn-ea"/>
            </a:endParaRPr>
          </a:p>
          <a:p>
            <a:pPr>
              <a:spcBef>
                <a:spcPct val="15000"/>
              </a:spcBef>
              <a:buFont typeface="Wingdings 2" panose="05020102010507070707" pitchFamily="18" charset="2"/>
              <a:buNone/>
              <a:tabLst>
                <a:tab pos="2458720" algn="l"/>
                <a:tab pos="2740025" algn="l"/>
                <a:tab pos="3084195" algn="l"/>
              </a:tabLst>
              <a:defRPr/>
            </a:pPr>
            <a:endParaRPr lang="en-US" altLang="zh-CN" dirty="0">
              <a:latin typeface="+mn-ea"/>
            </a:endParaRPr>
          </a:p>
          <a:p>
            <a:pPr>
              <a:spcBef>
                <a:spcPct val="15000"/>
              </a:spcBef>
              <a:buFont typeface="Wingdings 2" panose="05020102010507070707" pitchFamily="18" charset="2"/>
              <a:buNone/>
              <a:tabLst>
                <a:tab pos="2458720" algn="l"/>
                <a:tab pos="2740025" algn="l"/>
                <a:tab pos="3084195" algn="l"/>
              </a:tabLst>
              <a:defRPr/>
            </a:pPr>
            <a:r>
              <a:rPr lang="en-US" altLang="zh-CN" dirty="0">
                <a:latin typeface="+mn-ea"/>
              </a:rPr>
              <a:t>	</a:t>
            </a:r>
            <a:r>
              <a:rPr lang="en-US" altLang="zh-CN" b="1" dirty="0">
                <a:latin typeface="+mn-ea"/>
              </a:rPr>
              <a:t>1</a:t>
            </a:r>
            <a:r>
              <a:rPr lang="zh-CN" altLang="en-US" b="1" dirty="0">
                <a:latin typeface="+mn-ea"/>
              </a:rPr>
              <a:t>）判断是否能获得一个满缓冲区，如果不能则阻塞</a:t>
            </a:r>
            <a:endParaRPr lang="en-US" altLang="zh-CN" b="1" dirty="0">
              <a:latin typeface="+mn-ea"/>
            </a:endParaRPr>
          </a:p>
          <a:p>
            <a:pPr>
              <a:spcBef>
                <a:spcPct val="15000"/>
              </a:spcBef>
              <a:buFont typeface="Wingdings 2" panose="05020102010507070707" pitchFamily="18" charset="2"/>
              <a:buNone/>
              <a:tabLst>
                <a:tab pos="2458720" algn="l"/>
                <a:tab pos="2740025" algn="l"/>
                <a:tab pos="3084195" algn="l"/>
              </a:tabLst>
              <a:defRPr/>
            </a:pPr>
            <a:r>
              <a:rPr lang="en-US" altLang="zh-CN" dirty="0">
                <a:latin typeface="+mn-ea"/>
              </a:rPr>
              <a:t>		</a:t>
            </a:r>
          </a:p>
          <a:p>
            <a:pPr>
              <a:spcBef>
                <a:spcPct val="15000"/>
              </a:spcBef>
              <a:buFont typeface="Wingdings 2" panose="05020102010507070707" pitchFamily="18" charset="2"/>
              <a:buNone/>
              <a:tabLst>
                <a:tab pos="2458720" algn="l"/>
                <a:tab pos="2740025" algn="l"/>
                <a:tab pos="3084195" algn="l"/>
              </a:tabLst>
              <a:defRPr/>
            </a:pPr>
            <a:r>
              <a:rPr lang="en-US" altLang="zh-CN" dirty="0">
                <a:latin typeface="+mn-ea"/>
              </a:rPr>
              <a:t>	</a:t>
            </a:r>
            <a:r>
              <a:rPr lang="zh-CN" altLang="en-US" dirty="0">
                <a:solidFill>
                  <a:srgbClr val="FF0000"/>
                </a:solidFill>
                <a:latin typeface="+mn-ea"/>
              </a:rPr>
              <a:t>从满缓冲取出一个产品</a:t>
            </a:r>
            <a:endParaRPr lang="en-US" altLang="zh-CN" dirty="0">
              <a:solidFill>
                <a:srgbClr val="FF0000"/>
              </a:solidFill>
              <a:latin typeface="+mn-ea"/>
            </a:endParaRPr>
          </a:p>
          <a:p>
            <a:pPr>
              <a:spcBef>
                <a:spcPct val="15000"/>
              </a:spcBef>
              <a:buFont typeface="Wingdings 2" panose="05020102010507070707" pitchFamily="18" charset="2"/>
              <a:buNone/>
              <a:tabLst>
                <a:tab pos="2458720" algn="l"/>
                <a:tab pos="2740025" algn="l"/>
                <a:tab pos="3084195" algn="l"/>
              </a:tabLst>
              <a:defRPr/>
            </a:pPr>
            <a:r>
              <a:rPr lang="en-US" altLang="zh-CN" dirty="0">
                <a:latin typeface="+mn-ea"/>
              </a:rPr>
              <a:t>	</a:t>
            </a:r>
          </a:p>
          <a:p>
            <a:pPr>
              <a:spcBef>
                <a:spcPct val="15000"/>
              </a:spcBef>
              <a:buFont typeface="Wingdings 2" panose="05020102010507070707" pitchFamily="18" charset="2"/>
              <a:buNone/>
              <a:tabLst>
                <a:tab pos="2458720" algn="l"/>
                <a:tab pos="2740025" algn="l"/>
                <a:tab pos="3084195" algn="l"/>
              </a:tabLst>
              <a:defRPr/>
            </a:pPr>
            <a:r>
              <a:rPr lang="en-US" altLang="zh-CN" dirty="0">
                <a:latin typeface="+mn-ea"/>
              </a:rPr>
              <a:t>	</a:t>
            </a:r>
            <a:r>
              <a:rPr lang="en-US" altLang="zh-CN" b="1" dirty="0">
                <a:latin typeface="+mn-ea"/>
              </a:rPr>
              <a:t>2</a:t>
            </a:r>
            <a:r>
              <a:rPr lang="zh-CN" altLang="en-US" b="1" dirty="0">
                <a:latin typeface="+mn-ea"/>
              </a:rPr>
              <a:t>）空缓冲区数量加</a:t>
            </a:r>
            <a:r>
              <a:rPr lang="en-US" altLang="zh-CN" b="1" dirty="0">
                <a:latin typeface="+mn-ea"/>
              </a:rPr>
              <a:t>1</a:t>
            </a:r>
            <a:r>
              <a:rPr lang="zh-CN" altLang="en-US" b="1" dirty="0">
                <a:latin typeface="+mn-ea"/>
              </a:rPr>
              <a:t>，如果有生产者由于等空缓冲区而阻塞，则唤醒该生产者</a:t>
            </a:r>
            <a:endParaRPr lang="en-US" altLang="zh-CN" b="1" dirty="0">
              <a:latin typeface="+mn-ea"/>
            </a:endParaRPr>
          </a:p>
          <a:p>
            <a:pPr marL="0" indent="0">
              <a:buFont typeface="Wingdings 2" panose="05020102010507070707" pitchFamily="18" charset="2"/>
              <a:buNone/>
              <a:defRPr/>
            </a:pPr>
            <a:endParaRPr lang="en-US" altLang="zh-CN" dirty="0">
              <a:latin typeface="+mn-ea"/>
            </a:endParaRPr>
          </a:p>
          <a:p>
            <a:pPr marL="0" indent="0">
              <a:buFont typeface="Wingdings 2" panose="05020102010507070707" pitchFamily="18" charset="2"/>
              <a:buNone/>
              <a:defRPr/>
            </a:pPr>
            <a:endParaRPr lang="zh-CN" altLang="en-US" dirty="0">
              <a:latin typeface="+mn-ea"/>
            </a:endParaRPr>
          </a:p>
        </p:txBody>
      </p:sp>
      <p:sp>
        <p:nvSpPr>
          <p:cNvPr id="32" name="椭圆形标注 7"/>
          <p:cNvSpPr>
            <a:spLocks noChangeArrowheads="1"/>
          </p:cNvSpPr>
          <p:nvPr/>
        </p:nvSpPr>
        <p:spPr bwMode="auto">
          <a:xfrm>
            <a:off x="3806825" y="2266950"/>
            <a:ext cx="1388110" cy="435755"/>
          </a:xfrm>
          <a:prstGeom prst="wedgeEllipseCallout">
            <a:avLst>
              <a:gd name="adj1" fmla="val -89478"/>
              <a:gd name="adj2" fmla="val 18894"/>
            </a:avLst>
          </a:prstGeom>
        </p:spPr>
        <p:style>
          <a:lnRef idx="2">
            <a:schemeClr val="accent1"/>
          </a:lnRef>
          <a:fillRef idx="1">
            <a:schemeClr val="lt1"/>
          </a:fillRef>
          <a:effectRef idx="0">
            <a:schemeClr val="accent1"/>
          </a:effectRef>
          <a:fontRef idx="minor">
            <a:schemeClr val="dk1"/>
          </a:fontRef>
        </p:style>
        <p:txBody>
          <a:bodyPr wrap="square">
            <a:spAutoFit/>
          </a:bodyPr>
          <a:lstStyle/>
          <a:p>
            <a:pPr>
              <a:defRPr/>
            </a:pPr>
            <a:r>
              <a:rPr lang="zh-CN" altLang="en-US" sz="1400" b="1" dirty="0"/>
              <a:t>临界区</a:t>
            </a:r>
          </a:p>
        </p:txBody>
      </p:sp>
      <p:sp>
        <p:nvSpPr>
          <p:cNvPr id="33" name="椭圆形标注 12"/>
          <p:cNvSpPr>
            <a:spLocks noChangeArrowheads="1"/>
          </p:cNvSpPr>
          <p:nvPr/>
        </p:nvSpPr>
        <p:spPr bwMode="auto">
          <a:xfrm>
            <a:off x="3572510" y="850900"/>
            <a:ext cx="1468120" cy="438150"/>
          </a:xfrm>
          <a:prstGeom prst="wedgeEllipseCallout">
            <a:avLst>
              <a:gd name="adj1" fmla="val -37296"/>
              <a:gd name="adj2" fmla="val 160967"/>
            </a:avLst>
          </a:prstGeom>
        </p:spPr>
        <p:style>
          <a:lnRef idx="2">
            <a:schemeClr val="accent1"/>
          </a:lnRef>
          <a:fillRef idx="1">
            <a:schemeClr val="lt1"/>
          </a:fillRef>
          <a:effectRef idx="0">
            <a:schemeClr val="accent1"/>
          </a:effectRef>
          <a:fontRef idx="minor">
            <a:schemeClr val="dk1"/>
          </a:fontRef>
        </p:style>
        <p:txBody>
          <a:bodyPr>
            <a:noAutofit/>
          </a:bodyPr>
          <a:lstStyle/>
          <a:p>
            <a:pPr>
              <a:defRPr/>
            </a:pPr>
            <a:r>
              <a:rPr lang="zh-CN" altLang="en-US" sz="1200" b="1">
                <a:solidFill>
                  <a:schemeClr val="tx1"/>
                </a:solidFill>
                <a:uFillTx/>
                <a:sym typeface="+mn-ea"/>
              </a:rPr>
              <a:t>同步：判断</a:t>
            </a:r>
          </a:p>
        </p:txBody>
      </p:sp>
      <p:sp>
        <p:nvSpPr>
          <p:cNvPr id="34" name="椭圆形标注 13"/>
          <p:cNvSpPr>
            <a:spLocks noChangeArrowheads="1"/>
          </p:cNvSpPr>
          <p:nvPr/>
        </p:nvSpPr>
        <p:spPr bwMode="auto">
          <a:xfrm>
            <a:off x="3806825" y="3790950"/>
            <a:ext cx="1621790" cy="394276"/>
          </a:xfrm>
          <a:prstGeom prst="wedgeEllipseCallout">
            <a:avLst>
              <a:gd name="adj1" fmla="val -56747"/>
              <a:gd name="adj2" fmla="val -160506"/>
            </a:avLst>
          </a:prstGeom>
        </p:spPr>
        <p:style>
          <a:lnRef idx="2">
            <a:schemeClr val="accent1"/>
          </a:lnRef>
          <a:fillRef idx="1">
            <a:schemeClr val="lt1"/>
          </a:fillRef>
          <a:effectRef idx="0">
            <a:schemeClr val="accent1"/>
          </a:effectRef>
          <a:fontRef idx="minor">
            <a:schemeClr val="dk1"/>
          </a:fontRef>
        </p:style>
        <p:txBody>
          <a:bodyPr wrap="square">
            <a:spAutoFit/>
          </a:bodyPr>
          <a:lstStyle/>
          <a:p>
            <a:pPr>
              <a:defRPr/>
            </a:pPr>
            <a:r>
              <a:rPr lang="zh-CN" altLang="en-US" sz="1200" b="1" dirty="0"/>
              <a:t>同步：通知</a:t>
            </a:r>
          </a:p>
        </p:txBody>
      </p:sp>
      <p:grpSp>
        <p:nvGrpSpPr>
          <p:cNvPr id="35" name="iṡļiḓe"/>
          <p:cNvGrpSpPr/>
          <p:nvPr/>
        </p:nvGrpSpPr>
        <p:grpSpPr>
          <a:xfrm>
            <a:off x="502474" y="1108943"/>
            <a:ext cx="4229234" cy="373301"/>
            <a:chOff x="660400" y="1246237"/>
            <a:chExt cx="5638979" cy="497734"/>
          </a:xfrm>
        </p:grpSpPr>
        <p:sp>
          <p:nvSpPr>
            <p:cNvPr id="36" name="îṧľîḋé"/>
            <p:cNvSpPr txBox="1"/>
            <p:nvPr/>
          </p:nvSpPr>
          <p:spPr>
            <a:xfrm>
              <a:off x="1309446" y="1293168"/>
              <a:ext cx="4989933" cy="389423"/>
            </a:xfrm>
            <a:prstGeom prst="rect">
              <a:avLst/>
            </a:prstGeom>
            <a:noFill/>
          </p:spPr>
          <p:txBody>
            <a:bodyPr wrap="square" lIns="68580" tIns="34290" rIns="68580" bIns="3429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100" dirty="0">
                  <a:solidFill>
                    <a:srgbClr val="0000FF"/>
                  </a:solidFill>
                </a:rPr>
                <a:t>消费者</a:t>
              </a:r>
            </a:p>
          </p:txBody>
        </p:sp>
        <p:grpSp>
          <p:nvGrpSpPr>
            <p:cNvPr id="37" name="ïS1íḋé"/>
            <p:cNvGrpSpPr/>
            <p:nvPr/>
          </p:nvGrpSpPr>
          <p:grpSpPr>
            <a:xfrm>
              <a:off x="660400" y="1246237"/>
              <a:ext cx="497734" cy="497734"/>
              <a:chOff x="660400" y="1246237"/>
              <a:chExt cx="497734" cy="497734"/>
            </a:xfrm>
          </p:grpSpPr>
          <p:sp>
            <p:nvSpPr>
              <p:cNvPr id="38" name="islîḋe"/>
              <p:cNvSpPr/>
              <p:nvPr/>
            </p:nvSpPr>
            <p:spPr>
              <a:xfrm>
                <a:off x="660400" y="1246237"/>
                <a:ext cx="497734" cy="49773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200" dirty="0">
                  <a:solidFill>
                    <a:schemeClr val="bg1"/>
                  </a:solidFill>
                </a:endParaRPr>
              </a:p>
            </p:txBody>
          </p:sp>
          <p:sp>
            <p:nvSpPr>
              <p:cNvPr id="39" name="îŝlîďe"/>
              <p:cNvSpPr/>
              <p:nvPr/>
            </p:nvSpPr>
            <p:spPr>
              <a:xfrm>
                <a:off x="779848" y="1377672"/>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fontScale="5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500" b="1" dirty="0">
                  <a:solidFill>
                    <a:schemeClr val="bg1"/>
                  </a:solidFill>
                </a:endParaRPr>
              </a:p>
            </p:txBody>
          </p:sp>
        </p:gr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09759" y="59001"/>
            <a:ext cx="5269706" cy="414020"/>
          </a:xfrm>
          <a:prstGeom prst="rect">
            <a:avLst/>
          </a:prstGeom>
        </p:spPr>
        <p:txBody>
          <a:bodyPr wrap="square">
            <a:spAutoFit/>
          </a:bodyPr>
          <a:lstStyle/>
          <a:p>
            <a:r>
              <a:rPr lang="zh-CN" altLang="en-US" sz="2100" b="1" dirty="0">
                <a:solidFill>
                  <a:srgbClr val="7F7F7F"/>
                </a:solidFill>
              </a:rPr>
              <a:t>同步信号量定义</a:t>
            </a:r>
          </a:p>
        </p:txBody>
      </p:sp>
      <p:grpSp>
        <p:nvGrpSpPr>
          <p:cNvPr id="24" name="iṡļiḓe"/>
          <p:cNvGrpSpPr/>
          <p:nvPr/>
        </p:nvGrpSpPr>
        <p:grpSpPr>
          <a:xfrm>
            <a:off x="502474" y="1108943"/>
            <a:ext cx="4229234" cy="373301"/>
            <a:chOff x="660400" y="1246237"/>
            <a:chExt cx="5638979" cy="497734"/>
          </a:xfrm>
        </p:grpSpPr>
        <p:sp>
          <p:nvSpPr>
            <p:cNvPr id="29" name="îṧľîḋé"/>
            <p:cNvSpPr txBox="1"/>
            <p:nvPr/>
          </p:nvSpPr>
          <p:spPr>
            <a:xfrm>
              <a:off x="1309446" y="1293168"/>
              <a:ext cx="4989933" cy="389423"/>
            </a:xfrm>
            <a:prstGeom prst="rect">
              <a:avLst/>
            </a:prstGeom>
            <a:noFill/>
          </p:spPr>
          <p:txBody>
            <a:bodyPr wrap="square" lIns="68580" tIns="34290" rIns="68580" bIns="3429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100" dirty="0"/>
                <a:t>共享数据</a:t>
              </a:r>
            </a:p>
          </p:txBody>
        </p:sp>
        <p:grpSp>
          <p:nvGrpSpPr>
            <p:cNvPr id="32" name="ïS1íḋé"/>
            <p:cNvGrpSpPr/>
            <p:nvPr/>
          </p:nvGrpSpPr>
          <p:grpSpPr>
            <a:xfrm>
              <a:off x="660400" y="1246237"/>
              <a:ext cx="497734" cy="497734"/>
              <a:chOff x="660400" y="1246237"/>
              <a:chExt cx="497734" cy="497734"/>
            </a:xfrm>
          </p:grpSpPr>
          <p:sp>
            <p:nvSpPr>
              <p:cNvPr id="33" name="islîḋe"/>
              <p:cNvSpPr/>
              <p:nvPr/>
            </p:nvSpPr>
            <p:spPr>
              <a:xfrm>
                <a:off x="660400" y="1246237"/>
                <a:ext cx="497734" cy="49773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200" dirty="0">
                  <a:solidFill>
                    <a:schemeClr val="bg1"/>
                  </a:solidFill>
                </a:endParaRPr>
              </a:p>
            </p:txBody>
          </p:sp>
          <p:sp>
            <p:nvSpPr>
              <p:cNvPr id="34" name="îŝlîďe"/>
              <p:cNvSpPr/>
              <p:nvPr/>
            </p:nvSpPr>
            <p:spPr>
              <a:xfrm>
                <a:off x="779848" y="1377672"/>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fontScale="5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500" b="1" dirty="0">
                  <a:solidFill>
                    <a:schemeClr val="bg1"/>
                  </a:solidFill>
                </a:endParaRPr>
              </a:p>
            </p:txBody>
          </p:sp>
        </p:grpSp>
      </p:grpSp>
      <p:sp>
        <p:nvSpPr>
          <p:cNvPr id="35" name="内容占位符 2"/>
          <p:cNvSpPr txBox="1"/>
          <p:nvPr/>
        </p:nvSpPr>
        <p:spPr>
          <a:xfrm>
            <a:off x="989330" y="1555750"/>
            <a:ext cx="8114665" cy="57277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Clr>
                <a:srgbClr val="FF0000"/>
              </a:buClr>
              <a:buNone/>
            </a:pPr>
            <a:r>
              <a:rPr lang="en-US" altLang="zh-CN" dirty="0"/>
              <a:t>semaphore </a:t>
            </a:r>
            <a:r>
              <a:rPr lang="en-US" altLang="zh-CN" dirty="0">
                <a:solidFill>
                  <a:srgbClr val="FF0000"/>
                </a:solidFill>
              </a:rPr>
              <a:t>*full, *empty</a:t>
            </a:r>
            <a:r>
              <a:rPr lang="en-US" altLang="zh-CN" dirty="0"/>
              <a:t>;  //full:</a:t>
            </a:r>
            <a:r>
              <a:rPr lang="zh-CN" altLang="en-US" dirty="0"/>
              <a:t>满缓冲区数量   </a:t>
            </a:r>
            <a:r>
              <a:rPr lang="en-US" altLang="zh-CN" dirty="0"/>
              <a:t>empty</a:t>
            </a:r>
            <a:r>
              <a:rPr lang="zh-CN" altLang="en-US" dirty="0"/>
              <a:t>：空缓冲区数量 </a:t>
            </a:r>
            <a:br>
              <a:rPr lang="zh-CN" altLang="en-US" dirty="0"/>
            </a:br>
            <a:endParaRPr lang="zh-CN" altLang="en-US" sz="1650" dirty="0">
              <a:solidFill>
                <a:srgbClr val="FF0000"/>
              </a:solidFill>
            </a:endParaRPr>
          </a:p>
        </p:txBody>
      </p:sp>
      <p:sp>
        <p:nvSpPr>
          <p:cNvPr id="36" name="内容占位符 2"/>
          <p:cNvSpPr txBox="1"/>
          <p:nvPr/>
        </p:nvSpPr>
        <p:spPr>
          <a:xfrm>
            <a:off x="989258" y="2233208"/>
            <a:ext cx="7510798" cy="5730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Clr>
                <a:srgbClr val="FF0000"/>
              </a:buClr>
              <a:buNone/>
            </a:pPr>
            <a:r>
              <a:rPr lang="zh-CN" altLang="en-US" dirty="0"/>
              <a:t>初始化</a:t>
            </a:r>
            <a:r>
              <a:rPr lang="en-US" altLang="zh-CN" dirty="0"/>
              <a:t>:</a:t>
            </a:r>
            <a:endParaRPr lang="zh-CN" altLang="en-US" sz="1650" dirty="0">
              <a:solidFill>
                <a:srgbClr val="FF0000"/>
              </a:solidFill>
            </a:endParaRPr>
          </a:p>
        </p:txBody>
      </p:sp>
      <p:sp>
        <p:nvSpPr>
          <p:cNvPr id="37" name="内容占位符 2"/>
          <p:cNvSpPr txBox="1"/>
          <p:nvPr/>
        </p:nvSpPr>
        <p:spPr>
          <a:xfrm>
            <a:off x="989258" y="2806258"/>
            <a:ext cx="7510798" cy="5730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Clr>
                <a:srgbClr val="FF0000"/>
              </a:buClr>
              <a:buNone/>
            </a:pPr>
            <a:r>
              <a:rPr lang="en-US" altLang="zh-CN" dirty="0">
                <a:solidFill>
                  <a:srgbClr val="FF0000"/>
                </a:solidFill>
              </a:rPr>
              <a:t>full-&gt;value = 0;	 empty-&gt;</a:t>
            </a:r>
            <a:r>
              <a:rPr lang="en-US" altLang="zh-CN" dirty="0" err="1">
                <a:solidFill>
                  <a:srgbClr val="FF0000"/>
                </a:solidFill>
              </a:rPr>
              <a:t>vaule</a:t>
            </a:r>
            <a:r>
              <a:rPr lang="en-US" altLang="zh-CN" dirty="0">
                <a:solidFill>
                  <a:srgbClr val="FF0000"/>
                </a:solidFill>
              </a:rPr>
              <a:t> = N</a:t>
            </a:r>
            <a:r>
              <a:rPr lang="zh-CN" altLang="en-US" dirty="0"/>
              <a:t>；</a:t>
            </a:r>
          </a:p>
        </p:txBody>
      </p:sp>
      <p:cxnSp>
        <p:nvCxnSpPr>
          <p:cNvPr id="3" name="直接连接符 2"/>
          <p:cNvCxnSpPr/>
          <p:nvPr/>
        </p:nvCxnSpPr>
        <p:spPr>
          <a:xfrm>
            <a:off x="689124" y="3564228"/>
            <a:ext cx="7810931"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解决方法</a:t>
            </a:r>
          </a:p>
        </p:txBody>
      </p:sp>
      <p:sp>
        <p:nvSpPr>
          <p:cNvPr id="35" name="内容占位符 2"/>
          <p:cNvSpPr txBox="1"/>
          <p:nvPr/>
        </p:nvSpPr>
        <p:spPr>
          <a:xfrm>
            <a:off x="76200" y="742950"/>
            <a:ext cx="3873500" cy="4075430"/>
          </a:xfrm>
          <a:prstGeom prst="rect">
            <a:avLst/>
          </a:prstGeom>
          <a:ln>
            <a:solidFill>
              <a:schemeClr val="bg2">
                <a:lumMod val="75000"/>
              </a:schemeClr>
            </a:solidFill>
            <a:prstDash val="dash"/>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FF0000"/>
              </a:buClr>
              <a:buNone/>
            </a:pPr>
            <a:r>
              <a:rPr lang="zh-CN" altLang="en-US" sz="1600" dirty="0">
                <a:solidFill>
                  <a:srgbClr val="FF0000"/>
                </a:solidFill>
              </a:rPr>
              <a:t>生产者：</a:t>
            </a:r>
          </a:p>
          <a:p>
            <a:pPr marL="0" indent="0">
              <a:lnSpc>
                <a:spcPct val="120000"/>
              </a:lnSpc>
              <a:spcBef>
                <a:spcPts val="0"/>
              </a:spcBef>
              <a:buClr>
                <a:srgbClr val="FF0000"/>
              </a:buClr>
              <a:buNone/>
            </a:pPr>
            <a:r>
              <a:rPr lang="zh-CN" altLang="en-US" sz="1600" dirty="0"/>
              <a:t> </a:t>
            </a:r>
            <a:r>
              <a:rPr lang="en-US" altLang="zh-CN" sz="1600" dirty="0"/>
              <a:t>{ </a:t>
            </a:r>
          </a:p>
          <a:p>
            <a:pPr marL="0" indent="0">
              <a:lnSpc>
                <a:spcPct val="120000"/>
              </a:lnSpc>
              <a:spcBef>
                <a:spcPts val="0"/>
              </a:spcBef>
              <a:buClr>
                <a:srgbClr val="FF0000"/>
              </a:buClr>
              <a:buNone/>
            </a:pPr>
            <a:r>
              <a:rPr lang="en-US" altLang="zh-CN" sz="1600" dirty="0"/>
              <a:t>	…</a:t>
            </a:r>
          </a:p>
          <a:p>
            <a:pPr marL="0" indent="0">
              <a:lnSpc>
                <a:spcPct val="120000"/>
              </a:lnSpc>
              <a:spcBef>
                <a:spcPts val="0"/>
              </a:spcBef>
              <a:buClr>
                <a:srgbClr val="FF0000"/>
              </a:buClr>
              <a:buNone/>
            </a:pPr>
            <a:r>
              <a:rPr lang="en-US" altLang="zh-CN" sz="1600" dirty="0"/>
              <a:t>	</a:t>
            </a:r>
            <a:r>
              <a:rPr lang="zh-CN" altLang="en-US" sz="1600" dirty="0"/>
              <a:t>生产一个产品</a:t>
            </a:r>
          </a:p>
          <a:p>
            <a:pPr marL="0" indent="0">
              <a:lnSpc>
                <a:spcPct val="120000"/>
              </a:lnSpc>
              <a:spcBef>
                <a:spcPts val="0"/>
              </a:spcBef>
              <a:buClr>
                <a:srgbClr val="FF0000"/>
              </a:buClr>
              <a:buNone/>
            </a:pPr>
            <a:r>
              <a:rPr lang="zh-CN" altLang="en-US" sz="1600" dirty="0"/>
              <a:t>	</a:t>
            </a:r>
            <a:r>
              <a:rPr lang="en-US" altLang="zh-CN" sz="1600" dirty="0"/>
              <a:t>…</a:t>
            </a:r>
          </a:p>
          <a:p>
            <a:pPr marL="0" indent="0">
              <a:lnSpc>
                <a:spcPct val="120000"/>
              </a:lnSpc>
              <a:spcBef>
                <a:spcPts val="0"/>
              </a:spcBef>
              <a:buClr>
                <a:srgbClr val="FF0000"/>
              </a:buClr>
              <a:buNone/>
            </a:pPr>
            <a:r>
              <a:rPr lang="en-US" altLang="zh-CN" sz="1600" dirty="0"/>
              <a:t>	</a:t>
            </a:r>
            <a:r>
              <a:rPr lang="en-US" altLang="zh-CN" sz="1600" dirty="0">
                <a:solidFill>
                  <a:srgbClr val="FF0000"/>
                </a:solidFill>
              </a:rPr>
              <a:t>wait(empty);</a:t>
            </a:r>
          </a:p>
          <a:p>
            <a:pPr marL="0" indent="0">
              <a:lnSpc>
                <a:spcPct val="120000"/>
              </a:lnSpc>
              <a:spcBef>
                <a:spcPts val="0"/>
              </a:spcBef>
              <a:buClr>
                <a:srgbClr val="FF0000"/>
              </a:buClr>
              <a:buNone/>
            </a:pPr>
            <a:r>
              <a:rPr lang="en-US" altLang="zh-CN" sz="1600" dirty="0"/>
              <a:t>	wait(m);</a:t>
            </a:r>
          </a:p>
          <a:p>
            <a:pPr marL="0" indent="0">
              <a:lnSpc>
                <a:spcPct val="120000"/>
              </a:lnSpc>
              <a:spcBef>
                <a:spcPts val="0"/>
              </a:spcBef>
              <a:buClr>
                <a:srgbClr val="FF0000"/>
              </a:buClr>
              <a:buNone/>
            </a:pPr>
            <a:r>
              <a:rPr lang="en-US" altLang="zh-CN" sz="1600" dirty="0"/>
              <a:t>	 …</a:t>
            </a:r>
          </a:p>
          <a:p>
            <a:pPr marL="0" indent="0">
              <a:lnSpc>
                <a:spcPct val="120000"/>
              </a:lnSpc>
              <a:spcBef>
                <a:spcPts val="0"/>
              </a:spcBef>
              <a:buClr>
                <a:srgbClr val="FF0000"/>
              </a:buClr>
              <a:buNone/>
            </a:pPr>
            <a:r>
              <a:rPr lang="en-US" altLang="zh-CN" sz="1600" dirty="0"/>
              <a:t>	</a:t>
            </a:r>
            <a:r>
              <a:rPr lang="en-US" altLang="zh-CN" sz="1600" dirty="0">
                <a:solidFill>
                  <a:srgbClr val="FF0000"/>
                </a:solidFill>
              </a:rPr>
              <a:t>buff[in] = </a:t>
            </a:r>
            <a:r>
              <a:rPr lang="en-US" altLang="zh-CN" sz="1600" dirty="0" err="1">
                <a:solidFill>
                  <a:srgbClr val="FF0000"/>
                </a:solidFill>
              </a:rPr>
              <a:t>nextp</a:t>
            </a:r>
            <a:r>
              <a:rPr lang="en-US" altLang="zh-CN" sz="1600" dirty="0">
                <a:solidFill>
                  <a:srgbClr val="FF0000"/>
                </a:solidFill>
              </a:rPr>
              <a:t>;</a:t>
            </a:r>
          </a:p>
          <a:p>
            <a:pPr marL="0" indent="0">
              <a:lnSpc>
                <a:spcPct val="120000"/>
              </a:lnSpc>
              <a:spcBef>
                <a:spcPts val="0"/>
              </a:spcBef>
              <a:buClr>
                <a:srgbClr val="FF0000"/>
              </a:buClr>
              <a:buNone/>
            </a:pPr>
            <a:r>
              <a:rPr lang="en-US" altLang="zh-CN" sz="1600" dirty="0">
                <a:solidFill>
                  <a:srgbClr val="FF0000"/>
                </a:solidFill>
              </a:rPr>
              <a:t>               in=(in + 1) % n;</a:t>
            </a:r>
            <a:endParaRPr lang="zh-CN" altLang="en-US" sz="1600" dirty="0"/>
          </a:p>
          <a:p>
            <a:pPr marL="0" indent="0">
              <a:lnSpc>
                <a:spcPct val="120000"/>
              </a:lnSpc>
              <a:spcBef>
                <a:spcPts val="0"/>
              </a:spcBef>
              <a:buClr>
                <a:srgbClr val="FF0000"/>
              </a:buClr>
              <a:buNone/>
            </a:pPr>
            <a:r>
              <a:rPr lang="zh-CN" altLang="en-US" sz="1600" dirty="0"/>
              <a:t>	 </a:t>
            </a:r>
            <a:r>
              <a:rPr lang="en-US" altLang="zh-CN" sz="1600" dirty="0"/>
              <a:t>…</a:t>
            </a:r>
          </a:p>
          <a:p>
            <a:pPr marL="0" indent="0">
              <a:lnSpc>
                <a:spcPct val="120000"/>
              </a:lnSpc>
              <a:spcBef>
                <a:spcPts val="0"/>
              </a:spcBef>
              <a:buClr>
                <a:srgbClr val="FF0000"/>
              </a:buClr>
              <a:buNone/>
            </a:pPr>
            <a:r>
              <a:rPr lang="en-US" altLang="zh-CN" sz="1600" dirty="0"/>
              <a:t>	signal(m);</a:t>
            </a:r>
          </a:p>
          <a:p>
            <a:pPr marL="0" indent="0">
              <a:lnSpc>
                <a:spcPct val="120000"/>
              </a:lnSpc>
              <a:spcBef>
                <a:spcPts val="0"/>
              </a:spcBef>
              <a:buClr>
                <a:srgbClr val="FF0000"/>
              </a:buClr>
              <a:buNone/>
            </a:pPr>
            <a:r>
              <a:rPr lang="en-US" altLang="zh-CN" sz="1600" dirty="0"/>
              <a:t>	</a:t>
            </a:r>
            <a:r>
              <a:rPr lang="en-US" altLang="zh-CN" sz="1600" dirty="0">
                <a:solidFill>
                  <a:srgbClr val="FF0000"/>
                </a:solidFill>
              </a:rPr>
              <a:t>signal(full);</a:t>
            </a:r>
          </a:p>
          <a:p>
            <a:pPr marL="0" indent="0">
              <a:lnSpc>
                <a:spcPct val="120000"/>
              </a:lnSpc>
              <a:spcBef>
                <a:spcPts val="0"/>
              </a:spcBef>
              <a:buClr>
                <a:srgbClr val="FF0000"/>
              </a:buClr>
              <a:buNone/>
            </a:pPr>
            <a:r>
              <a:rPr lang="en-US" altLang="zh-CN" sz="1600" dirty="0"/>
              <a:t>	} 	</a:t>
            </a:r>
          </a:p>
        </p:txBody>
      </p:sp>
      <p:sp>
        <p:nvSpPr>
          <p:cNvPr id="12" name="内容占位符 2"/>
          <p:cNvSpPr txBox="1"/>
          <p:nvPr/>
        </p:nvSpPr>
        <p:spPr>
          <a:xfrm>
            <a:off x="4406265" y="763905"/>
            <a:ext cx="3806825" cy="4075430"/>
          </a:xfrm>
          <a:prstGeom prst="rect">
            <a:avLst/>
          </a:prstGeom>
          <a:ln>
            <a:solidFill>
              <a:schemeClr val="bg2">
                <a:lumMod val="75000"/>
              </a:schemeClr>
            </a:solidFill>
            <a:prstDash val="dash"/>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0"/>
              </a:spcBef>
              <a:buClr>
                <a:srgbClr val="FF0000"/>
              </a:buClr>
              <a:buNone/>
            </a:pPr>
            <a:r>
              <a:rPr lang="zh-CN" altLang="en-US" sz="1600" dirty="0">
                <a:solidFill>
                  <a:srgbClr val="0000FF"/>
                </a:solidFill>
              </a:rPr>
              <a:t>消费者：</a:t>
            </a:r>
          </a:p>
          <a:p>
            <a:pPr marL="0" indent="0">
              <a:lnSpc>
                <a:spcPct val="110000"/>
              </a:lnSpc>
              <a:spcBef>
                <a:spcPts val="0"/>
              </a:spcBef>
              <a:buClr>
                <a:srgbClr val="FF0000"/>
              </a:buClr>
              <a:buNone/>
            </a:pPr>
            <a:r>
              <a:rPr lang="zh-CN" altLang="en-US" sz="1600" dirty="0"/>
              <a:t> </a:t>
            </a:r>
            <a:r>
              <a:rPr lang="en-US" altLang="zh-CN" sz="1600" dirty="0"/>
              <a:t>{ </a:t>
            </a:r>
          </a:p>
          <a:p>
            <a:pPr marL="0" indent="0">
              <a:lnSpc>
                <a:spcPct val="110000"/>
              </a:lnSpc>
              <a:spcBef>
                <a:spcPts val="0"/>
              </a:spcBef>
              <a:buClr>
                <a:srgbClr val="FF0000"/>
              </a:buClr>
              <a:buNone/>
            </a:pPr>
            <a:r>
              <a:rPr lang="en-US" altLang="zh-CN" sz="1600" dirty="0"/>
              <a:t>	…</a:t>
            </a:r>
          </a:p>
          <a:p>
            <a:pPr marL="0" indent="0">
              <a:lnSpc>
                <a:spcPct val="110000"/>
              </a:lnSpc>
              <a:spcBef>
                <a:spcPts val="0"/>
              </a:spcBef>
              <a:buClr>
                <a:srgbClr val="FF0000"/>
              </a:buClr>
              <a:buNone/>
            </a:pPr>
            <a:r>
              <a:rPr lang="en-US" altLang="zh-CN" sz="1600" dirty="0"/>
              <a:t>	</a:t>
            </a:r>
            <a:r>
              <a:rPr lang="en-US" altLang="zh-CN" sz="1600" dirty="0">
                <a:solidFill>
                  <a:srgbClr val="FF0000"/>
                </a:solidFill>
              </a:rPr>
              <a:t>wait(full)</a:t>
            </a:r>
            <a:r>
              <a:rPr lang="zh-CN" altLang="en-US" sz="1600" dirty="0">
                <a:solidFill>
                  <a:srgbClr val="FF0000"/>
                </a:solidFill>
              </a:rPr>
              <a:t>；</a:t>
            </a:r>
          </a:p>
          <a:p>
            <a:pPr marL="0" indent="0">
              <a:lnSpc>
                <a:spcPct val="110000"/>
              </a:lnSpc>
              <a:spcBef>
                <a:spcPts val="0"/>
              </a:spcBef>
              <a:buClr>
                <a:srgbClr val="FF0000"/>
              </a:buClr>
              <a:buNone/>
            </a:pPr>
            <a:r>
              <a:rPr lang="zh-CN" altLang="en-US" sz="1600" dirty="0"/>
              <a:t>	</a:t>
            </a:r>
            <a:r>
              <a:rPr lang="en-US" altLang="zh-CN" sz="1600" dirty="0"/>
              <a:t>wait(m);</a:t>
            </a:r>
          </a:p>
          <a:p>
            <a:pPr marL="0" indent="0">
              <a:lnSpc>
                <a:spcPct val="110000"/>
              </a:lnSpc>
              <a:spcBef>
                <a:spcPts val="0"/>
              </a:spcBef>
              <a:buClr>
                <a:srgbClr val="FF0000"/>
              </a:buClr>
              <a:buNone/>
            </a:pPr>
            <a:r>
              <a:rPr lang="en-US" altLang="zh-CN" sz="1600" dirty="0"/>
              <a:t>	 …</a:t>
            </a:r>
          </a:p>
          <a:p>
            <a:pPr marL="0" indent="0">
              <a:lnSpc>
                <a:spcPct val="110000"/>
              </a:lnSpc>
              <a:spcBef>
                <a:spcPts val="0"/>
              </a:spcBef>
              <a:buClr>
                <a:srgbClr val="FF0000"/>
              </a:buClr>
              <a:buNone/>
            </a:pPr>
            <a:r>
              <a:rPr lang="en-US" altLang="zh-CN" sz="1600" dirty="0"/>
              <a:t>	</a:t>
            </a:r>
            <a:r>
              <a:rPr lang="en-US" altLang="zh-CN" sz="1600" dirty="0" err="1">
                <a:solidFill>
                  <a:srgbClr val="FF0000"/>
                </a:solidFill>
              </a:rPr>
              <a:t>nextc</a:t>
            </a:r>
            <a:r>
              <a:rPr lang="en-US" altLang="zh-CN" sz="1600" dirty="0">
                <a:solidFill>
                  <a:srgbClr val="FF0000"/>
                </a:solidFill>
              </a:rPr>
              <a:t>=buff[out];</a:t>
            </a:r>
          </a:p>
          <a:p>
            <a:pPr marL="0" indent="0">
              <a:lnSpc>
                <a:spcPct val="110000"/>
              </a:lnSpc>
              <a:spcBef>
                <a:spcPts val="0"/>
              </a:spcBef>
              <a:buClr>
                <a:srgbClr val="FF0000"/>
              </a:buClr>
              <a:buNone/>
            </a:pPr>
            <a:r>
              <a:rPr lang="en-US" altLang="zh-CN" sz="1600" dirty="0">
                <a:solidFill>
                  <a:srgbClr val="FF0000"/>
                </a:solidFill>
              </a:rPr>
              <a:t>               out = (out + 1) % n;</a:t>
            </a:r>
            <a:endParaRPr lang="zh-CN" altLang="en-US" sz="1600" dirty="0">
              <a:solidFill>
                <a:srgbClr val="FF0000"/>
              </a:solidFill>
            </a:endParaRPr>
          </a:p>
          <a:p>
            <a:pPr marL="0" indent="0">
              <a:lnSpc>
                <a:spcPct val="110000"/>
              </a:lnSpc>
              <a:spcBef>
                <a:spcPts val="0"/>
              </a:spcBef>
              <a:buClr>
                <a:srgbClr val="FF0000"/>
              </a:buClr>
              <a:buNone/>
            </a:pPr>
            <a:r>
              <a:rPr lang="zh-CN" altLang="en-US" sz="1600" dirty="0"/>
              <a:t>	 </a:t>
            </a:r>
            <a:r>
              <a:rPr lang="en-US" altLang="zh-CN" sz="1600" dirty="0"/>
              <a:t>…</a:t>
            </a:r>
          </a:p>
          <a:p>
            <a:pPr marL="0" indent="0">
              <a:lnSpc>
                <a:spcPct val="110000"/>
              </a:lnSpc>
              <a:spcBef>
                <a:spcPts val="0"/>
              </a:spcBef>
              <a:buClr>
                <a:srgbClr val="FF0000"/>
              </a:buClr>
              <a:buNone/>
            </a:pPr>
            <a:r>
              <a:rPr lang="en-US" altLang="zh-CN" sz="1600" dirty="0"/>
              <a:t>	signal(m);</a:t>
            </a:r>
          </a:p>
          <a:p>
            <a:pPr marL="0" indent="0">
              <a:lnSpc>
                <a:spcPct val="110000"/>
              </a:lnSpc>
              <a:spcBef>
                <a:spcPts val="0"/>
              </a:spcBef>
              <a:buClr>
                <a:srgbClr val="FF0000"/>
              </a:buClr>
              <a:buNone/>
            </a:pPr>
            <a:r>
              <a:rPr lang="en-US" altLang="zh-CN" sz="1600" dirty="0"/>
              <a:t>	</a:t>
            </a:r>
            <a:r>
              <a:rPr lang="en-US" altLang="zh-CN" sz="1600" dirty="0">
                <a:solidFill>
                  <a:srgbClr val="FF0000"/>
                </a:solidFill>
              </a:rPr>
              <a:t>signal(empty);</a:t>
            </a:r>
          </a:p>
          <a:p>
            <a:pPr marL="0" indent="0">
              <a:lnSpc>
                <a:spcPct val="110000"/>
              </a:lnSpc>
              <a:spcBef>
                <a:spcPts val="0"/>
              </a:spcBef>
              <a:buClr>
                <a:srgbClr val="FF0000"/>
              </a:buClr>
              <a:buNone/>
            </a:pPr>
            <a:r>
              <a:rPr lang="en-US" altLang="zh-CN" sz="1600" dirty="0"/>
              <a:t>	 …</a:t>
            </a:r>
          </a:p>
          <a:p>
            <a:pPr marL="0" indent="0">
              <a:lnSpc>
                <a:spcPct val="110000"/>
              </a:lnSpc>
              <a:spcBef>
                <a:spcPts val="0"/>
              </a:spcBef>
              <a:buClr>
                <a:srgbClr val="FF0000"/>
              </a:buClr>
              <a:buNone/>
            </a:pPr>
            <a:r>
              <a:rPr lang="en-US" altLang="zh-CN" sz="1600" dirty="0"/>
              <a:t>	</a:t>
            </a:r>
            <a:r>
              <a:rPr lang="zh-CN" altLang="en-US" sz="1600" dirty="0"/>
              <a:t>消费取出的产品</a:t>
            </a:r>
          </a:p>
          <a:p>
            <a:pPr marL="0" indent="0">
              <a:lnSpc>
                <a:spcPct val="110000"/>
              </a:lnSpc>
              <a:spcBef>
                <a:spcPts val="0"/>
              </a:spcBef>
              <a:buClr>
                <a:srgbClr val="FF0000"/>
              </a:buClr>
              <a:buNone/>
            </a:pPr>
            <a:r>
              <a:rPr lang="zh-CN" altLang="en-US" sz="1600" dirty="0"/>
              <a:t>	 </a:t>
            </a:r>
            <a:r>
              <a:rPr lang="en-US" altLang="zh-CN" sz="1600" dirty="0"/>
              <a:t>…</a:t>
            </a:r>
          </a:p>
          <a:p>
            <a:pPr marL="0" indent="0">
              <a:lnSpc>
                <a:spcPct val="110000"/>
              </a:lnSpc>
              <a:spcBef>
                <a:spcPts val="0"/>
              </a:spcBef>
              <a:buClr>
                <a:srgbClr val="FF0000"/>
              </a:buClr>
              <a:buNone/>
            </a:pPr>
            <a:r>
              <a:rPr lang="en-US" altLang="zh-CN" sz="1600" dirty="0"/>
              <a:t>	}</a:t>
            </a:r>
          </a:p>
        </p:txBody>
      </p:sp>
      <p:sp>
        <p:nvSpPr>
          <p:cNvPr id="13" name="圆角矩形标注 12"/>
          <p:cNvSpPr/>
          <p:nvPr/>
        </p:nvSpPr>
        <p:spPr bwMode="auto">
          <a:xfrm>
            <a:off x="2895600" y="1657350"/>
            <a:ext cx="2155728" cy="1305603"/>
          </a:xfrm>
          <a:prstGeom prst="wedgeRoundRectCallout">
            <a:avLst>
              <a:gd name="adj1" fmla="val -70941"/>
              <a:gd name="adj2" fmla="val 13206"/>
              <a:gd name="adj3" fmla="val 16667"/>
            </a:avLst>
          </a:prstGeom>
          <a:solidFill>
            <a:srgbClr val="FFC000"/>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wrap="square" lIns="0" tIns="0" rIns="0">
            <a:spAutoFit/>
          </a:bodyPr>
          <a:lstStyle/>
          <a:p>
            <a:pPr>
              <a:lnSpc>
                <a:spcPct val="123000"/>
              </a:lnSpc>
              <a:defRPr/>
            </a:pPr>
            <a:r>
              <a:rPr lang="zh-CN" altLang="en-US" sz="1500" dirty="0">
                <a:solidFill>
                  <a:schemeClr val="bg2">
                    <a:lumMod val="10000"/>
                  </a:schemeClr>
                </a:solidFill>
              </a:rPr>
              <a:t>当</a:t>
            </a:r>
            <a:r>
              <a:rPr lang="en-US" altLang="zh-CN" sz="1500" dirty="0">
                <a:solidFill>
                  <a:schemeClr val="bg2">
                    <a:lumMod val="10000"/>
                  </a:schemeClr>
                </a:solidFill>
              </a:rPr>
              <a:t>empty</a:t>
            </a:r>
            <a:r>
              <a:rPr lang="zh-CN" altLang="en-US" sz="1500" dirty="0">
                <a:solidFill>
                  <a:schemeClr val="bg2">
                    <a:lumMod val="10000"/>
                  </a:schemeClr>
                </a:solidFill>
              </a:rPr>
              <a:t>大于</a:t>
            </a:r>
            <a:r>
              <a:rPr lang="en-US" altLang="zh-CN" sz="1500" dirty="0">
                <a:solidFill>
                  <a:schemeClr val="bg2">
                    <a:lumMod val="10000"/>
                  </a:schemeClr>
                </a:solidFill>
              </a:rPr>
              <a:t>0</a:t>
            </a:r>
            <a:r>
              <a:rPr lang="zh-CN" altLang="en-US" sz="1500" dirty="0">
                <a:solidFill>
                  <a:schemeClr val="bg2">
                    <a:lumMod val="10000"/>
                  </a:schemeClr>
                </a:solidFill>
              </a:rPr>
              <a:t>时，表示有空缓冲区，继续执行；否则，表示无空缓冲区，当前生产者阻塞。</a:t>
            </a:r>
          </a:p>
        </p:txBody>
      </p:sp>
      <p:sp>
        <p:nvSpPr>
          <p:cNvPr id="14" name="圆角矩形标注 13"/>
          <p:cNvSpPr/>
          <p:nvPr/>
        </p:nvSpPr>
        <p:spPr bwMode="auto">
          <a:xfrm>
            <a:off x="2743200" y="3742127"/>
            <a:ext cx="1968179" cy="1274935"/>
          </a:xfrm>
          <a:prstGeom prst="wedgeRoundRectCallout">
            <a:avLst>
              <a:gd name="adj1" fmla="val -72574"/>
              <a:gd name="adj2" fmla="val 4975"/>
              <a:gd name="adj3" fmla="val 16667"/>
            </a:avLst>
          </a:prstGeom>
          <a:solidFill>
            <a:srgbClr val="FFC000"/>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wrap="square" lIns="0" tIns="0" rIns="0">
            <a:spAutoFit/>
          </a:bodyPr>
          <a:lstStyle>
            <a:defPPr>
              <a:defRPr lang="en-US"/>
            </a:defPPr>
            <a:lvl1pPr algn="l" rtl="0" eaLnBrk="0" fontAlgn="base" hangingPunct="0">
              <a:spcBef>
                <a:spcPct val="0"/>
              </a:spcBef>
              <a:spcAft>
                <a:spcPct val="0"/>
              </a:spcAft>
              <a:defRPr kern="1200">
                <a:solidFill>
                  <a:schemeClr val="dk1"/>
                </a:solidFill>
                <a:latin typeface="+mn-lt"/>
                <a:ea typeface="+mn-ea"/>
                <a:cs typeface="+mn-cs"/>
              </a:defRPr>
            </a:lvl1pPr>
            <a:lvl2pPr marL="457200" algn="l" rtl="0" eaLnBrk="0" fontAlgn="base" hangingPunct="0">
              <a:spcBef>
                <a:spcPct val="0"/>
              </a:spcBef>
              <a:spcAft>
                <a:spcPct val="0"/>
              </a:spcAft>
              <a:defRPr kern="1200">
                <a:solidFill>
                  <a:schemeClr val="dk1"/>
                </a:solidFill>
                <a:latin typeface="+mn-lt"/>
                <a:ea typeface="+mn-ea"/>
                <a:cs typeface="+mn-cs"/>
              </a:defRPr>
            </a:lvl2pPr>
            <a:lvl3pPr marL="914400" algn="l" rtl="0" eaLnBrk="0" fontAlgn="base" hangingPunct="0">
              <a:spcBef>
                <a:spcPct val="0"/>
              </a:spcBef>
              <a:spcAft>
                <a:spcPct val="0"/>
              </a:spcAft>
              <a:defRPr kern="1200">
                <a:solidFill>
                  <a:schemeClr val="dk1"/>
                </a:solidFill>
                <a:latin typeface="+mn-lt"/>
                <a:ea typeface="+mn-ea"/>
                <a:cs typeface="+mn-cs"/>
              </a:defRPr>
            </a:lvl3pPr>
            <a:lvl4pPr marL="1371600" algn="l" rtl="0" eaLnBrk="0" fontAlgn="base" hangingPunct="0">
              <a:spcBef>
                <a:spcPct val="0"/>
              </a:spcBef>
              <a:spcAft>
                <a:spcPct val="0"/>
              </a:spcAft>
              <a:defRPr kern="1200">
                <a:solidFill>
                  <a:schemeClr val="dk1"/>
                </a:solidFill>
                <a:latin typeface="+mn-lt"/>
                <a:ea typeface="+mn-ea"/>
                <a:cs typeface="+mn-cs"/>
              </a:defRPr>
            </a:lvl4pPr>
            <a:lvl5pPr marL="1828800" algn="l" rtl="0" eaLnBrk="0" fontAlgn="base" hangingPunct="0">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lnSpc>
                <a:spcPct val="123000"/>
              </a:lnSpc>
              <a:defRPr/>
            </a:pPr>
            <a:r>
              <a:rPr lang="zh-CN" altLang="en-US" sz="1500" dirty="0">
                <a:solidFill>
                  <a:schemeClr val="bg2">
                    <a:lumMod val="10000"/>
                  </a:schemeClr>
                </a:solidFill>
              </a:rPr>
              <a:t>把</a:t>
            </a:r>
            <a:r>
              <a:rPr lang="en-US" altLang="zh-CN" sz="1500" dirty="0">
                <a:solidFill>
                  <a:schemeClr val="bg2">
                    <a:lumMod val="10000"/>
                  </a:schemeClr>
                </a:solidFill>
              </a:rPr>
              <a:t>full</a:t>
            </a:r>
            <a:r>
              <a:rPr lang="zh-CN" altLang="en-US" sz="1500" dirty="0">
                <a:solidFill>
                  <a:schemeClr val="bg2">
                    <a:lumMod val="10000"/>
                  </a:schemeClr>
                </a:solidFill>
              </a:rPr>
              <a:t>值加</a:t>
            </a:r>
            <a:r>
              <a:rPr lang="en-US" altLang="zh-CN" sz="1500" dirty="0">
                <a:solidFill>
                  <a:schemeClr val="bg2">
                    <a:lumMod val="10000"/>
                  </a:schemeClr>
                </a:solidFill>
              </a:rPr>
              <a:t>1</a:t>
            </a:r>
            <a:r>
              <a:rPr lang="zh-CN" altLang="en-US" sz="1500" dirty="0">
                <a:solidFill>
                  <a:schemeClr val="bg2">
                    <a:lumMod val="10000"/>
                  </a:schemeClr>
                </a:solidFill>
              </a:rPr>
              <a:t>，如果有消费者等在</a:t>
            </a:r>
            <a:r>
              <a:rPr lang="en-US" altLang="zh-CN" sz="1500" dirty="0">
                <a:solidFill>
                  <a:schemeClr val="bg2">
                    <a:lumMod val="10000"/>
                  </a:schemeClr>
                </a:solidFill>
              </a:rPr>
              <a:t>full</a:t>
            </a:r>
            <a:r>
              <a:rPr lang="zh-CN" altLang="en-US" sz="1500" dirty="0">
                <a:solidFill>
                  <a:schemeClr val="bg2">
                    <a:lumMod val="10000"/>
                  </a:schemeClr>
                </a:solidFill>
              </a:rPr>
              <a:t>的</a:t>
            </a:r>
            <a:r>
              <a:rPr lang="en-US" altLang="zh-CN" sz="1500" dirty="0">
                <a:solidFill>
                  <a:schemeClr val="bg2">
                    <a:lumMod val="10000"/>
                  </a:schemeClr>
                </a:solidFill>
              </a:rPr>
              <a:t> </a:t>
            </a:r>
            <a:r>
              <a:rPr lang="zh-CN" altLang="en-US" sz="1500" dirty="0">
                <a:solidFill>
                  <a:schemeClr val="bg2">
                    <a:lumMod val="10000"/>
                  </a:schemeClr>
                </a:solidFill>
              </a:rPr>
              <a:t>队列上，则唤醒该消费者。</a:t>
            </a:r>
          </a:p>
        </p:txBody>
      </p:sp>
      <p:sp>
        <p:nvSpPr>
          <p:cNvPr id="15" name="圆角矩形标注 14"/>
          <p:cNvSpPr/>
          <p:nvPr/>
        </p:nvSpPr>
        <p:spPr bwMode="auto">
          <a:xfrm>
            <a:off x="5901743" y="634940"/>
            <a:ext cx="3013658" cy="991090"/>
          </a:xfrm>
          <a:prstGeom prst="wedgeRoundRectCallout">
            <a:avLst>
              <a:gd name="adj1" fmla="val 1612"/>
              <a:gd name="adj2" fmla="val 62856"/>
              <a:gd name="adj3" fmla="val 16667"/>
            </a:avLst>
          </a:prstGeom>
          <a:solidFill>
            <a:srgbClr val="FFC000"/>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wrap="square" lIns="0" tIns="0" rIns="0">
            <a:spAutoFit/>
          </a:bodyPr>
          <a:lstStyle/>
          <a:p>
            <a:pPr>
              <a:lnSpc>
                <a:spcPct val="123000"/>
              </a:lnSpc>
              <a:defRPr/>
            </a:pPr>
            <a:r>
              <a:rPr lang="zh-CN" altLang="en-US" sz="1500" dirty="0">
                <a:solidFill>
                  <a:schemeClr val="bg1"/>
                </a:solidFill>
              </a:rPr>
              <a:t>当</a:t>
            </a:r>
            <a:r>
              <a:rPr lang="en-US" altLang="zh-CN" sz="1500" dirty="0">
                <a:solidFill>
                  <a:schemeClr val="bg2">
                    <a:lumMod val="10000"/>
                  </a:schemeClr>
                </a:solidFill>
              </a:rPr>
              <a:t>full</a:t>
            </a:r>
            <a:r>
              <a:rPr lang="zh-CN" altLang="en-US" sz="1500" dirty="0">
                <a:solidFill>
                  <a:schemeClr val="bg2">
                    <a:lumMod val="10000"/>
                  </a:schemeClr>
                </a:solidFill>
              </a:rPr>
              <a:t>大于</a:t>
            </a:r>
            <a:r>
              <a:rPr lang="en-US" altLang="zh-CN" sz="1500" dirty="0">
                <a:solidFill>
                  <a:schemeClr val="bg2">
                    <a:lumMod val="10000"/>
                  </a:schemeClr>
                </a:solidFill>
              </a:rPr>
              <a:t>0</a:t>
            </a:r>
            <a:r>
              <a:rPr lang="zh-CN" altLang="en-US" sz="1500" dirty="0">
                <a:solidFill>
                  <a:schemeClr val="bg2">
                    <a:lumMod val="10000"/>
                  </a:schemeClr>
                </a:solidFill>
              </a:rPr>
              <a:t>时，表示有满缓冲区，继续执行；否则，表示无满缓冲区，当前消费者阻塞。</a:t>
            </a:r>
          </a:p>
        </p:txBody>
      </p:sp>
      <p:sp>
        <p:nvSpPr>
          <p:cNvPr id="16" name="圆角矩形标注 15"/>
          <p:cNvSpPr/>
          <p:nvPr/>
        </p:nvSpPr>
        <p:spPr bwMode="auto">
          <a:xfrm>
            <a:off x="6705600" y="3976086"/>
            <a:ext cx="2527881" cy="992214"/>
          </a:xfrm>
          <a:prstGeom prst="wedgeRoundRectCallout">
            <a:avLst>
              <a:gd name="adj1" fmla="val -37718"/>
              <a:gd name="adj2" fmla="val -96555"/>
              <a:gd name="adj3" fmla="val 16667"/>
            </a:avLst>
          </a:prstGeom>
          <a:solidFill>
            <a:srgbClr val="FFC000"/>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wrap="square" lIns="0" tIns="0" rIns="0">
            <a:spAutoFit/>
          </a:bodyPr>
          <a:lstStyle>
            <a:defPPr>
              <a:defRPr lang="en-US"/>
            </a:defPPr>
            <a:lvl1pPr algn="l" rtl="0" eaLnBrk="0" fontAlgn="base" hangingPunct="0">
              <a:spcBef>
                <a:spcPct val="0"/>
              </a:spcBef>
              <a:spcAft>
                <a:spcPct val="0"/>
              </a:spcAft>
              <a:defRPr kern="1200">
                <a:solidFill>
                  <a:schemeClr val="dk1"/>
                </a:solidFill>
                <a:latin typeface="+mn-lt"/>
                <a:ea typeface="+mn-ea"/>
                <a:cs typeface="+mn-cs"/>
              </a:defRPr>
            </a:lvl1pPr>
            <a:lvl2pPr marL="457200" algn="l" rtl="0" eaLnBrk="0" fontAlgn="base" hangingPunct="0">
              <a:spcBef>
                <a:spcPct val="0"/>
              </a:spcBef>
              <a:spcAft>
                <a:spcPct val="0"/>
              </a:spcAft>
              <a:defRPr kern="1200">
                <a:solidFill>
                  <a:schemeClr val="dk1"/>
                </a:solidFill>
                <a:latin typeface="+mn-lt"/>
                <a:ea typeface="+mn-ea"/>
                <a:cs typeface="+mn-cs"/>
              </a:defRPr>
            </a:lvl2pPr>
            <a:lvl3pPr marL="914400" algn="l" rtl="0" eaLnBrk="0" fontAlgn="base" hangingPunct="0">
              <a:spcBef>
                <a:spcPct val="0"/>
              </a:spcBef>
              <a:spcAft>
                <a:spcPct val="0"/>
              </a:spcAft>
              <a:defRPr kern="1200">
                <a:solidFill>
                  <a:schemeClr val="dk1"/>
                </a:solidFill>
                <a:latin typeface="+mn-lt"/>
                <a:ea typeface="+mn-ea"/>
                <a:cs typeface="+mn-cs"/>
              </a:defRPr>
            </a:lvl3pPr>
            <a:lvl4pPr marL="1371600" algn="l" rtl="0" eaLnBrk="0" fontAlgn="base" hangingPunct="0">
              <a:spcBef>
                <a:spcPct val="0"/>
              </a:spcBef>
              <a:spcAft>
                <a:spcPct val="0"/>
              </a:spcAft>
              <a:defRPr kern="1200">
                <a:solidFill>
                  <a:schemeClr val="dk1"/>
                </a:solidFill>
                <a:latin typeface="+mn-lt"/>
                <a:ea typeface="+mn-ea"/>
                <a:cs typeface="+mn-cs"/>
              </a:defRPr>
            </a:lvl4pPr>
            <a:lvl5pPr marL="1828800" algn="l" rtl="0" eaLnBrk="0" fontAlgn="base" hangingPunct="0">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lnSpc>
                <a:spcPct val="123000"/>
              </a:lnSpc>
              <a:defRPr/>
            </a:pPr>
            <a:r>
              <a:rPr lang="zh-CN" altLang="en-US" sz="1500" dirty="0">
                <a:solidFill>
                  <a:schemeClr val="bg2">
                    <a:lumMod val="10000"/>
                  </a:schemeClr>
                </a:solidFill>
              </a:rPr>
              <a:t>把</a:t>
            </a:r>
            <a:r>
              <a:rPr lang="en-US" altLang="zh-CN" sz="1500" dirty="0">
                <a:solidFill>
                  <a:schemeClr val="bg2">
                    <a:lumMod val="10000"/>
                  </a:schemeClr>
                </a:solidFill>
              </a:rPr>
              <a:t>empty</a:t>
            </a:r>
            <a:r>
              <a:rPr lang="zh-CN" altLang="en-US" sz="1500" dirty="0">
                <a:solidFill>
                  <a:schemeClr val="bg2">
                    <a:lumMod val="10000"/>
                  </a:schemeClr>
                </a:solidFill>
              </a:rPr>
              <a:t>值加</a:t>
            </a:r>
            <a:r>
              <a:rPr lang="en-US" altLang="zh-CN" sz="1500" dirty="0">
                <a:solidFill>
                  <a:schemeClr val="bg2">
                    <a:lumMod val="10000"/>
                  </a:schemeClr>
                </a:solidFill>
              </a:rPr>
              <a:t>1</a:t>
            </a:r>
            <a:r>
              <a:rPr lang="zh-CN" altLang="en-US" sz="1500" dirty="0">
                <a:solidFill>
                  <a:schemeClr val="bg2">
                    <a:lumMod val="10000"/>
                  </a:schemeClr>
                </a:solidFill>
              </a:rPr>
              <a:t>，如果有生产者等在</a:t>
            </a:r>
            <a:r>
              <a:rPr lang="en-US" altLang="zh-CN" sz="1500" dirty="0">
                <a:solidFill>
                  <a:schemeClr val="bg2">
                    <a:lumMod val="10000"/>
                  </a:schemeClr>
                </a:solidFill>
              </a:rPr>
              <a:t>empty</a:t>
            </a:r>
            <a:r>
              <a:rPr lang="zh-CN" altLang="en-US" sz="1500" dirty="0">
                <a:solidFill>
                  <a:schemeClr val="bg2">
                    <a:lumMod val="10000"/>
                  </a:schemeClr>
                </a:solidFill>
              </a:rPr>
              <a:t>的队列上，则唤醒该生产者。</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1000"/>
                                        <p:tgtEl>
                                          <p:spTgt spid="15"/>
                                        </p:tgtEl>
                                      </p:cBhvr>
                                    </p:animEffect>
                                    <p:anim calcmode="lin" valueType="num">
                                      <p:cBhvr>
                                        <p:cTn id="22" dur="1000" fill="hold"/>
                                        <p:tgtEl>
                                          <p:spTgt spid="15"/>
                                        </p:tgtEl>
                                        <p:attrNameLst>
                                          <p:attrName>ppt_x</p:attrName>
                                        </p:attrNameLst>
                                      </p:cBhvr>
                                      <p:tavLst>
                                        <p:tav tm="0">
                                          <p:val>
                                            <p:strVal val="#ppt_x"/>
                                          </p:val>
                                        </p:tav>
                                        <p:tav tm="100000">
                                          <p:val>
                                            <p:strVal val="#ppt_x"/>
                                          </p:val>
                                        </p:tav>
                                      </p:tavLst>
                                    </p:anim>
                                    <p:anim calcmode="lin" valueType="num">
                                      <p:cBhvr>
                                        <p:cTn id="23"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1000"/>
                                        <p:tgtEl>
                                          <p:spTgt spid="16"/>
                                        </p:tgtEl>
                                      </p:cBhvr>
                                    </p:animEffect>
                                    <p:anim calcmode="lin" valueType="num">
                                      <p:cBhvr>
                                        <p:cTn id="29" dur="1000" fill="hold"/>
                                        <p:tgtEl>
                                          <p:spTgt spid="16"/>
                                        </p:tgtEl>
                                        <p:attrNameLst>
                                          <p:attrName>ppt_x</p:attrName>
                                        </p:attrNameLst>
                                      </p:cBhvr>
                                      <p:tavLst>
                                        <p:tav tm="0">
                                          <p:val>
                                            <p:strVal val="#ppt_x"/>
                                          </p:val>
                                        </p:tav>
                                        <p:tav tm="100000">
                                          <p:val>
                                            <p:strVal val="#ppt_x"/>
                                          </p:val>
                                        </p:tav>
                                      </p:tavLst>
                                    </p:anim>
                                    <p:anim calcmode="lin" valueType="num">
                                      <p:cBhvr>
                                        <p:cTn id="3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P spid="15" grpId="0" bldLvl="0" animBg="1"/>
      <p:bldP spid="16" grpId="0" bldLvl="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利用</a:t>
            </a:r>
            <a:r>
              <a:rPr lang="en-US" altLang="zh-CN" sz="2100" b="1" dirty="0">
                <a:solidFill>
                  <a:srgbClr val="7F7F7F"/>
                </a:solidFill>
              </a:rPr>
              <a:t>AND</a:t>
            </a:r>
            <a:r>
              <a:rPr lang="zh-CN" altLang="en-US" sz="2100" b="1" dirty="0">
                <a:solidFill>
                  <a:srgbClr val="7F7F7F"/>
                </a:solidFill>
              </a:rPr>
              <a:t>信号量解决生产者</a:t>
            </a:r>
            <a:r>
              <a:rPr lang="en-US" altLang="zh-CN" sz="2100" b="1" dirty="0">
                <a:solidFill>
                  <a:srgbClr val="7F7F7F"/>
                </a:solidFill>
              </a:rPr>
              <a:t>-</a:t>
            </a:r>
            <a:r>
              <a:rPr lang="zh-CN" altLang="en-US" sz="2100" b="1" dirty="0">
                <a:solidFill>
                  <a:srgbClr val="7F7F7F"/>
                </a:solidFill>
              </a:rPr>
              <a:t>消费者问题</a:t>
            </a:r>
          </a:p>
        </p:txBody>
      </p:sp>
      <p:sp>
        <p:nvSpPr>
          <p:cNvPr id="24" name="Text Box 3"/>
          <p:cNvSpPr txBox="1">
            <a:spLocks noChangeArrowheads="1"/>
          </p:cNvSpPr>
          <p:nvPr/>
        </p:nvSpPr>
        <p:spPr bwMode="auto">
          <a:xfrm>
            <a:off x="678857" y="581215"/>
            <a:ext cx="7108031" cy="922020"/>
          </a:xfrm>
          <a:prstGeom prst="rect">
            <a:avLst/>
          </a:prstGeom>
          <a:noFill/>
          <a:ln>
            <a:noFill/>
          </a:ln>
          <a:effec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800" dirty="0">
                <a:latin typeface="+mn-ea"/>
                <a:ea typeface="+mn-ea"/>
                <a:cs typeface="Times New Roman" panose="02020603050405020304" pitchFamily="18" charset="0"/>
              </a:rPr>
              <a:t>int in=0,out=0;</a:t>
            </a:r>
            <a:endParaRPr lang="zh-CN" altLang="zh-CN" sz="1800" dirty="0">
              <a:latin typeface="+mn-ea"/>
              <a:ea typeface="+mn-ea"/>
              <a:cs typeface="Times New Roman" panose="02020603050405020304" pitchFamily="18" charset="0"/>
            </a:endParaRPr>
          </a:p>
          <a:p>
            <a:r>
              <a:rPr lang="en-US" altLang="zh-CN" sz="1800" dirty="0">
                <a:latin typeface="+mn-ea"/>
                <a:ea typeface="+mn-ea"/>
                <a:cs typeface="Times New Roman" panose="02020603050405020304" pitchFamily="18" charset="0"/>
              </a:rPr>
              <a:t>item buffer[n];</a:t>
            </a:r>
            <a:endParaRPr lang="zh-CN" altLang="zh-CN" sz="1800" dirty="0">
              <a:latin typeface="+mn-ea"/>
              <a:ea typeface="+mn-ea"/>
              <a:cs typeface="Times New Roman" panose="02020603050405020304" pitchFamily="18" charset="0"/>
            </a:endParaRPr>
          </a:p>
          <a:p>
            <a:r>
              <a:rPr lang="en-US" altLang="zh-CN" sz="1800" dirty="0">
                <a:latin typeface="+mn-ea"/>
                <a:ea typeface="+mn-ea"/>
                <a:cs typeface="Times New Roman" panose="02020603050405020304" pitchFamily="18" charset="0"/>
              </a:rPr>
              <a:t>semaphore </a:t>
            </a:r>
            <a:r>
              <a:rPr lang="en-US" altLang="zh-CN" sz="1800" dirty="0" err="1">
                <a:latin typeface="+mn-ea"/>
                <a:ea typeface="+mn-ea"/>
                <a:cs typeface="Times New Roman" panose="02020603050405020304" pitchFamily="18" charset="0"/>
              </a:rPr>
              <a:t>mutex</a:t>
            </a:r>
            <a:r>
              <a:rPr lang="en-US" altLang="zh-CN" sz="1800" dirty="0">
                <a:latin typeface="+mn-ea"/>
                <a:ea typeface="+mn-ea"/>
                <a:cs typeface="Times New Roman" panose="02020603050405020304" pitchFamily="18" charset="0"/>
              </a:rPr>
              <a:t>=1,empty=</a:t>
            </a:r>
            <a:r>
              <a:rPr lang="en-US" altLang="zh-CN" sz="1800" dirty="0" err="1">
                <a:latin typeface="+mn-ea"/>
                <a:ea typeface="+mn-ea"/>
                <a:cs typeface="Times New Roman" panose="02020603050405020304" pitchFamily="18" charset="0"/>
              </a:rPr>
              <a:t>n,full</a:t>
            </a:r>
            <a:r>
              <a:rPr lang="en-US" altLang="zh-CN" sz="1800" dirty="0">
                <a:latin typeface="+mn-ea"/>
                <a:ea typeface="+mn-ea"/>
                <a:cs typeface="Times New Roman" panose="02020603050405020304" pitchFamily="18" charset="0"/>
              </a:rPr>
              <a:t>=0;</a:t>
            </a:r>
            <a:endParaRPr lang="zh-CN" altLang="zh-CN" sz="1800" dirty="0">
              <a:latin typeface="+mn-ea"/>
              <a:ea typeface="+mn-ea"/>
              <a:cs typeface="Times New Roman" panose="02020603050405020304" pitchFamily="18" charset="0"/>
            </a:endParaRPr>
          </a:p>
        </p:txBody>
      </p:sp>
      <p:sp>
        <p:nvSpPr>
          <p:cNvPr id="29" name="Rectangle 6"/>
          <p:cNvSpPr txBox="1">
            <a:spLocks noChangeArrowheads="1"/>
          </p:cNvSpPr>
          <p:nvPr/>
        </p:nvSpPr>
        <p:spPr>
          <a:xfrm>
            <a:off x="609600" y="1657350"/>
            <a:ext cx="3667763" cy="3128165"/>
          </a:xfrm>
          <a:prstGeom prst="rect">
            <a:avLst/>
          </a:prstGeom>
          <a:noFill/>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2" panose="05020102010507070707" pitchFamily="18" charset="2"/>
              <a:buNone/>
            </a:pPr>
            <a:r>
              <a:rPr lang="en-US" altLang="zh-CN" sz="1600" dirty="0">
                <a:latin typeface="+mj-lt"/>
              </a:rPr>
              <a:t>void </a:t>
            </a:r>
            <a:r>
              <a:rPr lang="en-US" altLang="zh-CN" sz="1600" dirty="0" err="1">
                <a:solidFill>
                  <a:srgbClr val="FF0000"/>
                </a:solidFill>
                <a:latin typeface="+mj-lt"/>
              </a:rPr>
              <a:t>proceducer</a:t>
            </a:r>
            <a:r>
              <a:rPr lang="en-US" altLang="zh-CN" sz="1600" dirty="0">
                <a:latin typeface="+mj-lt"/>
              </a:rPr>
              <a:t>() {</a:t>
            </a:r>
            <a:endParaRPr lang="zh-CN" altLang="zh-CN" sz="1600" dirty="0">
              <a:latin typeface="+mj-lt"/>
            </a:endParaRPr>
          </a:p>
          <a:p>
            <a:pPr marL="0" indent="0">
              <a:buFont typeface="Wingdings 2" panose="05020102010507070707" pitchFamily="18" charset="2"/>
              <a:buNone/>
            </a:pPr>
            <a:r>
              <a:rPr lang="en-US" altLang="zh-CN" sz="1600" dirty="0">
                <a:latin typeface="+mj-lt"/>
              </a:rPr>
              <a:t>    do {</a:t>
            </a:r>
          </a:p>
          <a:p>
            <a:pPr marL="0" indent="0">
              <a:buFont typeface="Wingdings 2" panose="05020102010507070707" pitchFamily="18" charset="2"/>
              <a:buNone/>
            </a:pPr>
            <a:r>
              <a:rPr lang="en-US" altLang="zh-CN" sz="1600" dirty="0">
                <a:latin typeface="+mj-lt"/>
              </a:rPr>
              <a:t>	producer an item </a:t>
            </a:r>
            <a:r>
              <a:rPr lang="en-US" altLang="zh-CN" sz="1600" dirty="0" err="1">
                <a:latin typeface="+mj-lt"/>
              </a:rPr>
              <a:t>nextp</a:t>
            </a:r>
            <a:r>
              <a:rPr lang="en-US" altLang="zh-CN" sz="1600" dirty="0">
                <a:latin typeface="+mj-lt"/>
              </a:rPr>
              <a:t>; </a:t>
            </a:r>
          </a:p>
          <a:p>
            <a:pPr marL="914400" lvl="2" indent="0">
              <a:buFont typeface="Wingdings 2" panose="05020102010507070707" pitchFamily="18" charset="2"/>
              <a:buNone/>
            </a:pPr>
            <a:r>
              <a:rPr lang="en-US" altLang="zh-CN" sz="1600" dirty="0">
                <a:latin typeface="+mj-lt"/>
              </a:rPr>
              <a:t>…</a:t>
            </a:r>
            <a:r>
              <a:rPr lang="ar-SA" altLang="zh-CN" sz="1600" dirty="0">
                <a:latin typeface="+mj-lt"/>
              </a:rPr>
              <a:t>　</a:t>
            </a:r>
            <a:r>
              <a:rPr lang="en-US" altLang="zh-CN" sz="1600" dirty="0">
                <a:latin typeface="+mj-lt"/>
              </a:rPr>
              <a:t>	  </a:t>
            </a:r>
            <a:r>
              <a:rPr lang="ar-SA" altLang="zh-CN" sz="1600" dirty="0">
                <a:latin typeface="+mj-lt"/>
              </a:rPr>
              <a:t>　　　　　　　</a:t>
            </a:r>
            <a:endParaRPr lang="en-US" altLang="zh-CN" sz="1600" dirty="0">
              <a:latin typeface="+mj-lt"/>
            </a:endParaRPr>
          </a:p>
          <a:p>
            <a:pPr marL="914400" lvl="2" indent="0">
              <a:buFont typeface="Wingdings 2" panose="05020102010507070707" pitchFamily="18" charset="2"/>
              <a:buNone/>
            </a:pPr>
            <a:r>
              <a:rPr lang="en-US" altLang="zh-CN" sz="1600" dirty="0" err="1">
                <a:highlight>
                  <a:srgbClr val="FFFF00"/>
                </a:highlight>
                <a:latin typeface="+mj-lt"/>
              </a:rPr>
              <a:t>Swait</a:t>
            </a:r>
            <a:r>
              <a:rPr lang="en-US" altLang="zh-CN" sz="1600" dirty="0">
                <a:highlight>
                  <a:srgbClr val="FFFF00"/>
                </a:highlight>
                <a:latin typeface="+mj-lt"/>
              </a:rPr>
              <a:t>(empty</a:t>
            </a:r>
            <a:r>
              <a:rPr lang="ar-SA" altLang="zh-CN" sz="1600" dirty="0">
                <a:highlight>
                  <a:srgbClr val="FFFF00"/>
                </a:highlight>
                <a:latin typeface="+mj-lt"/>
              </a:rPr>
              <a:t>，</a:t>
            </a:r>
            <a:r>
              <a:rPr lang="en-US" altLang="zh-CN" sz="1600" dirty="0" err="1">
                <a:highlight>
                  <a:srgbClr val="FFFF00"/>
                </a:highlight>
                <a:latin typeface="+mj-lt"/>
              </a:rPr>
              <a:t>mutex</a:t>
            </a:r>
            <a:r>
              <a:rPr lang="en-US" altLang="zh-CN" sz="1600" dirty="0">
                <a:highlight>
                  <a:srgbClr val="FFFF00"/>
                </a:highlight>
                <a:latin typeface="+mj-lt"/>
              </a:rPr>
              <a:t>)</a:t>
            </a:r>
            <a:r>
              <a:rPr lang="ar-SA" altLang="zh-CN" sz="1600" dirty="0">
                <a:latin typeface="+mj-lt"/>
              </a:rPr>
              <a:t>；</a:t>
            </a:r>
            <a:r>
              <a:rPr lang="en-US" altLang="zh-CN" sz="1600" dirty="0">
                <a:latin typeface="+mj-lt"/>
              </a:rPr>
              <a:t>buffer[in]= </a:t>
            </a:r>
            <a:r>
              <a:rPr lang="en-US" altLang="zh-CN" sz="1600" dirty="0" err="1">
                <a:latin typeface="+mj-lt"/>
              </a:rPr>
              <a:t>nextp</a:t>
            </a:r>
            <a:r>
              <a:rPr lang="en-US" altLang="zh-CN" sz="1600" dirty="0">
                <a:latin typeface="+mj-lt"/>
              </a:rPr>
              <a:t>;</a:t>
            </a:r>
          </a:p>
          <a:p>
            <a:pPr marL="914400" lvl="2" indent="0">
              <a:buFont typeface="Wingdings 2" panose="05020102010507070707" pitchFamily="18" charset="2"/>
              <a:buNone/>
            </a:pPr>
            <a:r>
              <a:rPr lang="en-US" altLang="zh-CN" sz="1600" dirty="0">
                <a:latin typeface="+mj-lt"/>
              </a:rPr>
              <a:t>in = (in+1) % n;</a:t>
            </a:r>
          </a:p>
          <a:p>
            <a:pPr marL="914400" lvl="2" indent="0">
              <a:buFont typeface="Wingdings 2" panose="05020102010507070707" pitchFamily="18" charset="2"/>
              <a:buNone/>
            </a:pPr>
            <a:r>
              <a:rPr lang="en-US" altLang="zh-CN" sz="1600" dirty="0" err="1">
                <a:highlight>
                  <a:srgbClr val="FFFF00"/>
                </a:highlight>
                <a:latin typeface="+mj-lt"/>
              </a:rPr>
              <a:t>Ssignal</a:t>
            </a:r>
            <a:r>
              <a:rPr lang="en-US" altLang="zh-CN" sz="1600" dirty="0">
                <a:highlight>
                  <a:srgbClr val="FFFF00"/>
                </a:highlight>
                <a:latin typeface="+mj-lt"/>
              </a:rPr>
              <a:t>(</a:t>
            </a:r>
            <a:r>
              <a:rPr lang="en-US" altLang="zh-CN" sz="1600" dirty="0" err="1">
                <a:highlight>
                  <a:srgbClr val="FFFF00"/>
                </a:highlight>
                <a:latin typeface="+mj-lt"/>
              </a:rPr>
              <a:t>mutex,full</a:t>
            </a:r>
            <a:r>
              <a:rPr lang="en-US" altLang="zh-CN" sz="1600" dirty="0">
                <a:highlight>
                  <a:srgbClr val="FFFF00"/>
                </a:highlight>
                <a:latin typeface="+mj-lt"/>
              </a:rPr>
              <a:t>)</a:t>
            </a:r>
            <a:r>
              <a:rPr lang="en-US" altLang="zh-CN" sz="1600" dirty="0">
                <a:latin typeface="+mj-lt"/>
              </a:rPr>
              <a:t>;</a:t>
            </a:r>
          </a:p>
          <a:p>
            <a:pPr marL="0" indent="0">
              <a:buFont typeface="Wingdings 2" panose="05020102010507070707" pitchFamily="18" charset="2"/>
              <a:buNone/>
            </a:pPr>
            <a:r>
              <a:rPr lang="en-US" altLang="zh-CN" sz="1600" dirty="0">
                <a:latin typeface="+mj-lt"/>
              </a:rPr>
              <a:t>     }while(TRUE);</a:t>
            </a:r>
          </a:p>
          <a:p>
            <a:pPr marL="0" indent="0">
              <a:buFont typeface="Wingdings 2" panose="05020102010507070707" pitchFamily="18" charset="2"/>
              <a:buNone/>
            </a:pPr>
            <a:r>
              <a:rPr lang="en-US" altLang="zh-CN" sz="1600" dirty="0">
                <a:latin typeface="+mj-lt"/>
              </a:rPr>
              <a:t>}</a:t>
            </a:r>
          </a:p>
        </p:txBody>
      </p:sp>
      <p:sp>
        <p:nvSpPr>
          <p:cNvPr id="32" name="Rectangle 7"/>
          <p:cNvSpPr txBox="1">
            <a:spLocks noChangeArrowheads="1"/>
          </p:cNvSpPr>
          <p:nvPr/>
        </p:nvSpPr>
        <p:spPr>
          <a:xfrm>
            <a:off x="4832603" y="1588722"/>
            <a:ext cx="4082798" cy="3466235"/>
          </a:xfrm>
          <a:prstGeom prst="rect">
            <a:avLst/>
          </a:prstGeom>
          <a:noFill/>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2" panose="05020102010507070707" pitchFamily="18" charset="2"/>
              <a:buNone/>
            </a:pPr>
            <a:r>
              <a:rPr lang="en-US" altLang="zh-CN" sz="1600" dirty="0"/>
              <a:t>void </a:t>
            </a:r>
            <a:r>
              <a:rPr lang="en-US" altLang="zh-CN" sz="1600" dirty="0">
                <a:solidFill>
                  <a:srgbClr val="FF0000"/>
                </a:solidFill>
              </a:rPr>
              <a:t>consumer</a:t>
            </a:r>
            <a:r>
              <a:rPr lang="en-US" altLang="zh-CN" sz="1600" dirty="0"/>
              <a:t>() {</a:t>
            </a:r>
            <a:endParaRPr lang="zh-CN" altLang="zh-CN" sz="1600" dirty="0"/>
          </a:p>
          <a:p>
            <a:pPr marL="0" indent="0">
              <a:buFont typeface="Wingdings 2" panose="05020102010507070707" pitchFamily="18" charset="2"/>
              <a:buNone/>
            </a:pPr>
            <a:r>
              <a:rPr lang="en-US" altLang="zh-CN" sz="1600" dirty="0"/>
              <a:t>    do {</a:t>
            </a:r>
            <a:endParaRPr lang="zh-CN" altLang="zh-CN" sz="1600" dirty="0"/>
          </a:p>
          <a:p>
            <a:pPr marL="0" indent="0">
              <a:buFont typeface="Wingdings 2" panose="05020102010507070707" pitchFamily="18" charset="2"/>
              <a:buNone/>
            </a:pPr>
            <a:r>
              <a:rPr lang="en-US" altLang="zh-CN" sz="1600" dirty="0"/>
              <a:t>	</a:t>
            </a:r>
            <a:r>
              <a:rPr lang="en-US" altLang="zh-CN" sz="1600" dirty="0" err="1">
                <a:highlight>
                  <a:srgbClr val="FFFF00"/>
                </a:highlight>
              </a:rPr>
              <a:t>Swait</a:t>
            </a:r>
            <a:r>
              <a:rPr lang="en-US" altLang="zh-CN" sz="1600" dirty="0">
                <a:highlight>
                  <a:srgbClr val="FFFF00"/>
                </a:highlight>
              </a:rPr>
              <a:t>(</a:t>
            </a:r>
            <a:r>
              <a:rPr lang="en-US" altLang="zh-CN" sz="1600" dirty="0" err="1">
                <a:highlight>
                  <a:srgbClr val="FFFF00"/>
                </a:highlight>
              </a:rPr>
              <a:t>full,mutex</a:t>
            </a:r>
            <a:r>
              <a:rPr lang="en-US" altLang="zh-CN" sz="1600" dirty="0">
                <a:highlight>
                  <a:srgbClr val="FFFF00"/>
                </a:highlight>
              </a:rPr>
              <a:t>)</a:t>
            </a:r>
            <a:r>
              <a:rPr lang="en-US" altLang="zh-CN" sz="1600" dirty="0"/>
              <a:t>;</a:t>
            </a:r>
          </a:p>
          <a:p>
            <a:pPr marL="0" indent="0">
              <a:buFont typeface="Wingdings 2" panose="05020102010507070707" pitchFamily="18" charset="2"/>
              <a:buNone/>
            </a:pPr>
            <a:r>
              <a:rPr lang="en-US" altLang="zh-CN" sz="1600" dirty="0"/>
              <a:t>	</a:t>
            </a:r>
            <a:r>
              <a:rPr lang="en-US" altLang="zh-CN" sz="1600" dirty="0" err="1"/>
              <a:t>nextc</a:t>
            </a:r>
            <a:r>
              <a:rPr lang="en-US" altLang="zh-CN" sz="1600" dirty="0"/>
              <a:t>=buffer[out];</a:t>
            </a:r>
          </a:p>
          <a:p>
            <a:pPr marL="0" indent="0">
              <a:buFont typeface="Wingdings 2" panose="05020102010507070707" pitchFamily="18" charset="2"/>
              <a:buNone/>
            </a:pPr>
            <a:r>
              <a:rPr lang="en-US" altLang="zh-CN" sz="1600" dirty="0"/>
              <a:t>	out= (out+1) % n;</a:t>
            </a:r>
          </a:p>
          <a:p>
            <a:pPr marL="0" indent="0">
              <a:buFont typeface="Wingdings 2" panose="05020102010507070707" pitchFamily="18" charset="2"/>
              <a:buNone/>
            </a:pPr>
            <a:r>
              <a:rPr lang="en-US" altLang="zh-CN" sz="1600" dirty="0"/>
              <a:t>	</a:t>
            </a:r>
            <a:r>
              <a:rPr lang="en-US" altLang="zh-CN" sz="1600" dirty="0" err="1">
                <a:highlight>
                  <a:srgbClr val="FFFF00"/>
                </a:highlight>
              </a:rPr>
              <a:t>Ssignal</a:t>
            </a:r>
            <a:r>
              <a:rPr lang="en-US" altLang="zh-CN" sz="1600" dirty="0">
                <a:highlight>
                  <a:srgbClr val="FFFF00"/>
                </a:highlight>
              </a:rPr>
              <a:t>(</a:t>
            </a:r>
            <a:r>
              <a:rPr lang="en-US" altLang="zh-CN" sz="1600" dirty="0" err="1">
                <a:highlight>
                  <a:srgbClr val="FFFF00"/>
                </a:highlight>
              </a:rPr>
              <a:t>mutex,empth</a:t>
            </a:r>
            <a:r>
              <a:rPr lang="en-US" altLang="zh-CN" sz="1600" dirty="0">
                <a:highlight>
                  <a:srgbClr val="FFFF00"/>
                </a:highlight>
              </a:rPr>
              <a:t>)</a:t>
            </a:r>
            <a:r>
              <a:rPr lang="en-US" altLang="zh-CN" sz="1600" dirty="0"/>
              <a:t>;</a:t>
            </a:r>
          </a:p>
          <a:p>
            <a:pPr marL="0" indent="0">
              <a:buFont typeface="Wingdings 2" panose="05020102010507070707" pitchFamily="18" charset="2"/>
              <a:buNone/>
            </a:pPr>
            <a:r>
              <a:rPr lang="en-US" altLang="zh-CN" sz="1600" dirty="0"/>
              <a:t>	</a:t>
            </a:r>
            <a:r>
              <a:rPr lang="en-US" altLang="zh-CN" sz="1600" dirty="0" err="1"/>
              <a:t>comsumer</a:t>
            </a:r>
            <a:r>
              <a:rPr lang="en-US" altLang="zh-CN" sz="1600" dirty="0"/>
              <a:t> the item in </a:t>
            </a:r>
            <a:r>
              <a:rPr lang="en-US" altLang="zh-CN" sz="1600" dirty="0" err="1"/>
              <a:t>nextc</a:t>
            </a:r>
            <a:r>
              <a:rPr lang="en-US" altLang="zh-CN" sz="1600" dirty="0"/>
              <a:t>; </a:t>
            </a:r>
          </a:p>
          <a:p>
            <a:pPr marL="0" indent="0">
              <a:buFont typeface="Wingdings 2" panose="05020102010507070707" pitchFamily="18" charset="2"/>
              <a:buNone/>
            </a:pPr>
            <a:r>
              <a:rPr lang="en-US" altLang="zh-CN" sz="1600" dirty="0"/>
              <a:t>	…</a:t>
            </a:r>
            <a:r>
              <a:rPr lang="ar-SA" altLang="zh-CN" sz="1600" dirty="0"/>
              <a:t>　</a:t>
            </a:r>
            <a:endParaRPr lang="en-US" altLang="zh-CN" sz="1600" dirty="0"/>
          </a:p>
          <a:p>
            <a:pPr marL="0" indent="0">
              <a:buFont typeface="Wingdings 2" panose="05020102010507070707" pitchFamily="18" charset="2"/>
              <a:buNone/>
            </a:pPr>
            <a:r>
              <a:rPr lang="en-US" altLang="zh-CN" sz="1600" dirty="0"/>
              <a:t>     }while(TRUE); }</a:t>
            </a:r>
          </a:p>
        </p:txBody>
      </p:sp>
      <p:cxnSp>
        <p:nvCxnSpPr>
          <p:cNvPr id="3" name="直接连接符 2"/>
          <p:cNvCxnSpPr/>
          <p:nvPr/>
        </p:nvCxnSpPr>
        <p:spPr>
          <a:xfrm>
            <a:off x="4423893" y="1952552"/>
            <a:ext cx="0" cy="269350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利用管程解决生产者</a:t>
            </a:r>
            <a:r>
              <a:rPr lang="en-US" altLang="zh-CN" sz="2100" b="1" dirty="0">
                <a:solidFill>
                  <a:srgbClr val="7F7F7F"/>
                </a:solidFill>
              </a:rPr>
              <a:t>-</a:t>
            </a:r>
            <a:r>
              <a:rPr lang="zh-CN" altLang="en-US" sz="2100" b="1" dirty="0">
                <a:solidFill>
                  <a:srgbClr val="7F7F7F"/>
                </a:solidFill>
              </a:rPr>
              <a:t>消费者问题</a:t>
            </a:r>
          </a:p>
        </p:txBody>
      </p:sp>
      <p:sp>
        <p:nvSpPr>
          <p:cNvPr id="29" name="Rectangle 6"/>
          <p:cNvSpPr txBox="1">
            <a:spLocks noChangeArrowheads="1"/>
          </p:cNvSpPr>
          <p:nvPr/>
        </p:nvSpPr>
        <p:spPr>
          <a:xfrm>
            <a:off x="253365" y="679450"/>
            <a:ext cx="4078605" cy="4464050"/>
          </a:xfrm>
          <a:prstGeom prst="rect">
            <a:avLst/>
          </a:prstGeom>
          <a:noFill/>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2" panose="05020102010507070707" pitchFamily="18" charset="2"/>
              <a:buNone/>
            </a:pPr>
            <a:r>
              <a:rPr lang="en-US" altLang="zh-CN" sz="1400" dirty="0">
                <a:solidFill>
                  <a:srgbClr val="FF0000"/>
                </a:solidFill>
                <a:latin typeface="+mj-lt"/>
              </a:rPr>
              <a:t>Monitor </a:t>
            </a:r>
            <a:r>
              <a:rPr lang="en-US" altLang="zh-CN" sz="1400" dirty="0" err="1">
                <a:solidFill>
                  <a:srgbClr val="FF0000"/>
                </a:solidFill>
                <a:latin typeface="+mj-lt"/>
              </a:rPr>
              <a:t>producerconsumer</a:t>
            </a:r>
            <a:r>
              <a:rPr lang="en-US" altLang="zh-CN" sz="1400" dirty="0">
                <a:latin typeface="+mj-lt"/>
              </a:rPr>
              <a:t> {       </a:t>
            </a:r>
          </a:p>
          <a:p>
            <a:pPr marL="0" indent="0">
              <a:buFont typeface="Wingdings 2" panose="05020102010507070707" pitchFamily="18" charset="2"/>
              <a:buNone/>
            </a:pPr>
            <a:r>
              <a:rPr lang="en-US" altLang="zh-CN" sz="1400" dirty="0">
                <a:latin typeface="+mj-lt"/>
              </a:rPr>
              <a:t>item buffer[N];</a:t>
            </a:r>
          </a:p>
          <a:p>
            <a:pPr marL="0" indent="0">
              <a:buFont typeface="Wingdings 2" panose="05020102010507070707" pitchFamily="18" charset="2"/>
              <a:buNone/>
            </a:pPr>
            <a:r>
              <a:rPr lang="en-US" altLang="zh-CN" sz="1400" dirty="0">
                <a:latin typeface="+mj-lt"/>
              </a:rPr>
              <a:t>int </a:t>
            </a:r>
            <a:r>
              <a:rPr lang="en-US" altLang="zh-CN" sz="1400" dirty="0" err="1">
                <a:latin typeface="+mj-lt"/>
              </a:rPr>
              <a:t>in,out</a:t>
            </a:r>
            <a:r>
              <a:rPr lang="en-US" altLang="zh-CN" sz="1400" dirty="0">
                <a:latin typeface="+mj-lt"/>
              </a:rPr>
              <a:t>;</a:t>
            </a:r>
          </a:p>
          <a:p>
            <a:pPr marL="0" indent="0">
              <a:buFont typeface="Wingdings 2" panose="05020102010507070707" pitchFamily="18" charset="2"/>
              <a:buNone/>
            </a:pPr>
            <a:r>
              <a:rPr lang="en-US" altLang="zh-CN" sz="1400" dirty="0">
                <a:latin typeface="+mj-lt"/>
              </a:rPr>
              <a:t>condition </a:t>
            </a:r>
            <a:r>
              <a:rPr lang="en-US" altLang="zh-CN" sz="1400" dirty="0" err="1">
                <a:latin typeface="+mj-lt"/>
              </a:rPr>
              <a:t>notfull</a:t>
            </a:r>
            <a:r>
              <a:rPr lang="en-US" altLang="zh-CN" sz="1400" dirty="0">
                <a:latin typeface="+mj-lt"/>
              </a:rPr>
              <a:t>, </a:t>
            </a:r>
            <a:r>
              <a:rPr lang="en-US" altLang="zh-CN" sz="1400" dirty="0" err="1">
                <a:latin typeface="+mj-lt"/>
              </a:rPr>
              <a:t>notempty</a:t>
            </a:r>
            <a:r>
              <a:rPr lang="en-US" altLang="zh-CN" sz="1400" dirty="0">
                <a:latin typeface="+mj-lt"/>
              </a:rPr>
              <a:t>;</a:t>
            </a:r>
          </a:p>
          <a:p>
            <a:pPr marL="0" indent="0">
              <a:buFont typeface="Wingdings 2" panose="05020102010507070707" pitchFamily="18" charset="2"/>
              <a:buNone/>
            </a:pPr>
            <a:r>
              <a:rPr lang="en-US" altLang="zh-CN" sz="1400" dirty="0">
                <a:latin typeface="+mj-lt"/>
              </a:rPr>
              <a:t>int count;</a:t>
            </a:r>
          </a:p>
          <a:p>
            <a:pPr marL="0" indent="0">
              <a:buFont typeface="Wingdings 2" panose="05020102010507070707" pitchFamily="18" charset="2"/>
              <a:buNone/>
            </a:pPr>
            <a:r>
              <a:rPr lang="en-US" altLang="zh-CN" sz="1400" dirty="0">
                <a:latin typeface="+mj-lt"/>
              </a:rPr>
              <a:t>public:                       </a:t>
            </a:r>
          </a:p>
          <a:p>
            <a:pPr marL="0" indent="0">
              <a:buFont typeface="Wingdings 2" panose="05020102010507070707" pitchFamily="18" charset="2"/>
              <a:buNone/>
            </a:pPr>
            <a:r>
              <a:rPr lang="en-US" altLang="zh-CN" sz="1400" dirty="0">
                <a:latin typeface="+mj-lt"/>
              </a:rPr>
              <a:t>void </a:t>
            </a:r>
            <a:r>
              <a:rPr lang="en-US" altLang="zh-CN" sz="1400" dirty="0">
                <a:solidFill>
                  <a:srgbClr val="FF0000"/>
                </a:solidFill>
                <a:latin typeface="+mj-lt"/>
              </a:rPr>
              <a:t>put</a:t>
            </a:r>
            <a:r>
              <a:rPr lang="en-US" altLang="zh-CN" sz="1400" dirty="0">
                <a:latin typeface="+mj-lt"/>
              </a:rPr>
              <a:t>(item x) {</a:t>
            </a:r>
          </a:p>
          <a:p>
            <a:pPr marL="0" indent="0">
              <a:buFont typeface="Wingdings 2" panose="05020102010507070707" pitchFamily="18" charset="2"/>
              <a:buNone/>
            </a:pPr>
            <a:r>
              <a:rPr lang="en-US" altLang="zh-CN" sz="1400" dirty="0">
                <a:latin typeface="+mj-lt"/>
              </a:rPr>
              <a:t>      if (count&gt;=N) </a:t>
            </a:r>
          </a:p>
          <a:p>
            <a:pPr marL="0" indent="0">
              <a:buFont typeface="Wingdings 2" panose="05020102010507070707" pitchFamily="18" charset="2"/>
              <a:buNone/>
            </a:pPr>
            <a:r>
              <a:rPr lang="en-US" altLang="zh-CN" sz="1400" dirty="0">
                <a:latin typeface="+mj-lt"/>
              </a:rPr>
              <a:t>            </a:t>
            </a:r>
            <a:r>
              <a:rPr lang="en-US" altLang="zh-CN" sz="1400" dirty="0" err="1">
                <a:latin typeface="+mj-lt"/>
              </a:rPr>
              <a:t>cwait</a:t>
            </a:r>
            <a:r>
              <a:rPr lang="en-US" altLang="zh-CN" sz="1400" dirty="0">
                <a:latin typeface="+mj-lt"/>
              </a:rPr>
              <a:t>(</a:t>
            </a:r>
            <a:r>
              <a:rPr lang="en-US" altLang="zh-CN" sz="1400" dirty="0" err="1">
                <a:latin typeface="+mj-lt"/>
              </a:rPr>
              <a:t>notfull</a:t>
            </a:r>
            <a:r>
              <a:rPr lang="en-US" altLang="zh-CN" sz="1400" dirty="0">
                <a:latin typeface="+mj-lt"/>
              </a:rPr>
              <a:t>)</a:t>
            </a:r>
            <a:r>
              <a:rPr lang="zh-CN" altLang="en-US" sz="1400" dirty="0">
                <a:latin typeface="+mj-lt"/>
              </a:rPr>
              <a:t>；    </a:t>
            </a:r>
          </a:p>
          <a:p>
            <a:pPr marL="0" indent="0">
              <a:buFont typeface="Wingdings 2" panose="05020102010507070707" pitchFamily="18" charset="2"/>
              <a:buNone/>
            </a:pPr>
            <a:r>
              <a:rPr lang="zh-CN" altLang="en-US" sz="1400" dirty="0">
                <a:latin typeface="+mj-lt"/>
              </a:rPr>
              <a:t>　 </a:t>
            </a:r>
            <a:r>
              <a:rPr lang="en-US" altLang="zh-CN" sz="1400" dirty="0">
                <a:latin typeface="+mj-lt"/>
              </a:rPr>
              <a:t>buffer[in] = x</a:t>
            </a:r>
            <a:r>
              <a:rPr lang="zh-CN" altLang="en-US" sz="1400" dirty="0">
                <a:latin typeface="+mj-lt"/>
              </a:rPr>
              <a:t>；</a:t>
            </a:r>
          </a:p>
          <a:p>
            <a:pPr marL="0" indent="0">
              <a:buFont typeface="Wingdings 2" panose="05020102010507070707" pitchFamily="18" charset="2"/>
              <a:buNone/>
            </a:pPr>
            <a:r>
              <a:rPr lang="zh-CN" altLang="en-US" sz="1400" dirty="0">
                <a:latin typeface="+mj-lt"/>
              </a:rPr>
              <a:t>　 </a:t>
            </a:r>
            <a:r>
              <a:rPr lang="en-US" altLang="zh-CN" sz="1400" dirty="0">
                <a:latin typeface="+mj-lt"/>
              </a:rPr>
              <a:t>in = (in+1) % N</a:t>
            </a:r>
            <a:r>
              <a:rPr lang="zh-CN" altLang="en-US" sz="1400" dirty="0">
                <a:latin typeface="+mj-lt"/>
              </a:rPr>
              <a:t>；</a:t>
            </a:r>
          </a:p>
          <a:p>
            <a:pPr marL="0" indent="0">
              <a:buFont typeface="Wingdings 2" panose="05020102010507070707" pitchFamily="18" charset="2"/>
              <a:buNone/>
            </a:pPr>
            <a:r>
              <a:rPr lang="zh-CN" altLang="en-US" sz="1400" dirty="0">
                <a:latin typeface="+mj-lt"/>
              </a:rPr>
              <a:t>　 </a:t>
            </a:r>
            <a:r>
              <a:rPr lang="en-US" altLang="zh-CN" sz="1400" dirty="0">
                <a:latin typeface="+mj-lt"/>
              </a:rPr>
              <a:t>count++</a:t>
            </a:r>
            <a:r>
              <a:rPr lang="zh-CN" altLang="en-US" sz="1400" dirty="0">
                <a:latin typeface="+mj-lt"/>
              </a:rPr>
              <a:t>；</a:t>
            </a:r>
          </a:p>
          <a:p>
            <a:pPr marL="0" indent="0">
              <a:buFont typeface="Wingdings 2" panose="05020102010507070707" pitchFamily="18" charset="2"/>
              <a:buNone/>
            </a:pPr>
            <a:r>
              <a:rPr lang="zh-CN" altLang="en-US" sz="1400" dirty="0">
                <a:latin typeface="+mj-lt"/>
              </a:rPr>
              <a:t>　 </a:t>
            </a:r>
            <a:r>
              <a:rPr lang="en-US" altLang="zh-CN" sz="1400" dirty="0" err="1">
                <a:latin typeface="+mj-lt"/>
              </a:rPr>
              <a:t>csignal</a:t>
            </a:r>
            <a:r>
              <a:rPr lang="en-US" altLang="zh-CN" sz="1400" dirty="0">
                <a:latin typeface="+mj-lt"/>
              </a:rPr>
              <a:t>(</a:t>
            </a:r>
            <a:r>
              <a:rPr lang="en-US" altLang="zh-CN" sz="1400" dirty="0" err="1">
                <a:latin typeface="+mj-lt"/>
              </a:rPr>
              <a:t>notempty</a:t>
            </a:r>
            <a:r>
              <a:rPr lang="en-US" altLang="zh-CN" sz="1400" dirty="0">
                <a:latin typeface="+mj-lt"/>
              </a:rPr>
              <a:t>);</a:t>
            </a:r>
          </a:p>
          <a:p>
            <a:pPr marL="0" indent="0">
              <a:buFont typeface="Wingdings 2" panose="05020102010507070707" pitchFamily="18" charset="2"/>
              <a:buNone/>
            </a:pPr>
            <a:r>
              <a:rPr lang="en-US" altLang="zh-CN" sz="1400" dirty="0">
                <a:latin typeface="+mj-lt"/>
              </a:rPr>
              <a:t>}</a:t>
            </a:r>
          </a:p>
        </p:txBody>
      </p:sp>
      <p:sp>
        <p:nvSpPr>
          <p:cNvPr id="32" name="Rectangle 7"/>
          <p:cNvSpPr txBox="1">
            <a:spLocks noChangeArrowheads="1"/>
          </p:cNvSpPr>
          <p:nvPr/>
        </p:nvSpPr>
        <p:spPr>
          <a:xfrm>
            <a:off x="4871239" y="742950"/>
            <a:ext cx="4082798" cy="4267200"/>
          </a:xfrm>
          <a:prstGeom prst="rect">
            <a:avLst/>
          </a:prstGeom>
          <a:noFill/>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2" panose="05020102010507070707" pitchFamily="18" charset="2"/>
              <a:buNone/>
            </a:pPr>
            <a:endParaRPr lang="en-US" altLang="zh-CN" sz="1400" dirty="0"/>
          </a:p>
          <a:p>
            <a:pPr marL="0" indent="0">
              <a:buFont typeface="Wingdings 2" panose="05020102010507070707" pitchFamily="18" charset="2"/>
              <a:buNone/>
            </a:pPr>
            <a:r>
              <a:rPr lang="en-US" altLang="zh-CN" sz="1400" dirty="0"/>
              <a:t>void </a:t>
            </a:r>
            <a:r>
              <a:rPr lang="en-US" altLang="zh-CN" sz="1400" dirty="0">
                <a:solidFill>
                  <a:srgbClr val="FF0000"/>
                </a:solidFill>
              </a:rPr>
              <a:t>get</a:t>
            </a:r>
            <a:r>
              <a:rPr lang="en-US" altLang="zh-CN" sz="1400" dirty="0"/>
              <a:t>(item x) {</a:t>
            </a:r>
          </a:p>
          <a:p>
            <a:pPr marL="0" indent="0">
              <a:buFont typeface="Wingdings 2" panose="05020102010507070707" pitchFamily="18" charset="2"/>
              <a:buNone/>
            </a:pPr>
            <a:r>
              <a:rPr lang="en-US" altLang="zh-CN" sz="1400" dirty="0"/>
              <a:t>     if (count&lt;=0) </a:t>
            </a:r>
          </a:p>
          <a:p>
            <a:pPr marL="0" indent="0">
              <a:buFont typeface="Wingdings 2" panose="05020102010507070707" pitchFamily="18" charset="2"/>
              <a:buNone/>
            </a:pPr>
            <a:r>
              <a:rPr lang="en-US" altLang="zh-CN" sz="1400" dirty="0"/>
              <a:t>          </a:t>
            </a:r>
            <a:r>
              <a:rPr lang="en-US" altLang="zh-CN" sz="1400" dirty="0" err="1"/>
              <a:t>cwait</a:t>
            </a:r>
            <a:r>
              <a:rPr lang="en-US" altLang="zh-CN" sz="1400" dirty="0"/>
              <a:t>(</a:t>
            </a:r>
            <a:r>
              <a:rPr lang="en-US" altLang="zh-CN" sz="1400" dirty="0" err="1"/>
              <a:t>notempty</a:t>
            </a:r>
            <a:r>
              <a:rPr lang="en-US" altLang="zh-CN" sz="1400" dirty="0"/>
              <a:t>)</a:t>
            </a:r>
            <a:r>
              <a:rPr lang="zh-CN" altLang="en-US" sz="1400" dirty="0"/>
              <a:t>；    </a:t>
            </a:r>
          </a:p>
          <a:p>
            <a:pPr marL="0" indent="0">
              <a:buFont typeface="Wingdings 2" panose="05020102010507070707" pitchFamily="18" charset="2"/>
              <a:buNone/>
            </a:pPr>
            <a:r>
              <a:rPr lang="zh-CN" altLang="en-US" sz="1400" dirty="0"/>
              <a:t>　 </a:t>
            </a:r>
            <a:r>
              <a:rPr lang="en-US" altLang="zh-CN" sz="1400" dirty="0"/>
              <a:t>x = buffer[out]</a:t>
            </a:r>
            <a:r>
              <a:rPr lang="zh-CN" altLang="en-US" sz="1400" dirty="0"/>
              <a:t>；</a:t>
            </a:r>
          </a:p>
          <a:p>
            <a:pPr marL="0" indent="0">
              <a:buFont typeface="Wingdings 2" panose="05020102010507070707" pitchFamily="18" charset="2"/>
              <a:buNone/>
            </a:pPr>
            <a:r>
              <a:rPr lang="zh-CN" altLang="en-US" sz="1400" dirty="0"/>
              <a:t>　 </a:t>
            </a:r>
            <a:r>
              <a:rPr lang="en-US" altLang="zh-CN" sz="1400" dirty="0"/>
              <a:t>out = (out+1) % N</a:t>
            </a:r>
            <a:r>
              <a:rPr lang="zh-CN" altLang="en-US" sz="1400" dirty="0"/>
              <a:t>；</a:t>
            </a:r>
          </a:p>
          <a:p>
            <a:pPr marL="0" indent="0">
              <a:buFont typeface="Wingdings 2" panose="05020102010507070707" pitchFamily="18" charset="2"/>
              <a:buNone/>
            </a:pPr>
            <a:r>
              <a:rPr lang="zh-CN" altLang="en-US" sz="1400" dirty="0"/>
              <a:t>　 </a:t>
            </a:r>
            <a:r>
              <a:rPr lang="en-US" altLang="zh-CN" sz="1400" dirty="0"/>
              <a:t>count--</a:t>
            </a:r>
            <a:r>
              <a:rPr lang="zh-CN" altLang="en-US" sz="1400" dirty="0"/>
              <a:t>；</a:t>
            </a:r>
          </a:p>
          <a:p>
            <a:pPr marL="0" indent="0">
              <a:buFont typeface="Wingdings 2" panose="05020102010507070707" pitchFamily="18" charset="2"/>
              <a:buNone/>
            </a:pPr>
            <a:r>
              <a:rPr lang="zh-CN" altLang="en-US" sz="1400" dirty="0"/>
              <a:t>　 </a:t>
            </a:r>
            <a:r>
              <a:rPr lang="en-US" altLang="zh-CN" sz="1400" dirty="0" err="1"/>
              <a:t>csignal</a:t>
            </a:r>
            <a:r>
              <a:rPr lang="en-US" altLang="zh-CN" sz="1400" dirty="0"/>
              <a:t>(</a:t>
            </a:r>
            <a:r>
              <a:rPr lang="en-US" altLang="zh-CN" sz="1400" dirty="0" err="1"/>
              <a:t>notfull</a:t>
            </a:r>
            <a:r>
              <a:rPr lang="en-US" altLang="zh-CN" sz="1400" dirty="0"/>
              <a:t>);</a:t>
            </a:r>
          </a:p>
          <a:p>
            <a:pPr marL="0" indent="0">
              <a:buFont typeface="Wingdings 2" panose="05020102010507070707" pitchFamily="18" charset="2"/>
              <a:buNone/>
            </a:pPr>
            <a:r>
              <a:rPr lang="en-US" altLang="zh-CN" sz="1400" dirty="0"/>
              <a:t>}</a:t>
            </a:r>
          </a:p>
          <a:p>
            <a:pPr marL="0" indent="0">
              <a:buFont typeface="Wingdings 2" panose="05020102010507070707" pitchFamily="18" charset="2"/>
              <a:buNone/>
            </a:pPr>
            <a:r>
              <a:rPr lang="en-US" altLang="zh-CN" sz="1400" dirty="0"/>
              <a:t>{                                  </a:t>
            </a:r>
          </a:p>
          <a:p>
            <a:pPr marL="0" indent="0">
              <a:buFont typeface="Wingdings 2" panose="05020102010507070707" pitchFamily="18" charset="2"/>
              <a:buNone/>
            </a:pPr>
            <a:r>
              <a:rPr lang="en-US" altLang="zh-CN" sz="1400" dirty="0"/>
              <a:t>      in=0;out=0;count=0;</a:t>
            </a:r>
          </a:p>
          <a:p>
            <a:pPr marL="0" indent="0">
              <a:buFont typeface="Wingdings 2" panose="05020102010507070707" pitchFamily="18" charset="2"/>
              <a:buNone/>
            </a:pPr>
            <a:r>
              <a:rPr lang="en-US" altLang="zh-CN" sz="1400" dirty="0"/>
              <a:t>}</a:t>
            </a:r>
          </a:p>
          <a:p>
            <a:pPr marL="0" indent="0">
              <a:buFont typeface="Wingdings 2" panose="05020102010507070707" pitchFamily="18" charset="2"/>
              <a:buNone/>
            </a:pPr>
            <a:r>
              <a:rPr lang="en-US" altLang="zh-CN" sz="1400" dirty="0"/>
              <a:t>}PC;</a:t>
            </a:r>
          </a:p>
        </p:txBody>
      </p:sp>
      <p:cxnSp>
        <p:nvCxnSpPr>
          <p:cNvPr id="3" name="直接连接符 2"/>
          <p:cNvCxnSpPr/>
          <p:nvPr/>
        </p:nvCxnSpPr>
        <p:spPr>
          <a:xfrm>
            <a:off x="4279005" y="947999"/>
            <a:ext cx="0" cy="364975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8" name="右箭头 7"/>
          <p:cNvSpPr/>
          <p:nvPr/>
        </p:nvSpPr>
        <p:spPr>
          <a:xfrm>
            <a:off x="4087608" y="4336097"/>
            <a:ext cx="487514" cy="2414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 name="文本框 1">
            <a:extLst>
              <a:ext uri="{FF2B5EF4-FFF2-40B4-BE49-F238E27FC236}">
                <a16:creationId xmlns:a16="http://schemas.microsoft.com/office/drawing/2014/main" id="{0E9486B1-FAC0-8283-A3B7-B15125341D16}"/>
              </a:ext>
            </a:extLst>
          </p:cNvPr>
          <p:cNvSpPr txBox="1"/>
          <p:nvPr/>
        </p:nvSpPr>
        <p:spPr>
          <a:xfrm>
            <a:off x="2362200" y="3181350"/>
            <a:ext cx="800219" cy="276999"/>
          </a:xfrm>
          <a:prstGeom prst="rect">
            <a:avLst/>
          </a:prstGeom>
          <a:noFill/>
          <a:ln w="12700">
            <a:solidFill>
              <a:schemeClr val="tx1"/>
            </a:solidFill>
          </a:ln>
        </p:spPr>
        <p:txBody>
          <a:bodyPr wrap="none" rtlCol="0">
            <a:spAutoFit/>
          </a:bodyPr>
          <a:lstStyle/>
          <a:p>
            <a:pPr algn="l"/>
            <a:r>
              <a:rPr lang="zh-CN" altLang="en-US" sz="1200" dirty="0"/>
              <a:t>满，阻塞</a:t>
            </a:r>
          </a:p>
        </p:txBody>
      </p:sp>
      <p:sp>
        <p:nvSpPr>
          <p:cNvPr id="4" name="文本框 3">
            <a:extLst>
              <a:ext uri="{FF2B5EF4-FFF2-40B4-BE49-F238E27FC236}">
                <a16:creationId xmlns:a16="http://schemas.microsoft.com/office/drawing/2014/main" id="{97EFDC4F-BCA9-D018-BDB1-2C452A5119CF}"/>
              </a:ext>
            </a:extLst>
          </p:cNvPr>
          <p:cNvSpPr txBox="1"/>
          <p:nvPr/>
        </p:nvSpPr>
        <p:spPr>
          <a:xfrm>
            <a:off x="7162800" y="1657350"/>
            <a:ext cx="800219" cy="276999"/>
          </a:xfrm>
          <a:prstGeom prst="rect">
            <a:avLst/>
          </a:prstGeom>
          <a:noFill/>
          <a:ln w="12700">
            <a:solidFill>
              <a:schemeClr val="tx1"/>
            </a:solidFill>
          </a:ln>
        </p:spPr>
        <p:txBody>
          <a:bodyPr wrap="none" rtlCol="0">
            <a:spAutoFit/>
          </a:bodyPr>
          <a:lstStyle/>
          <a:p>
            <a:pPr algn="l"/>
            <a:r>
              <a:rPr lang="zh-CN" altLang="en-US" sz="1200" dirty="0"/>
              <a:t>空，阻塞</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利用管程解决生产者</a:t>
            </a:r>
            <a:r>
              <a:rPr lang="en-US" altLang="zh-CN" sz="2100" b="1" dirty="0">
                <a:solidFill>
                  <a:srgbClr val="7F7F7F"/>
                </a:solidFill>
              </a:rPr>
              <a:t>-</a:t>
            </a:r>
            <a:r>
              <a:rPr lang="zh-CN" altLang="en-US" sz="2100" b="1" dirty="0">
                <a:solidFill>
                  <a:srgbClr val="7F7F7F"/>
                </a:solidFill>
              </a:rPr>
              <a:t>消费者问题</a:t>
            </a:r>
          </a:p>
        </p:txBody>
      </p:sp>
      <p:sp>
        <p:nvSpPr>
          <p:cNvPr id="32" name="Rectangle 7"/>
          <p:cNvSpPr txBox="1">
            <a:spLocks noChangeArrowheads="1"/>
          </p:cNvSpPr>
          <p:nvPr/>
        </p:nvSpPr>
        <p:spPr>
          <a:xfrm>
            <a:off x="57955" y="926909"/>
            <a:ext cx="4666443" cy="4224479"/>
          </a:xfrm>
          <a:prstGeom prst="rect">
            <a:avLst/>
          </a:prstGeom>
          <a:noFill/>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2" panose="05020102010507070707" pitchFamily="18" charset="2"/>
              <a:buNone/>
            </a:pPr>
            <a:r>
              <a:rPr lang="en-US" altLang="zh-CN" dirty="0"/>
              <a:t>void </a:t>
            </a:r>
            <a:r>
              <a:rPr lang="en-US" altLang="zh-CN" dirty="0">
                <a:solidFill>
                  <a:srgbClr val="FF0000"/>
                </a:solidFill>
              </a:rPr>
              <a:t>producer</a:t>
            </a:r>
            <a:r>
              <a:rPr lang="en-US" altLang="zh-CN" dirty="0"/>
              <a:t>() {</a:t>
            </a:r>
          </a:p>
          <a:p>
            <a:pPr marL="0" indent="0">
              <a:buFont typeface="Wingdings 2" panose="05020102010507070707" pitchFamily="18" charset="2"/>
              <a:buNone/>
            </a:pPr>
            <a:r>
              <a:rPr lang="en-US" altLang="zh-CN" dirty="0"/>
              <a:t>	item x;</a:t>
            </a:r>
          </a:p>
          <a:p>
            <a:pPr marL="0" indent="0">
              <a:buFont typeface="Wingdings 2" panose="05020102010507070707" pitchFamily="18" charset="2"/>
              <a:buNone/>
            </a:pPr>
            <a:r>
              <a:rPr lang="en-US" altLang="zh-CN" dirty="0"/>
              <a:t>	while(TRUE) {</a:t>
            </a:r>
          </a:p>
          <a:p>
            <a:pPr marL="0" indent="0">
              <a:buFont typeface="Wingdings 2" panose="05020102010507070707" pitchFamily="18" charset="2"/>
              <a:buNone/>
            </a:pPr>
            <a:r>
              <a:rPr lang="en-US" altLang="zh-CN" dirty="0"/>
              <a:t>	     ……</a:t>
            </a:r>
          </a:p>
          <a:p>
            <a:pPr marL="0" indent="0">
              <a:buFont typeface="Wingdings 2" panose="05020102010507070707" pitchFamily="18" charset="2"/>
              <a:buNone/>
            </a:pPr>
            <a:r>
              <a:rPr lang="en-US" altLang="zh-CN" dirty="0"/>
              <a:t>	     produce an item in </a:t>
            </a:r>
            <a:r>
              <a:rPr lang="en-US" altLang="zh-CN" dirty="0" err="1"/>
              <a:t>nextp</a:t>
            </a:r>
            <a:r>
              <a:rPr lang="zh-CN" altLang="en-US" dirty="0"/>
              <a:t>；</a:t>
            </a:r>
          </a:p>
          <a:p>
            <a:pPr marL="0" indent="0">
              <a:buFont typeface="Wingdings 2" panose="05020102010507070707" pitchFamily="18" charset="2"/>
              <a:buNone/>
            </a:pPr>
            <a:r>
              <a:rPr lang="zh-CN" altLang="en-US" dirty="0"/>
              <a:t> 　　　　　</a:t>
            </a:r>
            <a:r>
              <a:rPr lang="en-US" altLang="zh-CN" dirty="0" err="1">
                <a:solidFill>
                  <a:srgbClr val="FF0000"/>
                </a:solidFill>
              </a:rPr>
              <a:t>PC.put</a:t>
            </a:r>
            <a:r>
              <a:rPr lang="en-US" altLang="zh-CN" dirty="0">
                <a:solidFill>
                  <a:srgbClr val="FF0000"/>
                </a:solidFill>
              </a:rPr>
              <a:t>(x)</a:t>
            </a:r>
            <a:r>
              <a:rPr lang="zh-CN" altLang="en-US" dirty="0">
                <a:solidFill>
                  <a:srgbClr val="FF0000"/>
                </a:solidFill>
              </a:rPr>
              <a:t>；</a:t>
            </a:r>
          </a:p>
          <a:p>
            <a:pPr marL="0" indent="0">
              <a:buFont typeface="Wingdings 2" panose="05020102010507070707" pitchFamily="18" charset="2"/>
              <a:buNone/>
            </a:pPr>
            <a:r>
              <a:rPr lang="zh-CN" altLang="en-US" dirty="0"/>
              <a:t>　</a:t>
            </a:r>
            <a:r>
              <a:rPr lang="en-US" altLang="zh-CN" dirty="0"/>
              <a:t>}</a:t>
            </a:r>
          </a:p>
          <a:p>
            <a:pPr marL="0" indent="0">
              <a:buFont typeface="Wingdings 2" panose="05020102010507070707" pitchFamily="18" charset="2"/>
              <a:buNone/>
            </a:pPr>
            <a:r>
              <a:rPr lang="en-US" altLang="zh-CN" dirty="0"/>
              <a:t>}</a:t>
            </a:r>
          </a:p>
          <a:p>
            <a:pPr marL="0" indent="0">
              <a:buFont typeface="Wingdings 2" panose="05020102010507070707" pitchFamily="18" charset="2"/>
              <a:buNone/>
            </a:pPr>
            <a:r>
              <a:rPr lang="en-US" altLang="zh-CN" dirty="0"/>
              <a:t>void </a:t>
            </a:r>
            <a:r>
              <a:rPr lang="en-US" altLang="zh-CN" dirty="0" err="1">
                <a:solidFill>
                  <a:srgbClr val="FF0000"/>
                </a:solidFill>
              </a:rPr>
              <a:t>comsumer</a:t>
            </a:r>
            <a:r>
              <a:rPr lang="en-US" altLang="zh-CN" dirty="0"/>
              <a:t>() {</a:t>
            </a:r>
          </a:p>
          <a:p>
            <a:pPr marL="0" indent="0">
              <a:buFont typeface="Wingdings 2" panose="05020102010507070707" pitchFamily="18" charset="2"/>
              <a:buNone/>
            </a:pPr>
            <a:r>
              <a:rPr lang="zh-CN" altLang="en-US" dirty="0"/>
              <a:t>　</a:t>
            </a:r>
            <a:r>
              <a:rPr lang="en-US" altLang="zh-CN" dirty="0"/>
              <a:t>item x;</a:t>
            </a:r>
          </a:p>
        </p:txBody>
      </p:sp>
      <p:cxnSp>
        <p:nvCxnSpPr>
          <p:cNvPr id="3" name="直接连接符 2"/>
          <p:cNvCxnSpPr/>
          <p:nvPr/>
        </p:nvCxnSpPr>
        <p:spPr>
          <a:xfrm>
            <a:off x="4530144" y="919022"/>
            <a:ext cx="0" cy="363044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6" name="Rectangle 7"/>
          <p:cNvSpPr txBox="1">
            <a:spLocks noChangeArrowheads="1"/>
          </p:cNvSpPr>
          <p:nvPr/>
        </p:nvSpPr>
        <p:spPr>
          <a:xfrm>
            <a:off x="4900217" y="919022"/>
            <a:ext cx="4082798" cy="3910556"/>
          </a:xfrm>
          <a:prstGeom prst="rect">
            <a:avLst/>
          </a:prstGeom>
          <a:noFill/>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2" panose="05020102010507070707" pitchFamily="18" charset="2"/>
              <a:buNone/>
            </a:pPr>
            <a:r>
              <a:rPr lang="en-US" altLang="zh-CN" dirty="0"/>
              <a:t>   while(TRUE) {</a:t>
            </a:r>
          </a:p>
          <a:p>
            <a:pPr marL="0" indent="0">
              <a:buFont typeface="Wingdings 2" panose="05020102010507070707" pitchFamily="18" charset="2"/>
              <a:buNone/>
            </a:pPr>
            <a:r>
              <a:rPr lang="zh-CN" altLang="en-US" dirty="0"/>
              <a:t>　　　</a:t>
            </a:r>
            <a:r>
              <a:rPr lang="en-US" altLang="zh-CN" dirty="0" err="1">
                <a:solidFill>
                  <a:srgbClr val="FF0000"/>
                </a:solidFill>
              </a:rPr>
              <a:t>PC.get</a:t>
            </a:r>
            <a:r>
              <a:rPr lang="en-US" altLang="zh-CN" dirty="0">
                <a:solidFill>
                  <a:srgbClr val="FF0000"/>
                </a:solidFill>
              </a:rPr>
              <a:t>(x)</a:t>
            </a:r>
            <a:r>
              <a:rPr lang="zh-CN" altLang="en-US" dirty="0">
                <a:solidFill>
                  <a:srgbClr val="FF0000"/>
                </a:solidFill>
              </a:rPr>
              <a:t>；</a:t>
            </a:r>
          </a:p>
          <a:p>
            <a:pPr marL="0" indent="0">
              <a:buFont typeface="Wingdings 2" panose="05020102010507070707" pitchFamily="18" charset="2"/>
              <a:buNone/>
            </a:pPr>
            <a:r>
              <a:rPr lang="zh-CN" altLang="en-US" dirty="0"/>
              <a:t>　　　</a:t>
            </a:r>
            <a:r>
              <a:rPr lang="en-US" altLang="zh-CN" dirty="0"/>
              <a:t>consume the item in </a:t>
            </a:r>
            <a:r>
              <a:rPr lang="en-US" altLang="zh-CN" dirty="0" err="1"/>
              <a:t>nextc</a:t>
            </a:r>
            <a:r>
              <a:rPr lang="zh-CN" altLang="en-US" dirty="0"/>
              <a:t>；</a:t>
            </a:r>
          </a:p>
          <a:p>
            <a:pPr marL="0" indent="0">
              <a:buFont typeface="Wingdings 2" panose="05020102010507070707" pitchFamily="18" charset="2"/>
              <a:buNone/>
            </a:pPr>
            <a:r>
              <a:rPr lang="en-US" altLang="zh-CN" dirty="0"/>
              <a:t>	……</a:t>
            </a:r>
          </a:p>
          <a:p>
            <a:pPr marL="0" indent="0">
              <a:buFont typeface="Wingdings 2" panose="05020102010507070707" pitchFamily="18" charset="2"/>
              <a:buNone/>
            </a:pPr>
            <a:r>
              <a:rPr lang="zh-CN" altLang="en-US" dirty="0"/>
              <a:t>　</a:t>
            </a:r>
            <a:r>
              <a:rPr lang="en-US" altLang="zh-CN" dirty="0"/>
              <a:t>}</a:t>
            </a:r>
          </a:p>
          <a:p>
            <a:pPr marL="0" indent="0">
              <a:buFont typeface="Wingdings 2" panose="05020102010507070707" pitchFamily="18" charset="2"/>
              <a:buNone/>
            </a:pPr>
            <a:r>
              <a:rPr lang="en-US" altLang="zh-CN" dirty="0"/>
              <a:t>}</a:t>
            </a:r>
          </a:p>
          <a:p>
            <a:pPr marL="0" indent="0">
              <a:buFont typeface="Wingdings 2" panose="05020102010507070707" pitchFamily="18" charset="2"/>
              <a:buNone/>
            </a:pPr>
            <a:r>
              <a:rPr lang="en-US" altLang="zh-CN" dirty="0"/>
              <a:t>void </a:t>
            </a:r>
            <a:r>
              <a:rPr lang="en-US" altLang="zh-CN" dirty="0">
                <a:solidFill>
                  <a:srgbClr val="0000FF"/>
                </a:solidFill>
              </a:rPr>
              <a:t>main</a:t>
            </a:r>
            <a:r>
              <a:rPr lang="en-US" altLang="zh-CN" dirty="0"/>
              <a:t>()  {</a:t>
            </a:r>
          </a:p>
          <a:p>
            <a:pPr marL="0" indent="0">
              <a:buFont typeface="Wingdings 2" panose="05020102010507070707" pitchFamily="18" charset="2"/>
              <a:buNone/>
            </a:pPr>
            <a:r>
              <a:rPr lang="en-US" altLang="zh-CN" dirty="0"/>
              <a:t>           </a:t>
            </a:r>
            <a:r>
              <a:rPr lang="en-US" altLang="zh-CN" dirty="0" err="1"/>
              <a:t>cobegin</a:t>
            </a:r>
            <a:endParaRPr lang="en-US" altLang="zh-CN" dirty="0"/>
          </a:p>
          <a:p>
            <a:pPr marL="0" indent="0">
              <a:buFont typeface="Wingdings 2" panose="05020102010507070707" pitchFamily="18" charset="2"/>
              <a:buNone/>
            </a:pPr>
            <a:r>
              <a:rPr lang="en-US" altLang="zh-CN" dirty="0"/>
              <a:t>           </a:t>
            </a:r>
            <a:r>
              <a:rPr lang="en-US" altLang="zh-CN" dirty="0" err="1"/>
              <a:t>proceducer</a:t>
            </a:r>
            <a:r>
              <a:rPr lang="en-US" altLang="zh-CN" dirty="0"/>
              <a:t>();  consumer();</a:t>
            </a:r>
          </a:p>
          <a:p>
            <a:pPr marL="0" indent="0">
              <a:buFont typeface="Wingdings 2" panose="05020102010507070707" pitchFamily="18" charset="2"/>
              <a:buNone/>
            </a:pPr>
            <a:r>
              <a:rPr lang="en-US" altLang="zh-CN" dirty="0"/>
              <a:t>           </a:t>
            </a:r>
            <a:r>
              <a:rPr lang="en-US" altLang="zh-CN" dirty="0" err="1"/>
              <a:t>coend</a:t>
            </a:r>
            <a:endParaRPr lang="en-US" altLang="zh-CN" dirty="0"/>
          </a:p>
          <a:p>
            <a:pPr marL="0" indent="0">
              <a:buFont typeface="Wingdings 2" panose="05020102010507070707" pitchFamily="18" charset="2"/>
              <a:buNone/>
            </a:pPr>
            <a:r>
              <a:rPr lang="en-US" altLang="zh-CN" dirty="0"/>
              <a:t>}</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502444" y="4202195"/>
            <a:ext cx="8137922" cy="222203"/>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125"/>
              <a:t>Date</a:t>
            </a:r>
            <a:endParaRPr lang="zh-CN" altLang="en-US" sz="1125" dirty="0"/>
          </a:p>
        </p:txBody>
      </p:sp>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516380" cy="414020"/>
          </a:xfrm>
          <a:prstGeom prst="rect">
            <a:avLst/>
          </a:prstGeom>
        </p:spPr>
        <p:txBody>
          <a:bodyPr wrap="none">
            <a:spAutoFit/>
          </a:bodyPr>
          <a:lstStyle/>
          <a:p>
            <a:r>
              <a:rPr lang="zh-CN" altLang="en-US" sz="2100" b="1" dirty="0">
                <a:solidFill>
                  <a:schemeClr val="bg1"/>
                </a:solidFill>
              </a:rPr>
              <a:t>内容导航：</a:t>
            </a:r>
          </a:p>
        </p:txBody>
      </p:sp>
      <p:sp>
        <p:nvSpPr>
          <p:cNvPr id="3" name="矩形 2"/>
          <p:cNvSpPr/>
          <p:nvPr/>
        </p:nvSpPr>
        <p:spPr>
          <a:xfrm>
            <a:off x="6180941" y="1843657"/>
            <a:ext cx="2543175" cy="506730"/>
          </a:xfrm>
          <a:prstGeom prst="rect">
            <a:avLst/>
          </a:prstGeom>
        </p:spPr>
        <p:txBody>
          <a:bodyPr wrap="none">
            <a:spAutoFit/>
          </a:bodyPr>
          <a:lstStyle/>
          <a:p>
            <a:r>
              <a:rPr lang="zh-CN" altLang="en-US" sz="2700" dirty="0">
                <a:solidFill>
                  <a:srgbClr val="000000"/>
                </a:solidFill>
                <a:sym typeface="+mn-ea"/>
              </a:rPr>
              <a:t>第</a:t>
            </a:r>
            <a:r>
              <a:rPr lang="en-US" altLang="zh-CN" sz="2700" dirty="0">
                <a:solidFill>
                  <a:srgbClr val="000000"/>
                </a:solidFill>
                <a:sym typeface="+mn-ea"/>
              </a:rPr>
              <a:t>4</a:t>
            </a:r>
            <a:r>
              <a:rPr lang="zh-CN" altLang="en-US" sz="2700" dirty="0">
                <a:solidFill>
                  <a:srgbClr val="000000"/>
                </a:solidFill>
                <a:sym typeface="+mn-ea"/>
              </a:rPr>
              <a:t>章 进程同步</a:t>
            </a:r>
            <a:endParaRPr lang="zh-CN" altLang="en-US" sz="2700" dirty="0">
              <a:solidFill>
                <a:srgbClr val="000000"/>
              </a:solidFill>
            </a:endParaRPr>
          </a:p>
        </p:txBody>
      </p:sp>
      <p:cxnSp>
        <p:nvCxnSpPr>
          <p:cNvPr id="5" name="直接连接符 4"/>
          <p:cNvCxnSpPr/>
          <p:nvPr/>
        </p:nvCxnSpPr>
        <p:spPr>
          <a:xfrm>
            <a:off x="5669924" y="2392853"/>
            <a:ext cx="2990417"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144" y="4781282"/>
            <a:ext cx="9151145" cy="3622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6" name="任意多边形: 形状 25"/>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259561"/>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698416"/>
            <a:ext cx="395288" cy="395288"/>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190018"/>
            <a:ext cx="395288" cy="395288"/>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653873"/>
            <a:ext cx="395288" cy="395288"/>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123433"/>
            <a:ext cx="395288" cy="395288"/>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601718"/>
            <a:ext cx="395288" cy="395288"/>
          </a:xfrm>
          <a:prstGeom prst="rect">
            <a:avLst/>
          </a:prstGeom>
          <a:ln>
            <a:noFill/>
          </a:ln>
          <a:effectLst>
            <a:softEdge rad="0"/>
          </a:effectLst>
        </p:spPr>
      </p:pic>
      <p:sp>
        <p:nvSpPr>
          <p:cNvPr id="33" name="矩形 32"/>
          <p:cNvSpPr/>
          <p:nvPr/>
        </p:nvSpPr>
        <p:spPr>
          <a:xfrm>
            <a:off x="1273253" y="1301602"/>
            <a:ext cx="2616725" cy="368300"/>
          </a:xfrm>
          <a:prstGeom prst="rect">
            <a:avLst/>
          </a:prstGeom>
        </p:spPr>
        <p:txBody>
          <a:bodyPr wrap="square">
            <a:spAutoFit/>
          </a:bodyPr>
          <a:lstStyle/>
          <a:p>
            <a:r>
              <a:rPr lang="en-US" altLang="zh-CN" sz="1800" dirty="0">
                <a:latin typeface="+mj-ea"/>
                <a:ea typeface="+mj-ea"/>
              </a:rPr>
              <a:t>4.1 </a:t>
            </a:r>
            <a:r>
              <a:rPr lang="zh-CN" altLang="en-US" sz="1800" dirty="0">
                <a:latin typeface="+mj-ea"/>
                <a:ea typeface="+mj-ea"/>
              </a:rPr>
              <a:t>进程同步的概念</a:t>
            </a:r>
          </a:p>
        </p:txBody>
      </p:sp>
      <p:sp>
        <p:nvSpPr>
          <p:cNvPr id="34" name="矩形 33"/>
          <p:cNvSpPr/>
          <p:nvPr/>
        </p:nvSpPr>
        <p:spPr>
          <a:xfrm>
            <a:off x="1273253" y="1765945"/>
            <a:ext cx="2761613" cy="368300"/>
          </a:xfrm>
          <a:prstGeom prst="rect">
            <a:avLst/>
          </a:prstGeom>
        </p:spPr>
        <p:txBody>
          <a:bodyPr wrap="square">
            <a:spAutoFit/>
          </a:bodyPr>
          <a:lstStyle/>
          <a:p>
            <a:r>
              <a:rPr lang="en-US" altLang="zh-CN" sz="1800" dirty="0">
                <a:latin typeface="+mj-ea"/>
              </a:rPr>
              <a:t>4.2 </a:t>
            </a:r>
            <a:r>
              <a:rPr lang="zh-CN" altLang="en-US" sz="1800" dirty="0">
                <a:latin typeface="+mj-ea"/>
              </a:rPr>
              <a:t>软件同步机制</a:t>
            </a:r>
          </a:p>
        </p:txBody>
      </p:sp>
      <p:sp>
        <p:nvSpPr>
          <p:cNvPr id="35" name="矩形 34"/>
          <p:cNvSpPr/>
          <p:nvPr/>
        </p:nvSpPr>
        <p:spPr>
          <a:xfrm>
            <a:off x="1273253" y="2230289"/>
            <a:ext cx="2616725" cy="368300"/>
          </a:xfrm>
          <a:prstGeom prst="rect">
            <a:avLst/>
          </a:prstGeom>
        </p:spPr>
        <p:txBody>
          <a:bodyPr wrap="square">
            <a:spAutoFit/>
          </a:bodyPr>
          <a:lstStyle/>
          <a:p>
            <a:r>
              <a:rPr lang="en-US" altLang="zh-CN" sz="1800" dirty="0">
                <a:latin typeface="+mj-ea"/>
              </a:rPr>
              <a:t>4.3 </a:t>
            </a:r>
            <a:r>
              <a:rPr lang="zh-CN" altLang="en-US" sz="1800" dirty="0">
                <a:latin typeface="+mj-ea"/>
              </a:rPr>
              <a:t>硬件同步机制</a:t>
            </a:r>
          </a:p>
        </p:txBody>
      </p:sp>
      <p:sp>
        <p:nvSpPr>
          <p:cNvPr id="36" name="矩形 35"/>
          <p:cNvSpPr/>
          <p:nvPr/>
        </p:nvSpPr>
        <p:spPr>
          <a:xfrm>
            <a:off x="1273253" y="2694633"/>
            <a:ext cx="2616725" cy="368300"/>
          </a:xfrm>
          <a:prstGeom prst="rect">
            <a:avLst/>
          </a:prstGeom>
        </p:spPr>
        <p:txBody>
          <a:bodyPr wrap="square">
            <a:spAutoFit/>
          </a:bodyPr>
          <a:lstStyle/>
          <a:p>
            <a:r>
              <a:rPr lang="en-US" altLang="zh-CN" sz="1800" dirty="0">
                <a:latin typeface="+mj-ea"/>
              </a:rPr>
              <a:t>4.4 </a:t>
            </a:r>
            <a:r>
              <a:rPr lang="zh-CN" altLang="en-US" sz="1800" dirty="0">
                <a:latin typeface="+mj-ea"/>
              </a:rPr>
              <a:t>信号量机制</a:t>
            </a:r>
          </a:p>
        </p:txBody>
      </p:sp>
      <p:sp>
        <p:nvSpPr>
          <p:cNvPr id="37" name="矩形 36"/>
          <p:cNvSpPr/>
          <p:nvPr/>
        </p:nvSpPr>
        <p:spPr>
          <a:xfrm>
            <a:off x="1273253" y="3158977"/>
            <a:ext cx="2525359" cy="368300"/>
          </a:xfrm>
          <a:prstGeom prst="rect">
            <a:avLst/>
          </a:prstGeom>
        </p:spPr>
        <p:txBody>
          <a:bodyPr wrap="square">
            <a:spAutoFit/>
          </a:bodyPr>
          <a:lstStyle/>
          <a:p>
            <a:r>
              <a:rPr lang="en-US" altLang="zh-CN" sz="1800" dirty="0">
                <a:latin typeface="+mj-ea"/>
              </a:rPr>
              <a:t>4.5 </a:t>
            </a:r>
            <a:r>
              <a:rPr lang="zh-CN" altLang="en-US" sz="1800" dirty="0">
                <a:latin typeface="+mj-ea"/>
              </a:rPr>
              <a:t>管程机制</a:t>
            </a:r>
          </a:p>
        </p:txBody>
      </p:sp>
      <p:sp>
        <p:nvSpPr>
          <p:cNvPr id="38" name="矩形 37"/>
          <p:cNvSpPr/>
          <p:nvPr/>
        </p:nvSpPr>
        <p:spPr>
          <a:xfrm>
            <a:off x="1273252" y="3623321"/>
            <a:ext cx="2761613" cy="368300"/>
          </a:xfrm>
          <a:prstGeom prst="rect">
            <a:avLst/>
          </a:prstGeom>
        </p:spPr>
        <p:txBody>
          <a:bodyPr wrap="square">
            <a:spAutoFit/>
          </a:bodyPr>
          <a:lstStyle/>
          <a:p>
            <a:r>
              <a:rPr lang="en-US" altLang="zh-CN" sz="1800" dirty="0">
                <a:latin typeface="+mj-ea"/>
              </a:rPr>
              <a:t>4.6 </a:t>
            </a:r>
            <a:r>
              <a:rPr lang="zh-CN" altLang="en-US" sz="1800" dirty="0">
                <a:latin typeface="+mj-ea"/>
              </a:rPr>
              <a:t>经典进程的同步问题</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4056547"/>
            <a:ext cx="395288" cy="395288"/>
          </a:xfrm>
          <a:prstGeom prst="rect">
            <a:avLst/>
          </a:prstGeom>
          <a:ln>
            <a:noFill/>
          </a:ln>
          <a:effectLst>
            <a:softEdge rad="0"/>
          </a:effectLst>
        </p:spPr>
      </p:pic>
      <p:sp>
        <p:nvSpPr>
          <p:cNvPr id="24" name="矩形 23"/>
          <p:cNvSpPr/>
          <p:nvPr/>
        </p:nvSpPr>
        <p:spPr>
          <a:xfrm>
            <a:off x="1273252" y="4078150"/>
            <a:ext cx="2761613" cy="368300"/>
          </a:xfrm>
          <a:prstGeom prst="rect">
            <a:avLst/>
          </a:prstGeom>
        </p:spPr>
        <p:txBody>
          <a:bodyPr wrap="square">
            <a:spAutoFit/>
          </a:bodyPr>
          <a:lstStyle/>
          <a:p>
            <a:r>
              <a:rPr lang="en-US" altLang="zh-CN" sz="1800" dirty="0">
                <a:latin typeface="+mj-ea"/>
              </a:rPr>
              <a:t>4.7 Linux</a:t>
            </a:r>
            <a:r>
              <a:rPr lang="zh-CN" altLang="en-US" sz="1800" dirty="0">
                <a:latin typeface="+mj-ea"/>
              </a:rPr>
              <a:t>进程同步机制</a:t>
            </a:r>
          </a:p>
        </p:txBody>
      </p:sp>
      <p:sp>
        <p:nvSpPr>
          <p:cNvPr id="2" name="右箭头 1"/>
          <p:cNvSpPr/>
          <p:nvPr/>
        </p:nvSpPr>
        <p:spPr>
          <a:xfrm>
            <a:off x="3918956" y="3710828"/>
            <a:ext cx="379369" cy="234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7" name="矩形 26"/>
          <p:cNvSpPr/>
          <p:nvPr/>
        </p:nvSpPr>
        <p:spPr>
          <a:xfrm>
            <a:off x="4431206" y="3253399"/>
            <a:ext cx="3189866" cy="1170305"/>
          </a:xfrm>
          <a:prstGeom prst="rect">
            <a:avLst/>
          </a:prstGeom>
        </p:spPr>
        <p:txBody>
          <a:bodyPr wrap="square">
            <a:spAutoFit/>
          </a:bodyPr>
          <a:lstStyle/>
          <a:p>
            <a:pPr marL="342900" indent="-342900">
              <a:lnSpc>
                <a:spcPct val="130000"/>
              </a:lnSpc>
              <a:buFont typeface="Wingdings" panose="05000000000000000000" pitchFamily="2" charset="2"/>
              <a:buChar char="n"/>
            </a:pPr>
            <a:r>
              <a:rPr lang="en-US" altLang="zh-CN" sz="1800" dirty="0">
                <a:latin typeface="+mj-ea"/>
              </a:rPr>
              <a:t>4.6.1 </a:t>
            </a:r>
            <a:r>
              <a:rPr lang="zh-CN" altLang="en-US" sz="1800" dirty="0">
                <a:latin typeface="+mj-ea"/>
              </a:rPr>
              <a:t>生产者</a:t>
            </a:r>
            <a:r>
              <a:rPr lang="en-US" altLang="zh-CN" sz="1800" dirty="0">
                <a:latin typeface="+mj-ea"/>
              </a:rPr>
              <a:t>-</a:t>
            </a:r>
            <a:r>
              <a:rPr lang="zh-CN" altLang="en-US" sz="1800" dirty="0">
                <a:latin typeface="+mj-ea"/>
              </a:rPr>
              <a:t>消费者问题</a:t>
            </a:r>
          </a:p>
          <a:p>
            <a:pPr marL="342900" indent="-342900">
              <a:lnSpc>
                <a:spcPct val="130000"/>
              </a:lnSpc>
              <a:buFont typeface="Wingdings" panose="05000000000000000000" pitchFamily="2" charset="2"/>
              <a:buChar char="n"/>
            </a:pPr>
            <a:r>
              <a:rPr lang="en-US" altLang="zh-CN" sz="1800" b="1" dirty="0">
                <a:solidFill>
                  <a:srgbClr val="0000FF"/>
                </a:solidFill>
                <a:latin typeface="+mj-ea"/>
              </a:rPr>
              <a:t>4.6.2 </a:t>
            </a:r>
            <a:r>
              <a:rPr lang="zh-CN" altLang="en-US" sz="1800" b="1" dirty="0">
                <a:solidFill>
                  <a:srgbClr val="0000FF"/>
                </a:solidFill>
                <a:latin typeface="+mj-ea"/>
              </a:rPr>
              <a:t>哲学家进餐问题</a:t>
            </a:r>
          </a:p>
          <a:p>
            <a:pPr marL="342900" indent="-342900">
              <a:lnSpc>
                <a:spcPct val="130000"/>
              </a:lnSpc>
              <a:buFont typeface="Wingdings" panose="05000000000000000000" pitchFamily="2" charset="2"/>
              <a:buChar char="n"/>
            </a:pPr>
            <a:r>
              <a:rPr lang="en-US" altLang="zh-CN" sz="1800" dirty="0">
                <a:latin typeface="+mj-ea"/>
              </a:rPr>
              <a:t>4.6.3 </a:t>
            </a:r>
            <a:r>
              <a:rPr lang="zh-CN" altLang="en-US" sz="1800" dirty="0">
                <a:latin typeface="+mj-ea"/>
              </a:rPr>
              <a:t>读者</a:t>
            </a:r>
            <a:r>
              <a:rPr lang="en-US" altLang="zh-CN" sz="1800" dirty="0">
                <a:latin typeface="+mj-ea"/>
              </a:rPr>
              <a:t>-</a:t>
            </a:r>
            <a:r>
              <a:rPr lang="zh-CN" altLang="en-US" sz="1800" dirty="0">
                <a:latin typeface="+mj-ea"/>
              </a:rPr>
              <a:t>写者问题</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8C77E-8F90-B17A-BE26-12D796784269}"/>
            </a:ext>
          </a:extLst>
        </p:cNvPr>
        <p:cNvGrpSpPr/>
        <p:nvPr/>
      </p:nvGrpSpPr>
      <p:grpSpPr>
        <a:xfrm>
          <a:off x="0" y="0"/>
          <a:ext cx="0" cy="0"/>
          <a:chOff x="0" y="0"/>
          <a:chExt cx="0" cy="0"/>
        </a:xfrm>
      </p:grpSpPr>
      <p:sp>
        <p:nvSpPr>
          <p:cNvPr id="20" name="矩形 19">
            <a:extLst>
              <a:ext uri="{FF2B5EF4-FFF2-40B4-BE49-F238E27FC236}">
                <a16:creationId xmlns:a16="http://schemas.microsoft.com/office/drawing/2014/main" id="{EBCC3B1D-5F85-1238-1AFD-A310456438C5}"/>
              </a:ext>
            </a:extLst>
          </p:cNvPr>
          <p:cNvSpPr/>
          <p:nvPr/>
        </p:nvSpPr>
        <p:spPr>
          <a:xfrm>
            <a:off x="502444" y="59001"/>
            <a:ext cx="5269706" cy="398780"/>
          </a:xfrm>
          <a:prstGeom prst="rect">
            <a:avLst/>
          </a:prstGeom>
        </p:spPr>
        <p:txBody>
          <a:bodyPr wrap="square">
            <a:spAutoFit/>
          </a:bodyPr>
          <a:lstStyle/>
          <a:p>
            <a:r>
              <a:rPr lang="zh-CN" altLang="en-US" sz="2000" b="1" dirty="0">
                <a:solidFill>
                  <a:srgbClr val="7F7F7F"/>
                </a:solidFill>
              </a:rPr>
              <a:t>临界资源、临界区</a:t>
            </a:r>
          </a:p>
        </p:txBody>
      </p:sp>
      <p:sp>
        <p:nvSpPr>
          <p:cNvPr id="2" name="文本框 1">
            <a:extLst>
              <a:ext uri="{FF2B5EF4-FFF2-40B4-BE49-F238E27FC236}">
                <a16:creationId xmlns:a16="http://schemas.microsoft.com/office/drawing/2014/main" id="{1B81539C-802B-03F6-2354-FA144E415DA2}"/>
              </a:ext>
            </a:extLst>
          </p:cNvPr>
          <p:cNvSpPr txBox="1"/>
          <p:nvPr/>
        </p:nvSpPr>
        <p:spPr>
          <a:xfrm>
            <a:off x="609600" y="1606089"/>
            <a:ext cx="8305800" cy="1980799"/>
          </a:xfrm>
          <a:prstGeom prst="rect">
            <a:avLst/>
          </a:prstGeom>
          <a:noFill/>
        </p:spPr>
        <p:txBody>
          <a:bodyPr wrap="square" rtlCol="0" anchor="t">
            <a:spAutoFit/>
          </a:bodyPr>
          <a:lstStyle/>
          <a:p>
            <a:pPr marL="342900" indent="-342900">
              <a:lnSpc>
                <a:spcPts val="3000"/>
              </a:lnSpc>
              <a:buAutoNum type="arabicPeriod"/>
            </a:pPr>
            <a:r>
              <a:rPr lang="zh-CN" altLang="en-US" sz="2000" b="1" dirty="0">
                <a:solidFill>
                  <a:srgbClr val="FF0000"/>
                </a:solidFill>
                <a:latin typeface="+mn-ea"/>
              </a:rPr>
              <a:t>临界资源</a:t>
            </a:r>
            <a:r>
              <a:rPr lang="zh-CN" altLang="en-US" sz="2000" dirty="0">
                <a:latin typeface="+mn-ea"/>
              </a:rPr>
              <a:t>（</a:t>
            </a:r>
            <a:r>
              <a:rPr lang="en-US" altLang="zh-CN" sz="2000" dirty="0">
                <a:latin typeface="+mn-ea"/>
              </a:rPr>
              <a:t>Critical Resource</a:t>
            </a:r>
            <a:r>
              <a:rPr lang="zh-CN" altLang="en-US" sz="2000" dirty="0">
                <a:latin typeface="+mn-ea"/>
              </a:rPr>
              <a:t>）：把一段时间内只允许一个进程访问的资源  称作临界资源</a:t>
            </a:r>
            <a:endParaRPr lang="en-US" altLang="zh-CN" sz="2000" dirty="0">
              <a:latin typeface="+mn-ea"/>
            </a:endParaRPr>
          </a:p>
          <a:p>
            <a:pPr>
              <a:lnSpc>
                <a:spcPts val="3000"/>
              </a:lnSpc>
            </a:pPr>
            <a:r>
              <a:rPr lang="zh-CN" altLang="en-US" sz="2000" dirty="0">
                <a:latin typeface="+mn-ea"/>
              </a:rPr>
              <a:t>临界资源是打印机、磁带机等；也可以是软件资源、共享变量、文件等</a:t>
            </a:r>
            <a:endParaRPr lang="en-US" altLang="zh-CN" sz="2000" dirty="0">
              <a:latin typeface="+mn-ea"/>
            </a:endParaRPr>
          </a:p>
          <a:p>
            <a:pPr>
              <a:lnSpc>
                <a:spcPts val="3000"/>
              </a:lnSpc>
            </a:pPr>
            <a:r>
              <a:rPr lang="en-US" altLang="zh-CN" sz="2000" dirty="0">
                <a:latin typeface="+mn-ea"/>
              </a:rPr>
              <a:t>2.  </a:t>
            </a:r>
            <a:r>
              <a:rPr lang="zh-CN" altLang="en-US" sz="2000" b="1" dirty="0">
                <a:solidFill>
                  <a:srgbClr val="FF0000"/>
                </a:solidFill>
                <a:latin typeface="+mn-ea"/>
              </a:rPr>
              <a:t>临界区</a:t>
            </a:r>
            <a:r>
              <a:rPr lang="zh-CN" altLang="en-US" sz="2000" dirty="0">
                <a:latin typeface="+mn-ea"/>
              </a:rPr>
              <a:t>（</a:t>
            </a:r>
            <a:r>
              <a:rPr lang="en-US" altLang="zh-CN" sz="2000" dirty="0">
                <a:latin typeface="+mn-ea"/>
              </a:rPr>
              <a:t>Critical Section</a:t>
            </a:r>
            <a:r>
              <a:rPr lang="zh-CN" altLang="en-US" sz="2000" dirty="0">
                <a:latin typeface="+mn-ea"/>
              </a:rPr>
              <a:t>）：每个进程中访问临界资源的那段代码称为临界区</a:t>
            </a:r>
          </a:p>
        </p:txBody>
      </p:sp>
      <p:sp>
        <p:nvSpPr>
          <p:cNvPr id="3" name="文本框 2">
            <a:extLst>
              <a:ext uri="{FF2B5EF4-FFF2-40B4-BE49-F238E27FC236}">
                <a16:creationId xmlns:a16="http://schemas.microsoft.com/office/drawing/2014/main" id="{4E0810F0-5753-D4F2-3C9C-FD6EF34292B3}"/>
              </a:ext>
            </a:extLst>
          </p:cNvPr>
          <p:cNvSpPr txBox="1"/>
          <p:nvPr/>
        </p:nvSpPr>
        <p:spPr>
          <a:xfrm>
            <a:off x="914400" y="819150"/>
            <a:ext cx="6618605" cy="400110"/>
          </a:xfrm>
          <a:prstGeom prst="rect">
            <a:avLst/>
          </a:prstGeom>
          <a:noFill/>
        </p:spPr>
        <p:txBody>
          <a:bodyPr wrap="square" rtlCol="0" anchor="t">
            <a:spAutoFit/>
          </a:bodyPr>
          <a:lstStyle/>
          <a:p>
            <a:r>
              <a:rPr lang="zh-CN" altLang="en-US" sz="2000" b="1" dirty="0">
                <a:solidFill>
                  <a:srgbClr val="FF0000"/>
                </a:solidFill>
                <a:latin typeface="+mn-ea"/>
              </a:rPr>
              <a:t>临界资源、临界区：</a:t>
            </a:r>
          </a:p>
        </p:txBody>
      </p:sp>
    </p:spTree>
    <p:extLst>
      <p:ext uri="{BB962C8B-B14F-4D97-AF65-F5344CB8AC3E}">
        <p14:creationId xmlns:p14="http://schemas.microsoft.com/office/powerpoint/2010/main" val="426071552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哲学家就餐问题描述</a:t>
            </a:r>
          </a:p>
        </p:txBody>
      </p:sp>
      <p:sp>
        <p:nvSpPr>
          <p:cNvPr id="24" name="文本框 23"/>
          <p:cNvSpPr txBox="1"/>
          <p:nvPr/>
        </p:nvSpPr>
        <p:spPr>
          <a:xfrm>
            <a:off x="583565" y="895985"/>
            <a:ext cx="4767580" cy="3063240"/>
          </a:xfrm>
          <a:prstGeom prst="rect">
            <a:avLst/>
          </a:prstGeom>
          <a:noFill/>
        </p:spPr>
        <p:txBody>
          <a:bodyPr wrap="square" rtlCol="0">
            <a:spAutoFit/>
          </a:bodyPr>
          <a:lstStyle/>
          <a:p>
            <a:pPr marL="342900" indent="-342900" algn="just">
              <a:lnSpc>
                <a:spcPct val="120000"/>
              </a:lnSpc>
              <a:spcBef>
                <a:spcPts val="300"/>
              </a:spcBef>
              <a:spcAft>
                <a:spcPts val="300"/>
              </a:spcAft>
              <a:buClr>
                <a:srgbClr val="FF0000"/>
              </a:buClr>
              <a:buFont typeface="Wingdings" panose="05000000000000000000" pitchFamily="2" charset="2"/>
              <a:buChar char="Ø"/>
            </a:pPr>
            <a:r>
              <a:rPr lang="zh-CN" altLang="en-US" sz="1650" dirty="0">
                <a:latin typeface="+mn-ea"/>
              </a:rPr>
              <a:t> </a:t>
            </a:r>
            <a:r>
              <a:rPr lang="en-US" altLang="zh-CN" sz="1650" dirty="0">
                <a:latin typeface="+mn-ea"/>
              </a:rPr>
              <a:t>  </a:t>
            </a:r>
            <a:r>
              <a:rPr lang="zh-CN" altLang="en-US" sz="1650" dirty="0">
                <a:latin typeface="+mn-ea"/>
              </a:rPr>
              <a:t>背景：五个哲学家：交替思考和进餐共用一</a:t>
            </a:r>
            <a:r>
              <a:rPr lang="en-US" altLang="zh-CN" sz="1650" dirty="0">
                <a:latin typeface="+mn-ea"/>
              </a:rPr>
              <a:t>     </a:t>
            </a:r>
            <a:r>
              <a:rPr lang="zh-CN" altLang="en-US" sz="1650" dirty="0">
                <a:latin typeface="+mn-ea"/>
              </a:rPr>
              <a:t>张圆桌，分别坐在五张椅子上</a:t>
            </a:r>
          </a:p>
          <a:p>
            <a:pPr lvl="1" algn="just">
              <a:lnSpc>
                <a:spcPct val="120000"/>
              </a:lnSpc>
              <a:spcBef>
                <a:spcPts val="300"/>
              </a:spcBef>
              <a:spcAft>
                <a:spcPts val="300"/>
              </a:spcAft>
              <a:buClr>
                <a:srgbClr val="FF0000"/>
              </a:buClr>
            </a:pPr>
            <a:r>
              <a:rPr lang="zh-CN" altLang="en-US" sz="1650" b="1" dirty="0">
                <a:solidFill>
                  <a:srgbClr val="FF0000"/>
                </a:solidFill>
                <a:latin typeface="+mn-ea"/>
              </a:rPr>
              <a:t>关系分析</a:t>
            </a:r>
            <a:r>
              <a:rPr lang="zh-CN" altLang="en-US" sz="1650" dirty="0">
                <a:latin typeface="+mn-ea"/>
              </a:rPr>
              <a:t>：系统中有</a:t>
            </a:r>
            <a:r>
              <a:rPr lang="en-US" altLang="zh-CN" sz="1650" dirty="0">
                <a:latin typeface="+mn-ea"/>
              </a:rPr>
              <a:t>5</a:t>
            </a:r>
            <a:r>
              <a:rPr lang="zh-CN" altLang="en-US" sz="1650" dirty="0">
                <a:latin typeface="+mn-ea"/>
              </a:rPr>
              <a:t>位哲学家进程，</a:t>
            </a:r>
            <a:r>
              <a:rPr lang="en-US" altLang="zh-CN" sz="1650" dirty="0">
                <a:latin typeface="+mn-ea"/>
              </a:rPr>
              <a:t>5</a:t>
            </a:r>
            <a:r>
              <a:rPr lang="zh-CN" altLang="en-US" sz="1650" dirty="0">
                <a:latin typeface="+mn-ea"/>
              </a:rPr>
              <a:t>位哲学家与左右邻居对其中间筷子的访问是互斥关系。</a:t>
            </a:r>
          </a:p>
          <a:p>
            <a:pPr lvl="1" algn="just">
              <a:lnSpc>
                <a:spcPct val="120000"/>
              </a:lnSpc>
              <a:spcBef>
                <a:spcPts val="300"/>
              </a:spcBef>
              <a:spcAft>
                <a:spcPts val="300"/>
              </a:spcAft>
              <a:buClr>
                <a:srgbClr val="FF0000"/>
              </a:buClr>
            </a:pPr>
            <a:r>
              <a:rPr lang="zh-CN" altLang="en-US" sz="1650" b="1" dirty="0">
                <a:solidFill>
                  <a:srgbClr val="FF0000"/>
                </a:solidFill>
                <a:latin typeface="+mn-ea"/>
              </a:rPr>
              <a:t>关键在于</a:t>
            </a:r>
            <a:r>
              <a:rPr lang="zh-CN" altLang="en-US" sz="1650" dirty="0">
                <a:latin typeface="+mn-ea"/>
              </a:rPr>
              <a:t>：每个哲学家进程需要同时持有</a:t>
            </a:r>
            <a:r>
              <a:rPr lang="en-US" altLang="zh-CN" sz="1650" dirty="0">
                <a:latin typeface="+mn-ea"/>
              </a:rPr>
              <a:t>2</a:t>
            </a:r>
            <a:r>
              <a:rPr lang="zh-CN" altLang="en-US" sz="1650" dirty="0">
                <a:latin typeface="+mn-ea"/>
              </a:rPr>
              <a:t>个临界资源才能开始吃饭。再解决问题时要避免临界资源分配不当造成死锁。</a:t>
            </a:r>
            <a:endParaRPr lang="en-US" altLang="zh-CN" sz="1650" dirty="0">
              <a:latin typeface="+mn-ea"/>
            </a:endParaRPr>
          </a:p>
          <a:p>
            <a:pPr marL="342900" indent="-342900" algn="just">
              <a:lnSpc>
                <a:spcPct val="120000"/>
              </a:lnSpc>
              <a:spcBef>
                <a:spcPts val="300"/>
              </a:spcBef>
              <a:spcAft>
                <a:spcPts val="300"/>
              </a:spcAft>
              <a:buClr>
                <a:srgbClr val="FF0000"/>
              </a:buClr>
              <a:buFont typeface="Wingdings" panose="05000000000000000000" pitchFamily="2" charset="2"/>
              <a:buChar char="Ø"/>
            </a:pPr>
            <a:r>
              <a:rPr lang="zh-CN" altLang="en-US" sz="1650" dirty="0">
                <a:solidFill>
                  <a:srgbClr val="FF0000"/>
                </a:solidFill>
                <a:latin typeface="+mn-ea"/>
              </a:rPr>
              <a:t> 解决方案：</a:t>
            </a:r>
          </a:p>
        </p:txBody>
      </p:sp>
      <p:sp>
        <p:nvSpPr>
          <p:cNvPr id="29" name="文本框 28"/>
          <p:cNvSpPr txBox="1"/>
          <p:nvPr/>
        </p:nvSpPr>
        <p:spPr>
          <a:xfrm>
            <a:off x="902230" y="4053506"/>
            <a:ext cx="2932454" cy="777240"/>
          </a:xfrm>
          <a:prstGeom prst="rect">
            <a:avLst/>
          </a:prstGeom>
          <a:noFill/>
        </p:spPr>
        <p:txBody>
          <a:bodyPr wrap="square" rtlCol="0">
            <a:spAutoFit/>
          </a:bodyPr>
          <a:lstStyle/>
          <a:p>
            <a:pPr marL="342900" indent="-342900" algn="just">
              <a:lnSpc>
                <a:spcPct val="120000"/>
              </a:lnSpc>
              <a:spcBef>
                <a:spcPts val="300"/>
              </a:spcBef>
              <a:spcAft>
                <a:spcPts val="300"/>
              </a:spcAft>
              <a:buClr>
                <a:srgbClr val="FF0000"/>
              </a:buClr>
              <a:buFont typeface="Wingdings" panose="05000000000000000000" pitchFamily="2" charset="2"/>
              <a:buChar char="p"/>
            </a:pPr>
            <a:r>
              <a:rPr lang="zh-CN" altLang="en-US" sz="1650" dirty="0">
                <a:latin typeface="+mn-ea"/>
              </a:rPr>
              <a:t>记录型信号量；</a:t>
            </a:r>
          </a:p>
          <a:p>
            <a:pPr marL="342900" indent="-342900" algn="just">
              <a:lnSpc>
                <a:spcPct val="120000"/>
              </a:lnSpc>
              <a:spcBef>
                <a:spcPts val="300"/>
              </a:spcBef>
              <a:spcAft>
                <a:spcPts val="300"/>
              </a:spcAft>
              <a:buClr>
                <a:srgbClr val="FF0000"/>
              </a:buClr>
              <a:buFont typeface="Wingdings" panose="05000000000000000000" pitchFamily="2" charset="2"/>
              <a:buChar char="p"/>
            </a:pPr>
            <a:r>
              <a:rPr lang="en-US" altLang="zh-CN" sz="1650" dirty="0">
                <a:latin typeface="+mn-ea"/>
              </a:rPr>
              <a:t>AND</a:t>
            </a:r>
            <a:r>
              <a:rPr lang="zh-CN" altLang="en-US" sz="1650" dirty="0">
                <a:latin typeface="+mn-ea"/>
              </a:rPr>
              <a:t>信号量集、管程。</a:t>
            </a:r>
          </a:p>
        </p:txBody>
      </p:sp>
      <p:pic>
        <p:nvPicPr>
          <p:cNvPr id="32" name="Picture 5"/>
          <p:cNvPicPr>
            <a:picLocks noChangeAspect="1" noChangeArrowheads="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9184" t="752" r="9151" b="710"/>
          <a:stretch>
            <a:fillRect/>
          </a:stretch>
        </p:blipFill>
        <p:spPr bwMode="auto">
          <a:xfrm>
            <a:off x="5351213" y="1215906"/>
            <a:ext cx="3399980" cy="328190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利用记录型信号量解决</a:t>
            </a:r>
          </a:p>
        </p:txBody>
      </p:sp>
      <p:sp>
        <p:nvSpPr>
          <p:cNvPr id="32" name="Rectangle 7"/>
          <p:cNvSpPr txBox="1">
            <a:spLocks noChangeArrowheads="1"/>
          </p:cNvSpPr>
          <p:nvPr/>
        </p:nvSpPr>
        <p:spPr>
          <a:xfrm>
            <a:off x="502444" y="774134"/>
            <a:ext cx="7434524" cy="4224479"/>
          </a:xfrm>
          <a:prstGeom prst="rect">
            <a:avLst/>
          </a:prstGeom>
          <a:noFill/>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600"/>
              </a:spcBef>
              <a:buFont typeface="Wingdings 2" panose="05020102010507070707" pitchFamily="18" charset="2"/>
              <a:buNone/>
            </a:pPr>
            <a:r>
              <a:rPr lang="en-US" altLang="zh-CN" sz="1600" dirty="0"/>
              <a:t>Semaphore chopstick[5] = {1,1,1,1,1}; </a:t>
            </a:r>
            <a:r>
              <a:rPr lang="en-US" altLang="zh-CN" sz="1600" dirty="0">
                <a:solidFill>
                  <a:srgbClr val="FF0000"/>
                </a:solidFill>
              </a:rPr>
              <a:t> #</a:t>
            </a:r>
            <a:r>
              <a:rPr lang="zh-CN" altLang="en-US" sz="1600" dirty="0">
                <a:solidFill>
                  <a:srgbClr val="FF0000"/>
                </a:solidFill>
              </a:rPr>
              <a:t>定义互斥信号量数组</a:t>
            </a:r>
            <a:endParaRPr lang="en-US" altLang="zh-CN" sz="1600" dirty="0">
              <a:solidFill>
                <a:srgbClr val="FF0000"/>
              </a:solidFill>
            </a:endParaRPr>
          </a:p>
          <a:p>
            <a:pPr marL="0" indent="0">
              <a:spcBef>
                <a:spcPts val="600"/>
              </a:spcBef>
              <a:buFont typeface="Wingdings 2" panose="05020102010507070707" pitchFamily="18" charset="2"/>
              <a:buNone/>
            </a:pPr>
            <a:r>
              <a:rPr lang="en-US" altLang="zh-CN" sz="1600" dirty="0"/>
              <a:t>Philosopher i:</a:t>
            </a:r>
          </a:p>
          <a:p>
            <a:pPr marL="0" indent="0">
              <a:spcBef>
                <a:spcPts val="600"/>
              </a:spcBef>
              <a:buFont typeface="Wingdings 2" panose="05020102010507070707" pitchFamily="18" charset="2"/>
              <a:buNone/>
            </a:pPr>
            <a:r>
              <a:rPr lang="en-US" altLang="zh-CN" sz="1600" dirty="0"/>
              <a:t>	do {</a:t>
            </a:r>
          </a:p>
          <a:p>
            <a:pPr marL="0" indent="0">
              <a:spcBef>
                <a:spcPts val="600"/>
              </a:spcBef>
              <a:buFont typeface="Wingdings 2" panose="05020102010507070707" pitchFamily="18" charset="2"/>
              <a:buNone/>
            </a:pPr>
            <a:r>
              <a:rPr lang="en-US" altLang="zh-CN" sz="1600" dirty="0"/>
              <a:t>	        wait(</a:t>
            </a:r>
            <a:r>
              <a:rPr lang="en-US" altLang="zh-CN" sz="1600" dirty="0" err="1"/>
              <a:t>chopStick</a:t>
            </a:r>
            <a:r>
              <a:rPr lang="en-US" altLang="zh-CN" sz="1600" dirty="0"/>
              <a:t>[</a:t>
            </a:r>
            <a:r>
              <a:rPr lang="en-US" altLang="zh-CN" sz="1600" dirty="0" err="1"/>
              <a:t>i</a:t>
            </a:r>
            <a:r>
              <a:rPr lang="en-US" altLang="zh-CN" sz="1600" dirty="0"/>
              <a:t>]);  // get left chopstick</a:t>
            </a:r>
          </a:p>
          <a:p>
            <a:pPr marL="0" indent="0">
              <a:spcBef>
                <a:spcPts val="600"/>
              </a:spcBef>
              <a:buFont typeface="Wingdings 2" panose="05020102010507070707" pitchFamily="18" charset="2"/>
              <a:buNone/>
            </a:pPr>
            <a:r>
              <a:rPr lang="en-US" altLang="zh-CN" sz="1600" dirty="0"/>
              <a:t>	        wait(</a:t>
            </a:r>
            <a:r>
              <a:rPr lang="en-US" altLang="zh-CN" sz="1600" dirty="0" err="1"/>
              <a:t>chopStick</a:t>
            </a:r>
            <a:r>
              <a:rPr lang="en-US" altLang="zh-CN" sz="1600" dirty="0"/>
              <a:t>[(</a:t>
            </a:r>
            <a:r>
              <a:rPr lang="en-US" altLang="zh-CN" sz="1600" dirty="0" err="1"/>
              <a:t>i</a:t>
            </a:r>
            <a:r>
              <a:rPr lang="en-US" altLang="zh-CN" sz="1600" dirty="0"/>
              <a:t> + 1) % 5]);   // get right chopstick</a:t>
            </a:r>
          </a:p>
          <a:p>
            <a:pPr marL="0" indent="0">
              <a:spcBef>
                <a:spcPts val="600"/>
              </a:spcBef>
              <a:buFont typeface="Wingdings 2" panose="05020102010507070707" pitchFamily="18" charset="2"/>
              <a:buNone/>
            </a:pPr>
            <a:r>
              <a:rPr lang="en-US" altLang="zh-CN" sz="1600" dirty="0"/>
              <a:t>	        …		</a:t>
            </a:r>
          </a:p>
          <a:p>
            <a:pPr marL="0" indent="0">
              <a:spcBef>
                <a:spcPts val="600"/>
              </a:spcBef>
              <a:buFont typeface="Wingdings 2" panose="05020102010507070707" pitchFamily="18" charset="2"/>
              <a:buNone/>
            </a:pPr>
            <a:r>
              <a:rPr lang="en-US" altLang="zh-CN" sz="1600" dirty="0"/>
              <a:t>	       // eat for awhile</a:t>
            </a:r>
          </a:p>
          <a:p>
            <a:pPr marL="0" indent="0">
              <a:spcBef>
                <a:spcPts val="600"/>
              </a:spcBef>
              <a:buFont typeface="Wingdings 2" panose="05020102010507070707" pitchFamily="18" charset="2"/>
              <a:buNone/>
            </a:pPr>
            <a:r>
              <a:rPr lang="en-US" altLang="zh-CN" sz="1600" dirty="0"/>
              <a:t>	       …				</a:t>
            </a:r>
          </a:p>
          <a:p>
            <a:pPr marL="0" indent="0">
              <a:spcBef>
                <a:spcPts val="600"/>
              </a:spcBef>
              <a:buFont typeface="Wingdings 2" panose="05020102010507070707" pitchFamily="18" charset="2"/>
              <a:buNone/>
            </a:pPr>
            <a:r>
              <a:rPr lang="en-US" altLang="zh-CN" sz="1600" dirty="0"/>
              <a:t>	       signal(</a:t>
            </a:r>
            <a:r>
              <a:rPr lang="en-US" altLang="zh-CN" sz="1600" dirty="0" err="1"/>
              <a:t>chopStick</a:t>
            </a:r>
            <a:r>
              <a:rPr lang="en-US" altLang="zh-CN" sz="1600" dirty="0"/>
              <a:t>[</a:t>
            </a:r>
            <a:r>
              <a:rPr lang="en-US" altLang="zh-CN" sz="1600" dirty="0" err="1"/>
              <a:t>i</a:t>
            </a:r>
            <a:r>
              <a:rPr lang="en-US" altLang="zh-CN" sz="1600" dirty="0"/>
              <a:t>]); //return left chopstick</a:t>
            </a:r>
          </a:p>
          <a:p>
            <a:pPr marL="0" indent="0">
              <a:spcBef>
                <a:spcPts val="600"/>
              </a:spcBef>
              <a:buFont typeface="Wingdings 2" panose="05020102010507070707" pitchFamily="18" charset="2"/>
              <a:buNone/>
            </a:pPr>
            <a:r>
              <a:rPr lang="en-US" altLang="zh-CN" sz="1600" dirty="0"/>
              <a:t>	       signal(</a:t>
            </a:r>
            <a:r>
              <a:rPr lang="en-US" altLang="zh-CN" sz="1600" dirty="0" err="1"/>
              <a:t>chopStick</a:t>
            </a:r>
            <a:r>
              <a:rPr lang="en-US" altLang="zh-CN" sz="1600" dirty="0"/>
              <a:t>[(</a:t>
            </a:r>
            <a:r>
              <a:rPr lang="en-US" altLang="zh-CN" sz="1600" dirty="0" err="1"/>
              <a:t>i</a:t>
            </a:r>
            <a:r>
              <a:rPr lang="en-US" altLang="zh-CN" sz="1600" dirty="0"/>
              <a:t> + 1) % 5]); // return right chopstick</a:t>
            </a:r>
          </a:p>
          <a:p>
            <a:pPr marL="0" indent="0">
              <a:spcBef>
                <a:spcPts val="600"/>
              </a:spcBef>
              <a:buFont typeface="Wingdings 2" panose="05020102010507070707" pitchFamily="18" charset="2"/>
              <a:buNone/>
            </a:pPr>
            <a:r>
              <a:rPr lang="en-US" altLang="zh-CN" sz="1600" dirty="0"/>
              <a:t>	       …</a:t>
            </a:r>
          </a:p>
          <a:p>
            <a:pPr marL="0" indent="0">
              <a:spcBef>
                <a:spcPts val="600"/>
              </a:spcBef>
              <a:buFont typeface="Wingdings 2" panose="05020102010507070707" pitchFamily="18" charset="2"/>
              <a:buNone/>
            </a:pPr>
            <a:r>
              <a:rPr lang="en-US" altLang="zh-CN" sz="1600" dirty="0"/>
              <a:t>	       // think for awhile</a:t>
            </a:r>
          </a:p>
          <a:p>
            <a:pPr marL="0" indent="0">
              <a:spcBef>
                <a:spcPts val="600"/>
              </a:spcBef>
              <a:buFont typeface="Wingdings 2" panose="05020102010507070707" pitchFamily="18" charset="2"/>
              <a:buNone/>
            </a:pPr>
            <a:r>
              <a:rPr lang="en-US" altLang="zh-CN" sz="1600" dirty="0"/>
              <a:t>	       …</a:t>
            </a:r>
          </a:p>
          <a:p>
            <a:pPr marL="0" indent="0">
              <a:spcBef>
                <a:spcPts val="600"/>
              </a:spcBef>
              <a:buFont typeface="Wingdings 2" panose="05020102010507070707" pitchFamily="18" charset="2"/>
              <a:buNone/>
            </a:pPr>
            <a:r>
              <a:rPr lang="en-US" altLang="zh-CN" sz="1600" dirty="0"/>
              <a:t>	} while (true) </a:t>
            </a:r>
          </a:p>
          <a:p>
            <a:pPr marL="0" indent="0">
              <a:spcBef>
                <a:spcPts val="600"/>
              </a:spcBef>
              <a:buFont typeface="Wingdings 2" panose="05020102010507070707" pitchFamily="18" charset="2"/>
              <a:buNone/>
            </a:pPr>
            <a:endParaRPr lang="en-US" altLang="zh-CN" sz="1600" dirty="0"/>
          </a:p>
        </p:txBody>
      </p:sp>
      <p:grpSp>
        <p:nvGrpSpPr>
          <p:cNvPr id="18" name="组合 1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p:nvPr/>
        </p:nvGrpSpPr>
        <p:grpSpPr>
          <a:xfrm>
            <a:off x="7551037" y="3371045"/>
            <a:ext cx="1202155" cy="1312388"/>
            <a:chOff x="3897313" y="1028700"/>
            <a:chExt cx="4397375" cy="4800601"/>
          </a:xfrm>
        </p:grpSpPr>
        <p:sp>
          <p:nvSpPr>
            <p:cNvPr id="19" name="ïṡḻîḑê"/>
            <p:cNvSpPr/>
            <p:nvPr/>
          </p:nvSpPr>
          <p:spPr bwMode="auto">
            <a:xfrm>
              <a:off x="5067301" y="5183188"/>
              <a:ext cx="2163763" cy="646113"/>
            </a:xfrm>
            <a:prstGeom prst="ellipse">
              <a:avLst/>
            </a:prstGeom>
            <a:solidFill>
              <a:srgbClr val="34DCE7">
                <a:alpha val="10000"/>
              </a:srgbClr>
            </a:solidFill>
            <a:ln>
              <a:noFill/>
            </a:ln>
          </p:spPr>
          <p:txBody>
            <a:bodyPr anchor="ctr"/>
            <a:lstStyle/>
            <a:p>
              <a:pPr algn="ctr"/>
              <a:endParaRPr sz="100"/>
            </a:p>
          </p:txBody>
        </p:sp>
        <p:sp>
          <p:nvSpPr>
            <p:cNvPr id="21" name="iṩ1idé"/>
            <p:cNvSpPr/>
            <p:nvPr/>
          </p:nvSpPr>
          <p:spPr bwMode="auto">
            <a:xfrm>
              <a:off x="5356226" y="5184775"/>
              <a:ext cx="1584325" cy="473075"/>
            </a:xfrm>
            <a:prstGeom prst="ellipse">
              <a:avLst/>
            </a:prstGeom>
            <a:solidFill>
              <a:srgbClr val="34DCE7">
                <a:alpha val="10000"/>
              </a:srgbClr>
            </a:solidFill>
            <a:ln>
              <a:noFill/>
            </a:ln>
          </p:spPr>
          <p:txBody>
            <a:bodyPr anchor="ctr"/>
            <a:lstStyle/>
            <a:p>
              <a:pPr algn="ctr"/>
              <a:endParaRPr sz="100"/>
            </a:p>
          </p:txBody>
        </p:sp>
        <p:sp>
          <p:nvSpPr>
            <p:cNvPr id="22" name="îṩlïḋé"/>
            <p:cNvSpPr/>
            <p:nvPr/>
          </p:nvSpPr>
          <p:spPr bwMode="auto">
            <a:xfrm>
              <a:off x="5554663" y="5227638"/>
              <a:ext cx="1187450" cy="355600"/>
            </a:xfrm>
            <a:custGeom>
              <a:avLst/>
              <a:gdLst>
                <a:gd name="T0" fmla="*/ 197 w 394"/>
                <a:gd name="T1" fmla="*/ 59 h 118"/>
                <a:gd name="T2" fmla="*/ 391 w 394"/>
                <a:gd name="T3" fmla="*/ 67 h 118"/>
                <a:gd name="T4" fmla="*/ 197 w 394"/>
                <a:gd name="T5" fmla="*/ 118 h 118"/>
                <a:gd name="T6" fmla="*/ 0 w 394"/>
                <a:gd name="T7" fmla="*/ 59 h 118"/>
                <a:gd name="T8" fmla="*/ 197 w 394"/>
                <a:gd name="T9" fmla="*/ 0 h 118"/>
                <a:gd name="T10" fmla="*/ 394 w 394"/>
                <a:gd name="T11" fmla="*/ 59 h 118"/>
                <a:gd name="T12" fmla="*/ 197 w 394"/>
                <a:gd name="T13" fmla="*/ 59 h 118"/>
              </a:gdLst>
              <a:ahLst/>
              <a:cxnLst>
                <a:cxn ang="0">
                  <a:pos x="T0" y="T1"/>
                </a:cxn>
                <a:cxn ang="0">
                  <a:pos x="T2" y="T3"/>
                </a:cxn>
                <a:cxn ang="0">
                  <a:pos x="T4" y="T5"/>
                </a:cxn>
                <a:cxn ang="0">
                  <a:pos x="T6" y="T7"/>
                </a:cxn>
                <a:cxn ang="0">
                  <a:pos x="T8" y="T9"/>
                </a:cxn>
                <a:cxn ang="0">
                  <a:pos x="T10" y="T11"/>
                </a:cxn>
                <a:cxn ang="0">
                  <a:pos x="T12" y="T13"/>
                </a:cxn>
              </a:cxnLst>
              <a:rect l="0" t="0" r="r" b="b"/>
              <a:pathLst>
                <a:path w="394" h="118">
                  <a:moveTo>
                    <a:pt x="197" y="59"/>
                  </a:moveTo>
                  <a:cubicBezTo>
                    <a:pt x="391" y="67"/>
                    <a:pt x="391" y="67"/>
                    <a:pt x="391" y="67"/>
                  </a:cubicBezTo>
                  <a:cubicBezTo>
                    <a:pt x="377" y="96"/>
                    <a:pt x="294" y="118"/>
                    <a:pt x="197" y="118"/>
                  </a:cubicBezTo>
                  <a:cubicBezTo>
                    <a:pt x="89" y="118"/>
                    <a:pt x="0" y="91"/>
                    <a:pt x="0" y="59"/>
                  </a:cubicBezTo>
                  <a:cubicBezTo>
                    <a:pt x="0" y="26"/>
                    <a:pt x="89" y="0"/>
                    <a:pt x="197" y="0"/>
                  </a:cubicBezTo>
                  <a:cubicBezTo>
                    <a:pt x="305" y="0"/>
                    <a:pt x="394" y="26"/>
                    <a:pt x="394" y="59"/>
                  </a:cubicBezTo>
                  <a:lnTo>
                    <a:pt x="197" y="59"/>
                  </a:lnTo>
                  <a:close/>
                </a:path>
              </a:pathLst>
            </a:custGeom>
            <a:solidFill>
              <a:srgbClr val="34DCE7">
                <a:alpha val="10000"/>
              </a:srgbClr>
            </a:solidFill>
            <a:ln>
              <a:noFill/>
            </a:ln>
          </p:spPr>
          <p:txBody>
            <a:bodyPr anchor="ctr"/>
            <a:lstStyle/>
            <a:p>
              <a:pPr algn="ctr"/>
              <a:endParaRPr sz="100"/>
            </a:p>
          </p:txBody>
        </p:sp>
        <p:sp>
          <p:nvSpPr>
            <p:cNvPr id="23" name="îslîḍê"/>
            <p:cNvSpPr/>
            <p:nvPr/>
          </p:nvSpPr>
          <p:spPr bwMode="auto">
            <a:xfrm>
              <a:off x="4500563" y="3868738"/>
              <a:ext cx="3194050" cy="68263"/>
            </a:xfrm>
            <a:prstGeom prst="rect">
              <a:avLst/>
            </a:prstGeom>
            <a:solidFill>
              <a:srgbClr val="224DC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4" name="ïSľïďè"/>
            <p:cNvSpPr/>
            <p:nvPr/>
          </p:nvSpPr>
          <p:spPr bwMode="auto">
            <a:xfrm>
              <a:off x="5033963" y="2228850"/>
              <a:ext cx="2173288" cy="1476375"/>
            </a:xfrm>
            <a:custGeom>
              <a:avLst/>
              <a:gdLst>
                <a:gd name="T0" fmla="*/ 700 w 721"/>
                <a:gd name="T1" fmla="*/ 491 h 491"/>
                <a:gd name="T2" fmla="*/ 20 w 721"/>
                <a:gd name="T3" fmla="*/ 491 h 491"/>
                <a:gd name="T4" fmla="*/ 0 w 721"/>
                <a:gd name="T5" fmla="*/ 471 h 491"/>
                <a:gd name="T6" fmla="*/ 0 w 721"/>
                <a:gd name="T7" fmla="*/ 20 h 491"/>
                <a:gd name="T8" fmla="*/ 20 w 721"/>
                <a:gd name="T9" fmla="*/ 0 h 491"/>
                <a:gd name="T10" fmla="*/ 700 w 721"/>
                <a:gd name="T11" fmla="*/ 0 h 491"/>
                <a:gd name="T12" fmla="*/ 721 w 721"/>
                <a:gd name="T13" fmla="*/ 20 h 491"/>
                <a:gd name="T14" fmla="*/ 721 w 721"/>
                <a:gd name="T15" fmla="*/ 471 h 491"/>
                <a:gd name="T16" fmla="*/ 700 w 721"/>
                <a:gd name="T17" fmla="*/ 49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1" h="491">
                  <a:moveTo>
                    <a:pt x="700" y="491"/>
                  </a:moveTo>
                  <a:cubicBezTo>
                    <a:pt x="20" y="491"/>
                    <a:pt x="20" y="491"/>
                    <a:pt x="20" y="491"/>
                  </a:cubicBezTo>
                  <a:cubicBezTo>
                    <a:pt x="9" y="491"/>
                    <a:pt x="0" y="482"/>
                    <a:pt x="0" y="471"/>
                  </a:cubicBezTo>
                  <a:cubicBezTo>
                    <a:pt x="0" y="20"/>
                    <a:pt x="0" y="20"/>
                    <a:pt x="0" y="20"/>
                  </a:cubicBezTo>
                  <a:cubicBezTo>
                    <a:pt x="0" y="9"/>
                    <a:pt x="9" y="0"/>
                    <a:pt x="20" y="0"/>
                  </a:cubicBezTo>
                  <a:cubicBezTo>
                    <a:pt x="700" y="0"/>
                    <a:pt x="700" y="0"/>
                    <a:pt x="700" y="0"/>
                  </a:cubicBezTo>
                  <a:cubicBezTo>
                    <a:pt x="712" y="0"/>
                    <a:pt x="721" y="9"/>
                    <a:pt x="721" y="20"/>
                  </a:cubicBezTo>
                  <a:cubicBezTo>
                    <a:pt x="721" y="471"/>
                    <a:pt x="721" y="471"/>
                    <a:pt x="721" y="471"/>
                  </a:cubicBezTo>
                  <a:cubicBezTo>
                    <a:pt x="721" y="482"/>
                    <a:pt x="712" y="491"/>
                    <a:pt x="700" y="491"/>
                  </a:cubicBezTo>
                </a:path>
              </a:pathLst>
            </a:cu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5" name="î$lîďé"/>
            <p:cNvSpPr/>
            <p:nvPr/>
          </p:nvSpPr>
          <p:spPr bwMode="auto">
            <a:xfrm>
              <a:off x="5033963" y="2228850"/>
              <a:ext cx="2173288" cy="1327150"/>
            </a:xfrm>
            <a:custGeom>
              <a:avLst/>
              <a:gdLst>
                <a:gd name="T0" fmla="*/ 700 w 721"/>
                <a:gd name="T1" fmla="*/ 0 h 441"/>
                <a:gd name="T2" fmla="*/ 20 w 721"/>
                <a:gd name="T3" fmla="*/ 0 h 441"/>
                <a:gd name="T4" fmla="*/ 0 w 721"/>
                <a:gd name="T5" fmla="*/ 20 h 441"/>
                <a:gd name="T6" fmla="*/ 0 w 721"/>
                <a:gd name="T7" fmla="*/ 441 h 441"/>
                <a:gd name="T8" fmla="*/ 721 w 721"/>
                <a:gd name="T9" fmla="*/ 441 h 441"/>
                <a:gd name="T10" fmla="*/ 721 w 721"/>
                <a:gd name="T11" fmla="*/ 20 h 441"/>
                <a:gd name="T12" fmla="*/ 700 w 721"/>
                <a:gd name="T13" fmla="*/ 0 h 441"/>
              </a:gdLst>
              <a:ahLst/>
              <a:cxnLst>
                <a:cxn ang="0">
                  <a:pos x="T0" y="T1"/>
                </a:cxn>
                <a:cxn ang="0">
                  <a:pos x="T2" y="T3"/>
                </a:cxn>
                <a:cxn ang="0">
                  <a:pos x="T4" y="T5"/>
                </a:cxn>
                <a:cxn ang="0">
                  <a:pos x="T6" y="T7"/>
                </a:cxn>
                <a:cxn ang="0">
                  <a:pos x="T8" y="T9"/>
                </a:cxn>
                <a:cxn ang="0">
                  <a:pos x="T10" y="T11"/>
                </a:cxn>
                <a:cxn ang="0">
                  <a:pos x="T12" y="T13"/>
                </a:cxn>
              </a:cxnLst>
              <a:rect l="0" t="0" r="r" b="b"/>
              <a:pathLst>
                <a:path w="721" h="441">
                  <a:moveTo>
                    <a:pt x="700" y="0"/>
                  </a:moveTo>
                  <a:cubicBezTo>
                    <a:pt x="20" y="0"/>
                    <a:pt x="20" y="0"/>
                    <a:pt x="20" y="0"/>
                  </a:cubicBezTo>
                  <a:cubicBezTo>
                    <a:pt x="9" y="0"/>
                    <a:pt x="0" y="9"/>
                    <a:pt x="0" y="20"/>
                  </a:cubicBezTo>
                  <a:cubicBezTo>
                    <a:pt x="0" y="441"/>
                    <a:pt x="0" y="441"/>
                    <a:pt x="0" y="441"/>
                  </a:cubicBezTo>
                  <a:cubicBezTo>
                    <a:pt x="721" y="441"/>
                    <a:pt x="721" y="441"/>
                    <a:pt x="721" y="441"/>
                  </a:cubicBezTo>
                  <a:cubicBezTo>
                    <a:pt x="721" y="20"/>
                    <a:pt x="721" y="20"/>
                    <a:pt x="721" y="20"/>
                  </a:cubicBezTo>
                  <a:cubicBezTo>
                    <a:pt x="721" y="9"/>
                    <a:pt x="712" y="0"/>
                    <a:pt x="700" y="0"/>
                  </a:cubicBezTo>
                </a:path>
              </a:pathLst>
            </a:custGeom>
            <a:solidFill>
              <a:srgbClr val="226FC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 name="ïṥḷiḍè"/>
            <p:cNvSpPr/>
            <p:nvPr/>
          </p:nvSpPr>
          <p:spPr bwMode="auto">
            <a:xfrm>
              <a:off x="5033963" y="2228850"/>
              <a:ext cx="2173288" cy="63500"/>
            </a:xfrm>
            <a:custGeom>
              <a:avLst/>
              <a:gdLst>
                <a:gd name="T0" fmla="*/ 700 w 721"/>
                <a:gd name="T1" fmla="*/ 0 h 21"/>
                <a:gd name="T2" fmla="*/ 20 w 721"/>
                <a:gd name="T3" fmla="*/ 0 h 21"/>
                <a:gd name="T4" fmla="*/ 0 w 721"/>
                <a:gd name="T5" fmla="*/ 20 h 21"/>
                <a:gd name="T6" fmla="*/ 0 w 721"/>
                <a:gd name="T7" fmla="*/ 21 h 21"/>
                <a:gd name="T8" fmla="*/ 20 w 721"/>
                <a:gd name="T9" fmla="*/ 1 h 21"/>
                <a:gd name="T10" fmla="*/ 700 w 721"/>
                <a:gd name="T11" fmla="*/ 1 h 21"/>
                <a:gd name="T12" fmla="*/ 721 w 721"/>
                <a:gd name="T13" fmla="*/ 21 h 21"/>
                <a:gd name="T14" fmla="*/ 721 w 721"/>
                <a:gd name="T15" fmla="*/ 20 h 21"/>
                <a:gd name="T16" fmla="*/ 700 w 721"/>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1" h="21">
                  <a:moveTo>
                    <a:pt x="700" y="0"/>
                  </a:moveTo>
                  <a:cubicBezTo>
                    <a:pt x="20" y="0"/>
                    <a:pt x="20" y="0"/>
                    <a:pt x="20" y="0"/>
                  </a:cubicBezTo>
                  <a:cubicBezTo>
                    <a:pt x="9" y="0"/>
                    <a:pt x="0" y="9"/>
                    <a:pt x="0" y="20"/>
                  </a:cubicBezTo>
                  <a:cubicBezTo>
                    <a:pt x="0" y="21"/>
                    <a:pt x="0" y="21"/>
                    <a:pt x="0" y="21"/>
                  </a:cubicBezTo>
                  <a:cubicBezTo>
                    <a:pt x="0" y="10"/>
                    <a:pt x="9" y="1"/>
                    <a:pt x="20" y="1"/>
                  </a:cubicBezTo>
                  <a:cubicBezTo>
                    <a:pt x="700" y="1"/>
                    <a:pt x="700" y="1"/>
                    <a:pt x="700" y="1"/>
                  </a:cubicBezTo>
                  <a:cubicBezTo>
                    <a:pt x="712" y="1"/>
                    <a:pt x="721" y="10"/>
                    <a:pt x="721" y="21"/>
                  </a:cubicBezTo>
                  <a:cubicBezTo>
                    <a:pt x="721" y="20"/>
                    <a:pt x="721" y="20"/>
                    <a:pt x="721" y="20"/>
                  </a:cubicBezTo>
                  <a:cubicBezTo>
                    <a:pt x="721" y="9"/>
                    <a:pt x="712" y="0"/>
                    <a:pt x="700" y="0"/>
                  </a:cubicBezTo>
                </a:path>
              </a:pathLst>
            </a:custGeom>
            <a:solidFill>
              <a:srgbClr val="479EE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 name="ïṡľïḋê"/>
            <p:cNvSpPr/>
            <p:nvPr/>
          </p:nvSpPr>
          <p:spPr bwMode="auto">
            <a:xfrm>
              <a:off x="5118101" y="2322513"/>
              <a:ext cx="2003425" cy="1181100"/>
            </a:xfrm>
            <a:prstGeom prst="rect">
              <a:avLst/>
            </a:prstGeom>
            <a:solidFill>
              <a:srgbClr val="15081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8" name="iṧliďé"/>
            <p:cNvSpPr/>
            <p:nvPr/>
          </p:nvSpPr>
          <p:spPr bwMode="auto">
            <a:xfrm>
              <a:off x="5118101" y="2322513"/>
              <a:ext cx="2003425"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9" name="îśḻiďé"/>
            <p:cNvSpPr/>
            <p:nvPr/>
          </p:nvSpPr>
          <p:spPr bwMode="auto">
            <a:xfrm>
              <a:off x="5380038" y="2471738"/>
              <a:ext cx="1160463" cy="26988"/>
            </a:xfrm>
            <a:custGeom>
              <a:avLst/>
              <a:gdLst>
                <a:gd name="T0" fmla="*/ 381 w 385"/>
                <a:gd name="T1" fmla="*/ 9 h 9"/>
                <a:gd name="T2" fmla="*/ 4 w 385"/>
                <a:gd name="T3" fmla="*/ 9 h 9"/>
                <a:gd name="T4" fmla="*/ 0 w 385"/>
                <a:gd name="T5" fmla="*/ 4 h 9"/>
                <a:gd name="T6" fmla="*/ 4 w 385"/>
                <a:gd name="T7" fmla="*/ 0 h 9"/>
                <a:gd name="T8" fmla="*/ 381 w 385"/>
                <a:gd name="T9" fmla="*/ 0 h 9"/>
                <a:gd name="T10" fmla="*/ 385 w 385"/>
                <a:gd name="T11" fmla="*/ 4 h 9"/>
                <a:gd name="T12" fmla="*/ 381 w 38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385" h="9">
                  <a:moveTo>
                    <a:pt x="381" y="9"/>
                  </a:moveTo>
                  <a:cubicBezTo>
                    <a:pt x="4" y="9"/>
                    <a:pt x="4" y="9"/>
                    <a:pt x="4" y="9"/>
                  </a:cubicBezTo>
                  <a:cubicBezTo>
                    <a:pt x="2" y="9"/>
                    <a:pt x="0" y="7"/>
                    <a:pt x="0" y="4"/>
                  </a:cubicBezTo>
                  <a:cubicBezTo>
                    <a:pt x="0" y="2"/>
                    <a:pt x="2" y="0"/>
                    <a:pt x="4" y="0"/>
                  </a:cubicBezTo>
                  <a:cubicBezTo>
                    <a:pt x="381" y="0"/>
                    <a:pt x="381" y="0"/>
                    <a:pt x="381" y="0"/>
                  </a:cubicBezTo>
                  <a:cubicBezTo>
                    <a:pt x="383" y="0"/>
                    <a:pt x="385" y="2"/>
                    <a:pt x="385" y="4"/>
                  </a:cubicBezTo>
                  <a:cubicBezTo>
                    <a:pt x="385" y="7"/>
                    <a:pt x="383" y="9"/>
                    <a:pt x="381" y="9"/>
                  </a:cubicBezTo>
                </a:path>
              </a:pathLst>
            </a:custGeom>
            <a:solidFill>
              <a:srgbClr val="80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 name="íśļîḍê"/>
            <p:cNvSpPr/>
            <p:nvPr/>
          </p:nvSpPr>
          <p:spPr bwMode="auto">
            <a:xfrm>
              <a:off x="5184776" y="2379663"/>
              <a:ext cx="755650" cy="34925"/>
            </a:xfrm>
            <a:custGeom>
              <a:avLst/>
              <a:gdLst>
                <a:gd name="T0" fmla="*/ 245 w 251"/>
                <a:gd name="T1" fmla="*/ 12 h 12"/>
                <a:gd name="T2" fmla="*/ 6 w 251"/>
                <a:gd name="T3" fmla="*/ 12 h 12"/>
                <a:gd name="T4" fmla="*/ 0 w 251"/>
                <a:gd name="T5" fmla="*/ 6 h 12"/>
                <a:gd name="T6" fmla="*/ 6 w 251"/>
                <a:gd name="T7" fmla="*/ 0 h 12"/>
                <a:gd name="T8" fmla="*/ 245 w 251"/>
                <a:gd name="T9" fmla="*/ 0 h 12"/>
                <a:gd name="T10" fmla="*/ 251 w 251"/>
                <a:gd name="T11" fmla="*/ 6 h 12"/>
                <a:gd name="T12" fmla="*/ 245 w 25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251" h="12">
                  <a:moveTo>
                    <a:pt x="245" y="12"/>
                  </a:moveTo>
                  <a:cubicBezTo>
                    <a:pt x="6" y="12"/>
                    <a:pt x="6" y="12"/>
                    <a:pt x="6" y="12"/>
                  </a:cubicBezTo>
                  <a:cubicBezTo>
                    <a:pt x="2" y="12"/>
                    <a:pt x="0" y="9"/>
                    <a:pt x="0" y="6"/>
                  </a:cubicBezTo>
                  <a:cubicBezTo>
                    <a:pt x="0" y="2"/>
                    <a:pt x="2" y="0"/>
                    <a:pt x="6" y="0"/>
                  </a:cubicBezTo>
                  <a:cubicBezTo>
                    <a:pt x="245" y="0"/>
                    <a:pt x="245" y="0"/>
                    <a:pt x="245" y="0"/>
                  </a:cubicBezTo>
                  <a:cubicBezTo>
                    <a:pt x="248" y="0"/>
                    <a:pt x="251" y="2"/>
                    <a:pt x="251" y="6"/>
                  </a:cubicBezTo>
                  <a:cubicBezTo>
                    <a:pt x="251" y="9"/>
                    <a:pt x="248" y="12"/>
                    <a:pt x="245" y="12"/>
                  </a:cubicBezTo>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1" name="işļîďê"/>
            <p:cNvSpPr/>
            <p:nvPr/>
          </p:nvSpPr>
          <p:spPr bwMode="auto">
            <a:xfrm>
              <a:off x="5184776" y="2471738"/>
              <a:ext cx="98425" cy="26988"/>
            </a:xfrm>
            <a:custGeom>
              <a:avLst/>
              <a:gdLst>
                <a:gd name="T0" fmla="*/ 28 w 33"/>
                <a:gd name="T1" fmla="*/ 9 h 9"/>
                <a:gd name="T2" fmla="*/ 4 w 33"/>
                <a:gd name="T3" fmla="*/ 9 h 9"/>
                <a:gd name="T4" fmla="*/ 0 w 33"/>
                <a:gd name="T5" fmla="*/ 4 h 9"/>
                <a:gd name="T6" fmla="*/ 4 w 33"/>
                <a:gd name="T7" fmla="*/ 0 h 9"/>
                <a:gd name="T8" fmla="*/ 28 w 33"/>
                <a:gd name="T9" fmla="*/ 0 h 9"/>
                <a:gd name="T10" fmla="*/ 33 w 33"/>
                <a:gd name="T11" fmla="*/ 4 h 9"/>
                <a:gd name="T12" fmla="*/ 28 w 33"/>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28" y="9"/>
                  </a:moveTo>
                  <a:cubicBezTo>
                    <a:pt x="4" y="9"/>
                    <a:pt x="4" y="9"/>
                    <a:pt x="4" y="9"/>
                  </a:cubicBezTo>
                  <a:cubicBezTo>
                    <a:pt x="2" y="9"/>
                    <a:pt x="0" y="7"/>
                    <a:pt x="0" y="4"/>
                  </a:cubicBezTo>
                  <a:cubicBezTo>
                    <a:pt x="0" y="2"/>
                    <a:pt x="2" y="0"/>
                    <a:pt x="4" y="0"/>
                  </a:cubicBezTo>
                  <a:cubicBezTo>
                    <a:pt x="28" y="0"/>
                    <a:pt x="28" y="0"/>
                    <a:pt x="28" y="0"/>
                  </a:cubicBezTo>
                  <a:cubicBezTo>
                    <a:pt x="31" y="0"/>
                    <a:pt x="33" y="2"/>
                    <a:pt x="33" y="4"/>
                  </a:cubicBezTo>
                  <a:cubicBezTo>
                    <a:pt x="33" y="7"/>
                    <a:pt x="31" y="9"/>
                    <a:pt x="28" y="9"/>
                  </a:cubicBezTo>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3" name="ïṥļïḓe"/>
            <p:cNvSpPr/>
            <p:nvPr/>
          </p:nvSpPr>
          <p:spPr bwMode="auto">
            <a:xfrm>
              <a:off x="5192713" y="2559050"/>
              <a:ext cx="603250" cy="19050"/>
            </a:xfrm>
            <a:custGeom>
              <a:avLst/>
              <a:gdLst>
                <a:gd name="T0" fmla="*/ 197 w 200"/>
                <a:gd name="T1" fmla="*/ 6 h 6"/>
                <a:gd name="T2" fmla="*/ 3 w 200"/>
                <a:gd name="T3" fmla="*/ 6 h 6"/>
                <a:gd name="T4" fmla="*/ 0 w 200"/>
                <a:gd name="T5" fmla="*/ 3 h 6"/>
                <a:gd name="T6" fmla="*/ 3 w 200"/>
                <a:gd name="T7" fmla="*/ 0 h 6"/>
                <a:gd name="T8" fmla="*/ 197 w 200"/>
                <a:gd name="T9" fmla="*/ 0 h 6"/>
                <a:gd name="T10" fmla="*/ 200 w 200"/>
                <a:gd name="T11" fmla="*/ 3 h 6"/>
                <a:gd name="T12" fmla="*/ 197 w 2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00" h="6">
                  <a:moveTo>
                    <a:pt x="197" y="6"/>
                  </a:moveTo>
                  <a:cubicBezTo>
                    <a:pt x="3" y="6"/>
                    <a:pt x="3" y="6"/>
                    <a:pt x="3" y="6"/>
                  </a:cubicBezTo>
                  <a:cubicBezTo>
                    <a:pt x="2" y="6"/>
                    <a:pt x="0" y="4"/>
                    <a:pt x="0" y="3"/>
                  </a:cubicBezTo>
                  <a:cubicBezTo>
                    <a:pt x="0" y="1"/>
                    <a:pt x="2" y="0"/>
                    <a:pt x="3" y="0"/>
                  </a:cubicBezTo>
                  <a:cubicBezTo>
                    <a:pt x="197" y="0"/>
                    <a:pt x="197" y="0"/>
                    <a:pt x="197" y="0"/>
                  </a:cubicBezTo>
                  <a:cubicBezTo>
                    <a:pt x="199" y="0"/>
                    <a:pt x="200" y="1"/>
                    <a:pt x="200" y="3"/>
                  </a:cubicBezTo>
                  <a:cubicBezTo>
                    <a:pt x="200" y="4"/>
                    <a:pt x="199" y="6"/>
                    <a:pt x="197" y="6"/>
                  </a:cubicBezTo>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4" name="íṧḻîḓe"/>
            <p:cNvSpPr/>
            <p:nvPr/>
          </p:nvSpPr>
          <p:spPr bwMode="auto">
            <a:xfrm>
              <a:off x="5192713" y="2628900"/>
              <a:ext cx="603250" cy="17463"/>
            </a:xfrm>
            <a:custGeom>
              <a:avLst/>
              <a:gdLst>
                <a:gd name="T0" fmla="*/ 197 w 200"/>
                <a:gd name="T1" fmla="*/ 6 h 6"/>
                <a:gd name="T2" fmla="*/ 3 w 200"/>
                <a:gd name="T3" fmla="*/ 6 h 6"/>
                <a:gd name="T4" fmla="*/ 0 w 200"/>
                <a:gd name="T5" fmla="*/ 3 h 6"/>
                <a:gd name="T6" fmla="*/ 3 w 200"/>
                <a:gd name="T7" fmla="*/ 0 h 6"/>
                <a:gd name="T8" fmla="*/ 197 w 200"/>
                <a:gd name="T9" fmla="*/ 0 h 6"/>
                <a:gd name="T10" fmla="*/ 200 w 200"/>
                <a:gd name="T11" fmla="*/ 3 h 6"/>
                <a:gd name="T12" fmla="*/ 197 w 2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00" h="6">
                  <a:moveTo>
                    <a:pt x="197" y="6"/>
                  </a:moveTo>
                  <a:cubicBezTo>
                    <a:pt x="3" y="6"/>
                    <a:pt x="3" y="6"/>
                    <a:pt x="3" y="6"/>
                  </a:cubicBezTo>
                  <a:cubicBezTo>
                    <a:pt x="2" y="6"/>
                    <a:pt x="0" y="5"/>
                    <a:pt x="0" y="3"/>
                  </a:cubicBezTo>
                  <a:cubicBezTo>
                    <a:pt x="0" y="2"/>
                    <a:pt x="2" y="0"/>
                    <a:pt x="3" y="0"/>
                  </a:cubicBezTo>
                  <a:cubicBezTo>
                    <a:pt x="197" y="0"/>
                    <a:pt x="197" y="0"/>
                    <a:pt x="197" y="0"/>
                  </a:cubicBezTo>
                  <a:cubicBezTo>
                    <a:pt x="199" y="0"/>
                    <a:pt x="200" y="2"/>
                    <a:pt x="200" y="3"/>
                  </a:cubicBezTo>
                  <a:cubicBezTo>
                    <a:pt x="200" y="5"/>
                    <a:pt x="199" y="6"/>
                    <a:pt x="197" y="6"/>
                  </a:cubicBezTo>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5" name="iṣlîdé"/>
            <p:cNvSpPr/>
            <p:nvPr/>
          </p:nvSpPr>
          <p:spPr bwMode="auto">
            <a:xfrm>
              <a:off x="5192713" y="2700338"/>
              <a:ext cx="603250" cy="19050"/>
            </a:xfrm>
            <a:custGeom>
              <a:avLst/>
              <a:gdLst>
                <a:gd name="T0" fmla="*/ 197 w 200"/>
                <a:gd name="T1" fmla="*/ 6 h 6"/>
                <a:gd name="T2" fmla="*/ 3 w 200"/>
                <a:gd name="T3" fmla="*/ 6 h 6"/>
                <a:gd name="T4" fmla="*/ 0 w 200"/>
                <a:gd name="T5" fmla="*/ 3 h 6"/>
                <a:gd name="T6" fmla="*/ 3 w 200"/>
                <a:gd name="T7" fmla="*/ 0 h 6"/>
                <a:gd name="T8" fmla="*/ 197 w 200"/>
                <a:gd name="T9" fmla="*/ 0 h 6"/>
                <a:gd name="T10" fmla="*/ 200 w 200"/>
                <a:gd name="T11" fmla="*/ 3 h 6"/>
                <a:gd name="T12" fmla="*/ 197 w 2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00" h="6">
                  <a:moveTo>
                    <a:pt x="197" y="6"/>
                  </a:moveTo>
                  <a:cubicBezTo>
                    <a:pt x="3" y="6"/>
                    <a:pt x="3" y="6"/>
                    <a:pt x="3" y="6"/>
                  </a:cubicBezTo>
                  <a:cubicBezTo>
                    <a:pt x="2" y="6"/>
                    <a:pt x="0" y="4"/>
                    <a:pt x="0" y="3"/>
                  </a:cubicBezTo>
                  <a:cubicBezTo>
                    <a:pt x="0" y="1"/>
                    <a:pt x="2" y="0"/>
                    <a:pt x="3" y="0"/>
                  </a:cubicBezTo>
                  <a:cubicBezTo>
                    <a:pt x="197" y="0"/>
                    <a:pt x="197" y="0"/>
                    <a:pt x="197" y="0"/>
                  </a:cubicBezTo>
                  <a:cubicBezTo>
                    <a:pt x="199" y="0"/>
                    <a:pt x="200" y="1"/>
                    <a:pt x="200" y="3"/>
                  </a:cubicBezTo>
                  <a:cubicBezTo>
                    <a:pt x="200" y="4"/>
                    <a:pt x="199" y="6"/>
                    <a:pt x="197" y="6"/>
                  </a:cubicBezTo>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6" name="îšļiḓe"/>
            <p:cNvSpPr/>
            <p:nvPr/>
          </p:nvSpPr>
          <p:spPr bwMode="auto">
            <a:xfrm>
              <a:off x="5192713" y="2770188"/>
              <a:ext cx="603250" cy="17463"/>
            </a:xfrm>
            <a:custGeom>
              <a:avLst/>
              <a:gdLst>
                <a:gd name="T0" fmla="*/ 197 w 200"/>
                <a:gd name="T1" fmla="*/ 6 h 6"/>
                <a:gd name="T2" fmla="*/ 3 w 200"/>
                <a:gd name="T3" fmla="*/ 6 h 6"/>
                <a:gd name="T4" fmla="*/ 0 w 200"/>
                <a:gd name="T5" fmla="*/ 3 h 6"/>
                <a:gd name="T6" fmla="*/ 3 w 200"/>
                <a:gd name="T7" fmla="*/ 0 h 6"/>
                <a:gd name="T8" fmla="*/ 197 w 200"/>
                <a:gd name="T9" fmla="*/ 0 h 6"/>
                <a:gd name="T10" fmla="*/ 200 w 200"/>
                <a:gd name="T11" fmla="*/ 3 h 6"/>
                <a:gd name="T12" fmla="*/ 197 w 2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00" h="6">
                  <a:moveTo>
                    <a:pt x="197" y="6"/>
                  </a:moveTo>
                  <a:cubicBezTo>
                    <a:pt x="3" y="6"/>
                    <a:pt x="3" y="6"/>
                    <a:pt x="3" y="6"/>
                  </a:cubicBezTo>
                  <a:cubicBezTo>
                    <a:pt x="2" y="6"/>
                    <a:pt x="0" y="5"/>
                    <a:pt x="0" y="3"/>
                  </a:cubicBezTo>
                  <a:cubicBezTo>
                    <a:pt x="0" y="2"/>
                    <a:pt x="2" y="0"/>
                    <a:pt x="3" y="0"/>
                  </a:cubicBezTo>
                  <a:cubicBezTo>
                    <a:pt x="197" y="0"/>
                    <a:pt x="197" y="0"/>
                    <a:pt x="197" y="0"/>
                  </a:cubicBezTo>
                  <a:cubicBezTo>
                    <a:pt x="199" y="0"/>
                    <a:pt x="200" y="2"/>
                    <a:pt x="200" y="3"/>
                  </a:cubicBezTo>
                  <a:cubicBezTo>
                    <a:pt x="200" y="5"/>
                    <a:pt x="199" y="6"/>
                    <a:pt x="197" y="6"/>
                  </a:cubicBezTo>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 name="ïSḻîḓè"/>
            <p:cNvSpPr/>
            <p:nvPr/>
          </p:nvSpPr>
          <p:spPr bwMode="auto">
            <a:xfrm>
              <a:off x="5192713" y="2841625"/>
              <a:ext cx="109538" cy="19050"/>
            </a:xfrm>
            <a:custGeom>
              <a:avLst/>
              <a:gdLst>
                <a:gd name="T0" fmla="*/ 33 w 36"/>
                <a:gd name="T1" fmla="*/ 6 h 6"/>
                <a:gd name="T2" fmla="*/ 3 w 36"/>
                <a:gd name="T3" fmla="*/ 6 h 6"/>
                <a:gd name="T4" fmla="*/ 0 w 36"/>
                <a:gd name="T5" fmla="*/ 3 h 6"/>
                <a:gd name="T6" fmla="*/ 3 w 36"/>
                <a:gd name="T7" fmla="*/ 0 h 6"/>
                <a:gd name="T8" fmla="*/ 33 w 36"/>
                <a:gd name="T9" fmla="*/ 0 h 6"/>
                <a:gd name="T10" fmla="*/ 36 w 36"/>
                <a:gd name="T11" fmla="*/ 3 h 6"/>
                <a:gd name="T12" fmla="*/ 33 w 36"/>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6" h="6">
                  <a:moveTo>
                    <a:pt x="33" y="6"/>
                  </a:moveTo>
                  <a:cubicBezTo>
                    <a:pt x="3" y="6"/>
                    <a:pt x="3" y="6"/>
                    <a:pt x="3" y="6"/>
                  </a:cubicBezTo>
                  <a:cubicBezTo>
                    <a:pt x="2" y="6"/>
                    <a:pt x="0" y="4"/>
                    <a:pt x="0" y="3"/>
                  </a:cubicBezTo>
                  <a:cubicBezTo>
                    <a:pt x="0" y="1"/>
                    <a:pt x="2" y="0"/>
                    <a:pt x="3" y="0"/>
                  </a:cubicBezTo>
                  <a:cubicBezTo>
                    <a:pt x="33" y="0"/>
                    <a:pt x="33" y="0"/>
                    <a:pt x="33" y="0"/>
                  </a:cubicBezTo>
                  <a:cubicBezTo>
                    <a:pt x="34" y="0"/>
                    <a:pt x="36" y="1"/>
                    <a:pt x="36" y="3"/>
                  </a:cubicBezTo>
                  <a:cubicBezTo>
                    <a:pt x="36" y="4"/>
                    <a:pt x="34" y="6"/>
                    <a:pt x="33" y="6"/>
                  </a:cubicBezTo>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 name="iṩḷídè"/>
            <p:cNvSpPr/>
            <p:nvPr/>
          </p:nvSpPr>
          <p:spPr bwMode="auto">
            <a:xfrm>
              <a:off x="5349876" y="2841625"/>
              <a:ext cx="104775" cy="19050"/>
            </a:xfrm>
            <a:custGeom>
              <a:avLst/>
              <a:gdLst>
                <a:gd name="T0" fmla="*/ 32 w 35"/>
                <a:gd name="T1" fmla="*/ 6 h 6"/>
                <a:gd name="T2" fmla="*/ 3 w 35"/>
                <a:gd name="T3" fmla="*/ 6 h 6"/>
                <a:gd name="T4" fmla="*/ 0 w 35"/>
                <a:gd name="T5" fmla="*/ 3 h 6"/>
                <a:gd name="T6" fmla="*/ 3 w 35"/>
                <a:gd name="T7" fmla="*/ 0 h 6"/>
                <a:gd name="T8" fmla="*/ 32 w 35"/>
                <a:gd name="T9" fmla="*/ 0 h 6"/>
                <a:gd name="T10" fmla="*/ 35 w 35"/>
                <a:gd name="T11" fmla="*/ 3 h 6"/>
                <a:gd name="T12" fmla="*/ 32 w 3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5" h="6">
                  <a:moveTo>
                    <a:pt x="32" y="6"/>
                  </a:moveTo>
                  <a:cubicBezTo>
                    <a:pt x="3" y="6"/>
                    <a:pt x="3" y="6"/>
                    <a:pt x="3" y="6"/>
                  </a:cubicBezTo>
                  <a:cubicBezTo>
                    <a:pt x="1" y="6"/>
                    <a:pt x="0" y="4"/>
                    <a:pt x="0" y="3"/>
                  </a:cubicBezTo>
                  <a:cubicBezTo>
                    <a:pt x="0" y="1"/>
                    <a:pt x="1" y="0"/>
                    <a:pt x="3" y="0"/>
                  </a:cubicBezTo>
                  <a:cubicBezTo>
                    <a:pt x="32" y="0"/>
                    <a:pt x="32" y="0"/>
                    <a:pt x="32" y="0"/>
                  </a:cubicBezTo>
                  <a:cubicBezTo>
                    <a:pt x="34" y="0"/>
                    <a:pt x="35" y="1"/>
                    <a:pt x="35" y="3"/>
                  </a:cubicBezTo>
                  <a:cubicBezTo>
                    <a:pt x="35" y="4"/>
                    <a:pt x="34" y="6"/>
                    <a:pt x="32" y="6"/>
                  </a:cubicBezTo>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 name="iṧļïḓe"/>
            <p:cNvSpPr/>
            <p:nvPr/>
          </p:nvSpPr>
          <p:spPr bwMode="auto">
            <a:xfrm>
              <a:off x="5507038" y="2841625"/>
              <a:ext cx="104775" cy="19050"/>
            </a:xfrm>
            <a:custGeom>
              <a:avLst/>
              <a:gdLst>
                <a:gd name="T0" fmla="*/ 32 w 35"/>
                <a:gd name="T1" fmla="*/ 6 h 6"/>
                <a:gd name="T2" fmla="*/ 2 w 35"/>
                <a:gd name="T3" fmla="*/ 6 h 6"/>
                <a:gd name="T4" fmla="*/ 0 w 35"/>
                <a:gd name="T5" fmla="*/ 3 h 6"/>
                <a:gd name="T6" fmla="*/ 2 w 35"/>
                <a:gd name="T7" fmla="*/ 0 h 6"/>
                <a:gd name="T8" fmla="*/ 32 w 35"/>
                <a:gd name="T9" fmla="*/ 0 h 6"/>
                <a:gd name="T10" fmla="*/ 35 w 35"/>
                <a:gd name="T11" fmla="*/ 3 h 6"/>
                <a:gd name="T12" fmla="*/ 32 w 3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5" h="6">
                  <a:moveTo>
                    <a:pt x="32" y="6"/>
                  </a:moveTo>
                  <a:cubicBezTo>
                    <a:pt x="2" y="6"/>
                    <a:pt x="2" y="6"/>
                    <a:pt x="2" y="6"/>
                  </a:cubicBezTo>
                  <a:cubicBezTo>
                    <a:pt x="1" y="6"/>
                    <a:pt x="0" y="4"/>
                    <a:pt x="0" y="3"/>
                  </a:cubicBezTo>
                  <a:cubicBezTo>
                    <a:pt x="0" y="1"/>
                    <a:pt x="1" y="0"/>
                    <a:pt x="2" y="0"/>
                  </a:cubicBezTo>
                  <a:cubicBezTo>
                    <a:pt x="32" y="0"/>
                    <a:pt x="32" y="0"/>
                    <a:pt x="32" y="0"/>
                  </a:cubicBezTo>
                  <a:cubicBezTo>
                    <a:pt x="34" y="0"/>
                    <a:pt x="35" y="1"/>
                    <a:pt x="35" y="3"/>
                  </a:cubicBezTo>
                  <a:cubicBezTo>
                    <a:pt x="35" y="4"/>
                    <a:pt x="34" y="6"/>
                    <a:pt x="32" y="6"/>
                  </a:cubicBezTo>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0" name="îŝļíḑê"/>
            <p:cNvSpPr/>
            <p:nvPr/>
          </p:nvSpPr>
          <p:spPr bwMode="auto">
            <a:xfrm>
              <a:off x="5661026" y="2841625"/>
              <a:ext cx="104775" cy="19050"/>
            </a:xfrm>
            <a:custGeom>
              <a:avLst/>
              <a:gdLst>
                <a:gd name="T0" fmla="*/ 33 w 35"/>
                <a:gd name="T1" fmla="*/ 6 h 6"/>
                <a:gd name="T2" fmla="*/ 3 w 35"/>
                <a:gd name="T3" fmla="*/ 6 h 6"/>
                <a:gd name="T4" fmla="*/ 0 w 35"/>
                <a:gd name="T5" fmla="*/ 3 h 6"/>
                <a:gd name="T6" fmla="*/ 3 w 35"/>
                <a:gd name="T7" fmla="*/ 0 h 6"/>
                <a:gd name="T8" fmla="*/ 33 w 35"/>
                <a:gd name="T9" fmla="*/ 0 h 6"/>
                <a:gd name="T10" fmla="*/ 35 w 35"/>
                <a:gd name="T11" fmla="*/ 3 h 6"/>
                <a:gd name="T12" fmla="*/ 33 w 3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5" h="6">
                  <a:moveTo>
                    <a:pt x="33" y="6"/>
                  </a:moveTo>
                  <a:cubicBezTo>
                    <a:pt x="3" y="6"/>
                    <a:pt x="3" y="6"/>
                    <a:pt x="3" y="6"/>
                  </a:cubicBezTo>
                  <a:cubicBezTo>
                    <a:pt x="1" y="6"/>
                    <a:pt x="0" y="4"/>
                    <a:pt x="0" y="3"/>
                  </a:cubicBezTo>
                  <a:cubicBezTo>
                    <a:pt x="0" y="1"/>
                    <a:pt x="1" y="0"/>
                    <a:pt x="3" y="0"/>
                  </a:cubicBezTo>
                  <a:cubicBezTo>
                    <a:pt x="33" y="0"/>
                    <a:pt x="33" y="0"/>
                    <a:pt x="33" y="0"/>
                  </a:cubicBezTo>
                  <a:cubicBezTo>
                    <a:pt x="34" y="0"/>
                    <a:pt x="35" y="1"/>
                    <a:pt x="35" y="3"/>
                  </a:cubicBezTo>
                  <a:cubicBezTo>
                    <a:pt x="35" y="4"/>
                    <a:pt x="34" y="6"/>
                    <a:pt x="33" y="6"/>
                  </a:cubicBezTo>
                  <a:close/>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1" name="îŝḻïďe"/>
            <p:cNvSpPr/>
            <p:nvPr/>
          </p:nvSpPr>
          <p:spPr bwMode="auto">
            <a:xfrm>
              <a:off x="5816601" y="2841625"/>
              <a:ext cx="106363" cy="19050"/>
            </a:xfrm>
            <a:custGeom>
              <a:avLst/>
              <a:gdLst>
                <a:gd name="T0" fmla="*/ 32 w 35"/>
                <a:gd name="T1" fmla="*/ 6 h 6"/>
                <a:gd name="T2" fmla="*/ 3 w 35"/>
                <a:gd name="T3" fmla="*/ 6 h 6"/>
                <a:gd name="T4" fmla="*/ 0 w 35"/>
                <a:gd name="T5" fmla="*/ 3 h 6"/>
                <a:gd name="T6" fmla="*/ 3 w 35"/>
                <a:gd name="T7" fmla="*/ 0 h 6"/>
                <a:gd name="T8" fmla="*/ 32 w 35"/>
                <a:gd name="T9" fmla="*/ 0 h 6"/>
                <a:gd name="T10" fmla="*/ 35 w 35"/>
                <a:gd name="T11" fmla="*/ 3 h 6"/>
                <a:gd name="T12" fmla="*/ 32 w 3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5" h="6">
                  <a:moveTo>
                    <a:pt x="32" y="6"/>
                  </a:moveTo>
                  <a:cubicBezTo>
                    <a:pt x="3" y="6"/>
                    <a:pt x="3" y="6"/>
                    <a:pt x="3" y="6"/>
                  </a:cubicBezTo>
                  <a:cubicBezTo>
                    <a:pt x="1" y="6"/>
                    <a:pt x="0" y="4"/>
                    <a:pt x="0" y="3"/>
                  </a:cubicBezTo>
                  <a:cubicBezTo>
                    <a:pt x="0" y="1"/>
                    <a:pt x="1" y="0"/>
                    <a:pt x="3" y="0"/>
                  </a:cubicBezTo>
                  <a:cubicBezTo>
                    <a:pt x="32" y="0"/>
                    <a:pt x="32" y="0"/>
                    <a:pt x="32" y="0"/>
                  </a:cubicBezTo>
                  <a:cubicBezTo>
                    <a:pt x="34" y="0"/>
                    <a:pt x="35" y="1"/>
                    <a:pt x="35" y="3"/>
                  </a:cubicBezTo>
                  <a:cubicBezTo>
                    <a:pt x="35" y="4"/>
                    <a:pt x="34" y="6"/>
                    <a:pt x="32" y="6"/>
                  </a:cubicBezTo>
                  <a:close/>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2" name="iṧḷîdé"/>
            <p:cNvSpPr/>
            <p:nvPr/>
          </p:nvSpPr>
          <p:spPr bwMode="auto">
            <a:xfrm>
              <a:off x="5970588" y="2841625"/>
              <a:ext cx="107950" cy="19050"/>
            </a:xfrm>
            <a:custGeom>
              <a:avLst/>
              <a:gdLst>
                <a:gd name="T0" fmla="*/ 33 w 36"/>
                <a:gd name="T1" fmla="*/ 6 h 6"/>
                <a:gd name="T2" fmla="*/ 3 w 36"/>
                <a:gd name="T3" fmla="*/ 6 h 6"/>
                <a:gd name="T4" fmla="*/ 0 w 36"/>
                <a:gd name="T5" fmla="*/ 3 h 6"/>
                <a:gd name="T6" fmla="*/ 3 w 36"/>
                <a:gd name="T7" fmla="*/ 0 h 6"/>
                <a:gd name="T8" fmla="*/ 33 w 36"/>
                <a:gd name="T9" fmla="*/ 0 h 6"/>
                <a:gd name="T10" fmla="*/ 36 w 36"/>
                <a:gd name="T11" fmla="*/ 3 h 6"/>
                <a:gd name="T12" fmla="*/ 33 w 36"/>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6" h="6">
                  <a:moveTo>
                    <a:pt x="33" y="6"/>
                  </a:moveTo>
                  <a:cubicBezTo>
                    <a:pt x="3" y="6"/>
                    <a:pt x="3" y="6"/>
                    <a:pt x="3" y="6"/>
                  </a:cubicBezTo>
                  <a:cubicBezTo>
                    <a:pt x="2" y="6"/>
                    <a:pt x="0" y="4"/>
                    <a:pt x="0" y="3"/>
                  </a:cubicBezTo>
                  <a:cubicBezTo>
                    <a:pt x="0" y="1"/>
                    <a:pt x="2" y="0"/>
                    <a:pt x="3" y="0"/>
                  </a:cubicBezTo>
                  <a:cubicBezTo>
                    <a:pt x="33" y="0"/>
                    <a:pt x="33" y="0"/>
                    <a:pt x="33" y="0"/>
                  </a:cubicBezTo>
                  <a:cubicBezTo>
                    <a:pt x="34" y="0"/>
                    <a:pt x="36" y="1"/>
                    <a:pt x="36" y="3"/>
                  </a:cubicBezTo>
                  <a:cubicBezTo>
                    <a:pt x="36" y="4"/>
                    <a:pt x="34" y="6"/>
                    <a:pt x="33" y="6"/>
                  </a:cubicBezTo>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3" name="iŝ1îḍè"/>
            <p:cNvSpPr/>
            <p:nvPr/>
          </p:nvSpPr>
          <p:spPr bwMode="auto">
            <a:xfrm>
              <a:off x="5192713" y="2914650"/>
              <a:ext cx="603250" cy="14288"/>
            </a:xfrm>
            <a:custGeom>
              <a:avLst/>
              <a:gdLst>
                <a:gd name="T0" fmla="*/ 197 w 200"/>
                <a:gd name="T1" fmla="*/ 5 h 5"/>
                <a:gd name="T2" fmla="*/ 3 w 200"/>
                <a:gd name="T3" fmla="*/ 5 h 5"/>
                <a:gd name="T4" fmla="*/ 0 w 200"/>
                <a:gd name="T5" fmla="*/ 2 h 5"/>
                <a:gd name="T6" fmla="*/ 3 w 200"/>
                <a:gd name="T7" fmla="*/ 0 h 5"/>
                <a:gd name="T8" fmla="*/ 197 w 200"/>
                <a:gd name="T9" fmla="*/ 0 h 5"/>
                <a:gd name="T10" fmla="*/ 200 w 200"/>
                <a:gd name="T11" fmla="*/ 2 h 5"/>
                <a:gd name="T12" fmla="*/ 197 w 20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200" h="5">
                  <a:moveTo>
                    <a:pt x="197" y="5"/>
                  </a:moveTo>
                  <a:cubicBezTo>
                    <a:pt x="3" y="5"/>
                    <a:pt x="3" y="5"/>
                    <a:pt x="3" y="5"/>
                  </a:cubicBezTo>
                  <a:cubicBezTo>
                    <a:pt x="2" y="5"/>
                    <a:pt x="0" y="4"/>
                    <a:pt x="0" y="2"/>
                  </a:cubicBezTo>
                  <a:cubicBezTo>
                    <a:pt x="0" y="1"/>
                    <a:pt x="2" y="0"/>
                    <a:pt x="3" y="0"/>
                  </a:cubicBezTo>
                  <a:cubicBezTo>
                    <a:pt x="197" y="0"/>
                    <a:pt x="197" y="0"/>
                    <a:pt x="197" y="0"/>
                  </a:cubicBezTo>
                  <a:cubicBezTo>
                    <a:pt x="199" y="0"/>
                    <a:pt x="200" y="1"/>
                    <a:pt x="200" y="2"/>
                  </a:cubicBezTo>
                  <a:cubicBezTo>
                    <a:pt x="200" y="4"/>
                    <a:pt x="199" y="5"/>
                    <a:pt x="197" y="5"/>
                  </a:cubicBezTo>
                </a:path>
              </a:pathLst>
            </a:cu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 name="íŝľïḍe"/>
            <p:cNvSpPr/>
            <p:nvPr/>
          </p:nvSpPr>
          <p:spPr bwMode="auto">
            <a:xfrm>
              <a:off x="6259513" y="2670175"/>
              <a:ext cx="739775" cy="25400"/>
            </a:xfrm>
            <a:custGeom>
              <a:avLst/>
              <a:gdLst>
                <a:gd name="T0" fmla="*/ 241 w 245"/>
                <a:gd name="T1" fmla="*/ 8 h 8"/>
                <a:gd name="T2" fmla="*/ 4 w 245"/>
                <a:gd name="T3" fmla="*/ 8 h 8"/>
                <a:gd name="T4" fmla="*/ 0 w 245"/>
                <a:gd name="T5" fmla="*/ 4 h 8"/>
                <a:gd name="T6" fmla="*/ 4 w 245"/>
                <a:gd name="T7" fmla="*/ 0 h 8"/>
                <a:gd name="T8" fmla="*/ 241 w 245"/>
                <a:gd name="T9" fmla="*/ 0 h 8"/>
                <a:gd name="T10" fmla="*/ 245 w 245"/>
                <a:gd name="T11" fmla="*/ 4 h 8"/>
                <a:gd name="T12" fmla="*/ 241 w 24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45" h="8">
                  <a:moveTo>
                    <a:pt x="241" y="8"/>
                  </a:moveTo>
                  <a:cubicBezTo>
                    <a:pt x="4" y="8"/>
                    <a:pt x="4" y="8"/>
                    <a:pt x="4" y="8"/>
                  </a:cubicBezTo>
                  <a:cubicBezTo>
                    <a:pt x="1" y="8"/>
                    <a:pt x="0" y="6"/>
                    <a:pt x="0" y="4"/>
                  </a:cubicBezTo>
                  <a:cubicBezTo>
                    <a:pt x="0" y="2"/>
                    <a:pt x="1" y="0"/>
                    <a:pt x="4" y="0"/>
                  </a:cubicBezTo>
                  <a:cubicBezTo>
                    <a:pt x="241" y="0"/>
                    <a:pt x="241" y="0"/>
                    <a:pt x="241" y="0"/>
                  </a:cubicBezTo>
                  <a:cubicBezTo>
                    <a:pt x="243" y="0"/>
                    <a:pt x="245" y="2"/>
                    <a:pt x="245" y="4"/>
                  </a:cubicBezTo>
                  <a:cubicBezTo>
                    <a:pt x="245" y="6"/>
                    <a:pt x="243" y="8"/>
                    <a:pt x="241" y="8"/>
                  </a:cubicBezTo>
                </a:path>
              </a:pathLst>
            </a:custGeom>
            <a:solidFill>
              <a:srgbClr val="FF551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 name="išlîḑe"/>
            <p:cNvSpPr/>
            <p:nvPr/>
          </p:nvSpPr>
          <p:spPr bwMode="auto">
            <a:xfrm>
              <a:off x="6259513" y="2776538"/>
              <a:ext cx="739775" cy="23813"/>
            </a:xfrm>
            <a:custGeom>
              <a:avLst/>
              <a:gdLst>
                <a:gd name="T0" fmla="*/ 241 w 245"/>
                <a:gd name="T1" fmla="*/ 8 h 8"/>
                <a:gd name="T2" fmla="*/ 4 w 245"/>
                <a:gd name="T3" fmla="*/ 8 h 8"/>
                <a:gd name="T4" fmla="*/ 0 w 245"/>
                <a:gd name="T5" fmla="*/ 4 h 8"/>
                <a:gd name="T6" fmla="*/ 4 w 245"/>
                <a:gd name="T7" fmla="*/ 0 h 8"/>
                <a:gd name="T8" fmla="*/ 241 w 245"/>
                <a:gd name="T9" fmla="*/ 0 h 8"/>
                <a:gd name="T10" fmla="*/ 245 w 245"/>
                <a:gd name="T11" fmla="*/ 4 h 8"/>
                <a:gd name="T12" fmla="*/ 241 w 24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45" h="8">
                  <a:moveTo>
                    <a:pt x="241" y="8"/>
                  </a:moveTo>
                  <a:cubicBezTo>
                    <a:pt x="4" y="8"/>
                    <a:pt x="4" y="8"/>
                    <a:pt x="4" y="8"/>
                  </a:cubicBezTo>
                  <a:cubicBezTo>
                    <a:pt x="1" y="8"/>
                    <a:pt x="0" y="6"/>
                    <a:pt x="0" y="4"/>
                  </a:cubicBezTo>
                  <a:cubicBezTo>
                    <a:pt x="0" y="2"/>
                    <a:pt x="1" y="0"/>
                    <a:pt x="4" y="0"/>
                  </a:cubicBezTo>
                  <a:cubicBezTo>
                    <a:pt x="241" y="0"/>
                    <a:pt x="241" y="0"/>
                    <a:pt x="241" y="0"/>
                  </a:cubicBezTo>
                  <a:cubicBezTo>
                    <a:pt x="243" y="0"/>
                    <a:pt x="245" y="2"/>
                    <a:pt x="245" y="4"/>
                  </a:cubicBezTo>
                  <a:cubicBezTo>
                    <a:pt x="245" y="6"/>
                    <a:pt x="243" y="8"/>
                    <a:pt x="241"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 name="îṡľïde"/>
            <p:cNvSpPr/>
            <p:nvPr/>
          </p:nvSpPr>
          <p:spPr bwMode="auto">
            <a:xfrm>
              <a:off x="6259513" y="2874963"/>
              <a:ext cx="739775" cy="23813"/>
            </a:xfrm>
            <a:custGeom>
              <a:avLst/>
              <a:gdLst>
                <a:gd name="T0" fmla="*/ 241 w 245"/>
                <a:gd name="T1" fmla="*/ 8 h 8"/>
                <a:gd name="T2" fmla="*/ 4 w 245"/>
                <a:gd name="T3" fmla="*/ 8 h 8"/>
                <a:gd name="T4" fmla="*/ 0 w 245"/>
                <a:gd name="T5" fmla="*/ 4 h 8"/>
                <a:gd name="T6" fmla="*/ 4 w 245"/>
                <a:gd name="T7" fmla="*/ 0 h 8"/>
                <a:gd name="T8" fmla="*/ 241 w 245"/>
                <a:gd name="T9" fmla="*/ 0 h 8"/>
                <a:gd name="T10" fmla="*/ 245 w 245"/>
                <a:gd name="T11" fmla="*/ 4 h 8"/>
                <a:gd name="T12" fmla="*/ 241 w 24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45" h="8">
                  <a:moveTo>
                    <a:pt x="241" y="8"/>
                  </a:moveTo>
                  <a:cubicBezTo>
                    <a:pt x="4" y="8"/>
                    <a:pt x="4" y="8"/>
                    <a:pt x="4" y="8"/>
                  </a:cubicBezTo>
                  <a:cubicBezTo>
                    <a:pt x="1" y="8"/>
                    <a:pt x="0" y="6"/>
                    <a:pt x="0" y="4"/>
                  </a:cubicBezTo>
                  <a:cubicBezTo>
                    <a:pt x="0" y="2"/>
                    <a:pt x="1" y="0"/>
                    <a:pt x="4" y="0"/>
                  </a:cubicBezTo>
                  <a:cubicBezTo>
                    <a:pt x="241" y="0"/>
                    <a:pt x="241" y="0"/>
                    <a:pt x="241" y="0"/>
                  </a:cubicBezTo>
                  <a:cubicBezTo>
                    <a:pt x="243" y="0"/>
                    <a:pt x="245" y="2"/>
                    <a:pt x="245" y="4"/>
                  </a:cubicBezTo>
                  <a:cubicBezTo>
                    <a:pt x="245" y="6"/>
                    <a:pt x="243" y="8"/>
                    <a:pt x="241"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 name="í$ļîḋè"/>
            <p:cNvSpPr/>
            <p:nvPr/>
          </p:nvSpPr>
          <p:spPr bwMode="auto">
            <a:xfrm>
              <a:off x="6259513" y="2974975"/>
              <a:ext cx="739775" cy="23813"/>
            </a:xfrm>
            <a:custGeom>
              <a:avLst/>
              <a:gdLst>
                <a:gd name="T0" fmla="*/ 241 w 245"/>
                <a:gd name="T1" fmla="*/ 8 h 8"/>
                <a:gd name="T2" fmla="*/ 4 w 245"/>
                <a:gd name="T3" fmla="*/ 8 h 8"/>
                <a:gd name="T4" fmla="*/ 0 w 245"/>
                <a:gd name="T5" fmla="*/ 4 h 8"/>
                <a:gd name="T6" fmla="*/ 4 w 245"/>
                <a:gd name="T7" fmla="*/ 0 h 8"/>
                <a:gd name="T8" fmla="*/ 241 w 245"/>
                <a:gd name="T9" fmla="*/ 0 h 8"/>
                <a:gd name="T10" fmla="*/ 245 w 245"/>
                <a:gd name="T11" fmla="*/ 4 h 8"/>
                <a:gd name="T12" fmla="*/ 241 w 24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45" h="8">
                  <a:moveTo>
                    <a:pt x="241" y="8"/>
                  </a:moveTo>
                  <a:cubicBezTo>
                    <a:pt x="4" y="8"/>
                    <a:pt x="4" y="8"/>
                    <a:pt x="4" y="8"/>
                  </a:cubicBezTo>
                  <a:cubicBezTo>
                    <a:pt x="1" y="8"/>
                    <a:pt x="0" y="6"/>
                    <a:pt x="0" y="4"/>
                  </a:cubicBezTo>
                  <a:cubicBezTo>
                    <a:pt x="0" y="2"/>
                    <a:pt x="1" y="0"/>
                    <a:pt x="4" y="0"/>
                  </a:cubicBezTo>
                  <a:cubicBezTo>
                    <a:pt x="241" y="0"/>
                    <a:pt x="241" y="0"/>
                    <a:pt x="241" y="0"/>
                  </a:cubicBezTo>
                  <a:cubicBezTo>
                    <a:pt x="243" y="0"/>
                    <a:pt x="245" y="2"/>
                    <a:pt x="245" y="4"/>
                  </a:cubicBezTo>
                  <a:cubicBezTo>
                    <a:pt x="245" y="6"/>
                    <a:pt x="243" y="8"/>
                    <a:pt x="241"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8" name="îṥḷïḓe"/>
            <p:cNvSpPr/>
            <p:nvPr/>
          </p:nvSpPr>
          <p:spPr bwMode="auto">
            <a:xfrm>
              <a:off x="6259513" y="3073400"/>
              <a:ext cx="739775" cy="25400"/>
            </a:xfrm>
            <a:custGeom>
              <a:avLst/>
              <a:gdLst>
                <a:gd name="T0" fmla="*/ 241 w 245"/>
                <a:gd name="T1" fmla="*/ 8 h 8"/>
                <a:gd name="T2" fmla="*/ 4 w 245"/>
                <a:gd name="T3" fmla="*/ 8 h 8"/>
                <a:gd name="T4" fmla="*/ 0 w 245"/>
                <a:gd name="T5" fmla="*/ 4 h 8"/>
                <a:gd name="T6" fmla="*/ 4 w 245"/>
                <a:gd name="T7" fmla="*/ 0 h 8"/>
                <a:gd name="T8" fmla="*/ 241 w 245"/>
                <a:gd name="T9" fmla="*/ 0 h 8"/>
                <a:gd name="T10" fmla="*/ 245 w 245"/>
                <a:gd name="T11" fmla="*/ 4 h 8"/>
                <a:gd name="T12" fmla="*/ 241 w 24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45" h="8">
                  <a:moveTo>
                    <a:pt x="241" y="8"/>
                  </a:moveTo>
                  <a:cubicBezTo>
                    <a:pt x="4" y="8"/>
                    <a:pt x="4" y="8"/>
                    <a:pt x="4" y="8"/>
                  </a:cubicBezTo>
                  <a:cubicBezTo>
                    <a:pt x="1" y="8"/>
                    <a:pt x="0" y="6"/>
                    <a:pt x="0" y="4"/>
                  </a:cubicBezTo>
                  <a:cubicBezTo>
                    <a:pt x="0" y="2"/>
                    <a:pt x="1" y="0"/>
                    <a:pt x="4" y="0"/>
                  </a:cubicBezTo>
                  <a:cubicBezTo>
                    <a:pt x="241" y="0"/>
                    <a:pt x="241" y="0"/>
                    <a:pt x="241" y="0"/>
                  </a:cubicBezTo>
                  <a:cubicBezTo>
                    <a:pt x="243" y="0"/>
                    <a:pt x="245" y="2"/>
                    <a:pt x="245" y="4"/>
                  </a:cubicBezTo>
                  <a:cubicBezTo>
                    <a:pt x="245" y="6"/>
                    <a:pt x="243" y="8"/>
                    <a:pt x="241"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9" name="islidê"/>
            <p:cNvSpPr/>
            <p:nvPr/>
          </p:nvSpPr>
          <p:spPr bwMode="auto">
            <a:xfrm>
              <a:off x="6259513" y="3173413"/>
              <a:ext cx="392113" cy="23813"/>
            </a:xfrm>
            <a:custGeom>
              <a:avLst/>
              <a:gdLst>
                <a:gd name="T0" fmla="*/ 126 w 130"/>
                <a:gd name="T1" fmla="*/ 8 h 8"/>
                <a:gd name="T2" fmla="*/ 4 w 130"/>
                <a:gd name="T3" fmla="*/ 8 h 8"/>
                <a:gd name="T4" fmla="*/ 0 w 130"/>
                <a:gd name="T5" fmla="*/ 4 h 8"/>
                <a:gd name="T6" fmla="*/ 4 w 130"/>
                <a:gd name="T7" fmla="*/ 0 h 8"/>
                <a:gd name="T8" fmla="*/ 126 w 130"/>
                <a:gd name="T9" fmla="*/ 0 h 8"/>
                <a:gd name="T10" fmla="*/ 130 w 130"/>
                <a:gd name="T11" fmla="*/ 4 h 8"/>
                <a:gd name="T12" fmla="*/ 126 w 130"/>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30" h="8">
                  <a:moveTo>
                    <a:pt x="126" y="8"/>
                  </a:moveTo>
                  <a:cubicBezTo>
                    <a:pt x="4" y="8"/>
                    <a:pt x="4" y="8"/>
                    <a:pt x="4" y="8"/>
                  </a:cubicBezTo>
                  <a:cubicBezTo>
                    <a:pt x="1" y="8"/>
                    <a:pt x="0" y="6"/>
                    <a:pt x="0" y="4"/>
                  </a:cubicBezTo>
                  <a:cubicBezTo>
                    <a:pt x="0" y="2"/>
                    <a:pt x="1" y="0"/>
                    <a:pt x="4" y="0"/>
                  </a:cubicBezTo>
                  <a:cubicBezTo>
                    <a:pt x="126" y="0"/>
                    <a:pt x="126" y="0"/>
                    <a:pt x="126" y="0"/>
                  </a:cubicBezTo>
                  <a:cubicBezTo>
                    <a:pt x="128" y="0"/>
                    <a:pt x="130" y="2"/>
                    <a:pt x="130" y="4"/>
                  </a:cubicBezTo>
                  <a:cubicBezTo>
                    <a:pt x="130" y="6"/>
                    <a:pt x="128" y="8"/>
                    <a:pt x="126"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0" name="íŝlîďê"/>
            <p:cNvSpPr/>
            <p:nvPr/>
          </p:nvSpPr>
          <p:spPr bwMode="auto">
            <a:xfrm>
              <a:off x="6497638" y="3241675"/>
              <a:ext cx="395288" cy="25400"/>
            </a:xfrm>
            <a:custGeom>
              <a:avLst/>
              <a:gdLst>
                <a:gd name="T0" fmla="*/ 126 w 131"/>
                <a:gd name="T1" fmla="*/ 8 h 8"/>
                <a:gd name="T2" fmla="*/ 4 w 131"/>
                <a:gd name="T3" fmla="*/ 8 h 8"/>
                <a:gd name="T4" fmla="*/ 0 w 131"/>
                <a:gd name="T5" fmla="*/ 4 h 8"/>
                <a:gd name="T6" fmla="*/ 4 w 131"/>
                <a:gd name="T7" fmla="*/ 0 h 8"/>
                <a:gd name="T8" fmla="*/ 126 w 131"/>
                <a:gd name="T9" fmla="*/ 0 h 8"/>
                <a:gd name="T10" fmla="*/ 131 w 131"/>
                <a:gd name="T11" fmla="*/ 4 h 8"/>
                <a:gd name="T12" fmla="*/ 126 w 131"/>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31" h="8">
                  <a:moveTo>
                    <a:pt x="126" y="8"/>
                  </a:moveTo>
                  <a:cubicBezTo>
                    <a:pt x="4" y="8"/>
                    <a:pt x="4" y="8"/>
                    <a:pt x="4" y="8"/>
                  </a:cubicBezTo>
                  <a:cubicBezTo>
                    <a:pt x="2" y="8"/>
                    <a:pt x="0" y="6"/>
                    <a:pt x="0" y="4"/>
                  </a:cubicBezTo>
                  <a:cubicBezTo>
                    <a:pt x="0" y="1"/>
                    <a:pt x="2" y="0"/>
                    <a:pt x="4" y="0"/>
                  </a:cubicBezTo>
                  <a:cubicBezTo>
                    <a:pt x="126" y="0"/>
                    <a:pt x="126" y="0"/>
                    <a:pt x="126" y="0"/>
                  </a:cubicBezTo>
                  <a:cubicBezTo>
                    <a:pt x="129" y="0"/>
                    <a:pt x="131" y="1"/>
                    <a:pt x="131" y="4"/>
                  </a:cubicBezTo>
                  <a:cubicBezTo>
                    <a:pt x="131" y="6"/>
                    <a:pt x="129" y="8"/>
                    <a:pt x="126"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1" name="ïṥlïďé"/>
            <p:cNvSpPr/>
            <p:nvPr/>
          </p:nvSpPr>
          <p:spPr bwMode="auto">
            <a:xfrm>
              <a:off x="6497638" y="3311525"/>
              <a:ext cx="395288" cy="23813"/>
            </a:xfrm>
            <a:custGeom>
              <a:avLst/>
              <a:gdLst>
                <a:gd name="T0" fmla="*/ 126 w 131"/>
                <a:gd name="T1" fmla="*/ 8 h 8"/>
                <a:gd name="T2" fmla="*/ 4 w 131"/>
                <a:gd name="T3" fmla="*/ 8 h 8"/>
                <a:gd name="T4" fmla="*/ 0 w 131"/>
                <a:gd name="T5" fmla="*/ 4 h 8"/>
                <a:gd name="T6" fmla="*/ 4 w 131"/>
                <a:gd name="T7" fmla="*/ 0 h 8"/>
                <a:gd name="T8" fmla="*/ 126 w 131"/>
                <a:gd name="T9" fmla="*/ 0 h 8"/>
                <a:gd name="T10" fmla="*/ 131 w 131"/>
                <a:gd name="T11" fmla="*/ 4 h 8"/>
                <a:gd name="T12" fmla="*/ 126 w 131"/>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31" h="8">
                  <a:moveTo>
                    <a:pt x="126" y="8"/>
                  </a:moveTo>
                  <a:cubicBezTo>
                    <a:pt x="4" y="8"/>
                    <a:pt x="4" y="8"/>
                    <a:pt x="4" y="8"/>
                  </a:cubicBezTo>
                  <a:cubicBezTo>
                    <a:pt x="2" y="8"/>
                    <a:pt x="0" y="6"/>
                    <a:pt x="0" y="4"/>
                  </a:cubicBezTo>
                  <a:cubicBezTo>
                    <a:pt x="0" y="2"/>
                    <a:pt x="2" y="0"/>
                    <a:pt x="4" y="0"/>
                  </a:cubicBezTo>
                  <a:cubicBezTo>
                    <a:pt x="126" y="0"/>
                    <a:pt x="126" y="0"/>
                    <a:pt x="126" y="0"/>
                  </a:cubicBezTo>
                  <a:cubicBezTo>
                    <a:pt x="129" y="0"/>
                    <a:pt x="131" y="2"/>
                    <a:pt x="131" y="4"/>
                  </a:cubicBezTo>
                  <a:cubicBezTo>
                    <a:pt x="131" y="6"/>
                    <a:pt x="129" y="8"/>
                    <a:pt x="126"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2" name="í$ḷiḋè"/>
            <p:cNvSpPr/>
            <p:nvPr/>
          </p:nvSpPr>
          <p:spPr bwMode="auto">
            <a:xfrm>
              <a:off x="5280026" y="3311525"/>
              <a:ext cx="196850" cy="23813"/>
            </a:xfrm>
            <a:custGeom>
              <a:avLst/>
              <a:gdLst>
                <a:gd name="T0" fmla="*/ 61 w 65"/>
                <a:gd name="T1" fmla="*/ 8 h 8"/>
                <a:gd name="T2" fmla="*/ 4 w 65"/>
                <a:gd name="T3" fmla="*/ 8 h 8"/>
                <a:gd name="T4" fmla="*/ 0 w 65"/>
                <a:gd name="T5" fmla="*/ 4 h 8"/>
                <a:gd name="T6" fmla="*/ 4 w 65"/>
                <a:gd name="T7" fmla="*/ 0 h 8"/>
                <a:gd name="T8" fmla="*/ 61 w 65"/>
                <a:gd name="T9" fmla="*/ 0 h 8"/>
                <a:gd name="T10" fmla="*/ 65 w 65"/>
                <a:gd name="T11" fmla="*/ 4 h 8"/>
                <a:gd name="T12" fmla="*/ 61 w 6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65" h="8">
                  <a:moveTo>
                    <a:pt x="61" y="8"/>
                  </a:moveTo>
                  <a:cubicBezTo>
                    <a:pt x="4" y="8"/>
                    <a:pt x="4" y="8"/>
                    <a:pt x="4" y="8"/>
                  </a:cubicBezTo>
                  <a:cubicBezTo>
                    <a:pt x="2" y="8"/>
                    <a:pt x="0" y="6"/>
                    <a:pt x="0" y="4"/>
                  </a:cubicBezTo>
                  <a:cubicBezTo>
                    <a:pt x="0" y="2"/>
                    <a:pt x="2" y="0"/>
                    <a:pt x="4" y="0"/>
                  </a:cubicBezTo>
                  <a:cubicBezTo>
                    <a:pt x="61" y="0"/>
                    <a:pt x="61" y="0"/>
                    <a:pt x="61" y="0"/>
                  </a:cubicBezTo>
                  <a:cubicBezTo>
                    <a:pt x="63" y="0"/>
                    <a:pt x="65" y="2"/>
                    <a:pt x="65" y="4"/>
                  </a:cubicBezTo>
                  <a:cubicBezTo>
                    <a:pt x="65" y="6"/>
                    <a:pt x="63" y="8"/>
                    <a:pt x="61"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 name="îṣľiḍê"/>
            <p:cNvSpPr/>
            <p:nvPr/>
          </p:nvSpPr>
          <p:spPr bwMode="auto">
            <a:xfrm>
              <a:off x="5280026" y="3254375"/>
              <a:ext cx="196850" cy="23813"/>
            </a:xfrm>
            <a:custGeom>
              <a:avLst/>
              <a:gdLst>
                <a:gd name="T0" fmla="*/ 61 w 65"/>
                <a:gd name="T1" fmla="*/ 8 h 8"/>
                <a:gd name="T2" fmla="*/ 4 w 65"/>
                <a:gd name="T3" fmla="*/ 8 h 8"/>
                <a:gd name="T4" fmla="*/ 0 w 65"/>
                <a:gd name="T5" fmla="*/ 4 h 8"/>
                <a:gd name="T6" fmla="*/ 4 w 65"/>
                <a:gd name="T7" fmla="*/ 0 h 8"/>
                <a:gd name="T8" fmla="*/ 61 w 65"/>
                <a:gd name="T9" fmla="*/ 0 h 8"/>
                <a:gd name="T10" fmla="*/ 65 w 65"/>
                <a:gd name="T11" fmla="*/ 4 h 8"/>
                <a:gd name="T12" fmla="*/ 61 w 6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65" h="8">
                  <a:moveTo>
                    <a:pt x="61" y="8"/>
                  </a:moveTo>
                  <a:cubicBezTo>
                    <a:pt x="4" y="8"/>
                    <a:pt x="4" y="8"/>
                    <a:pt x="4" y="8"/>
                  </a:cubicBezTo>
                  <a:cubicBezTo>
                    <a:pt x="2" y="8"/>
                    <a:pt x="0" y="6"/>
                    <a:pt x="0" y="4"/>
                  </a:cubicBezTo>
                  <a:cubicBezTo>
                    <a:pt x="0" y="1"/>
                    <a:pt x="2" y="0"/>
                    <a:pt x="4" y="0"/>
                  </a:cubicBezTo>
                  <a:cubicBezTo>
                    <a:pt x="61" y="0"/>
                    <a:pt x="61" y="0"/>
                    <a:pt x="61" y="0"/>
                  </a:cubicBezTo>
                  <a:cubicBezTo>
                    <a:pt x="63" y="0"/>
                    <a:pt x="65" y="1"/>
                    <a:pt x="65" y="4"/>
                  </a:cubicBezTo>
                  <a:cubicBezTo>
                    <a:pt x="65" y="6"/>
                    <a:pt x="63" y="8"/>
                    <a:pt x="61"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 name="íś1iḑè"/>
            <p:cNvSpPr/>
            <p:nvPr/>
          </p:nvSpPr>
          <p:spPr bwMode="auto">
            <a:xfrm>
              <a:off x="5280026" y="3194050"/>
              <a:ext cx="196850" cy="23813"/>
            </a:xfrm>
            <a:custGeom>
              <a:avLst/>
              <a:gdLst>
                <a:gd name="T0" fmla="*/ 61 w 65"/>
                <a:gd name="T1" fmla="*/ 8 h 8"/>
                <a:gd name="T2" fmla="*/ 4 w 65"/>
                <a:gd name="T3" fmla="*/ 8 h 8"/>
                <a:gd name="T4" fmla="*/ 0 w 65"/>
                <a:gd name="T5" fmla="*/ 4 h 8"/>
                <a:gd name="T6" fmla="*/ 4 w 65"/>
                <a:gd name="T7" fmla="*/ 0 h 8"/>
                <a:gd name="T8" fmla="*/ 61 w 65"/>
                <a:gd name="T9" fmla="*/ 0 h 8"/>
                <a:gd name="T10" fmla="*/ 65 w 65"/>
                <a:gd name="T11" fmla="*/ 4 h 8"/>
                <a:gd name="T12" fmla="*/ 61 w 6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65" h="8">
                  <a:moveTo>
                    <a:pt x="61" y="8"/>
                  </a:moveTo>
                  <a:cubicBezTo>
                    <a:pt x="4" y="8"/>
                    <a:pt x="4" y="8"/>
                    <a:pt x="4" y="8"/>
                  </a:cubicBezTo>
                  <a:cubicBezTo>
                    <a:pt x="2" y="8"/>
                    <a:pt x="0" y="7"/>
                    <a:pt x="0" y="4"/>
                  </a:cubicBezTo>
                  <a:cubicBezTo>
                    <a:pt x="0" y="2"/>
                    <a:pt x="2" y="0"/>
                    <a:pt x="4" y="0"/>
                  </a:cubicBezTo>
                  <a:cubicBezTo>
                    <a:pt x="61" y="0"/>
                    <a:pt x="61" y="0"/>
                    <a:pt x="61" y="0"/>
                  </a:cubicBezTo>
                  <a:cubicBezTo>
                    <a:pt x="63" y="0"/>
                    <a:pt x="65" y="2"/>
                    <a:pt x="65" y="4"/>
                  </a:cubicBezTo>
                  <a:cubicBezTo>
                    <a:pt x="65" y="7"/>
                    <a:pt x="63" y="8"/>
                    <a:pt x="61"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 name="ïṩľíḑè"/>
            <p:cNvSpPr/>
            <p:nvPr/>
          </p:nvSpPr>
          <p:spPr bwMode="auto">
            <a:xfrm>
              <a:off x="5280026" y="3136900"/>
              <a:ext cx="196850" cy="23813"/>
            </a:xfrm>
            <a:custGeom>
              <a:avLst/>
              <a:gdLst>
                <a:gd name="T0" fmla="*/ 61 w 65"/>
                <a:gd name="T1" fmla="*/ 8 h 8"/>
                <a:gd name="T2" fmla="*/ 4 w 65"/>
                <a:gd name="T3" fmla="*/ 8 h 8"/>
                <a:gd name="T4" fmla="*/ 0 w 65"/>
                <a:gd name="T5" fmla="*/ 4 h 8"/>
                <a:gd name="T6" fmla="*/ 4 w 65"/>
                <a:gd name="T7" fmla="*/ 0 h 8"/>
                <a:gd name="T8" fmla="*/ 61 w 65"/>
                <a:gd name="T9" fmla="*/ 0 h 8"/>
                <a:gd name="T10" fmla="*/ 65 w 65"/>
                <a:gd name="T11" fmla="*/ 4 h 8"/>
                <a:gd name="T12" fmla="*/ 61 w 6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65" h="8">
                  <a:moveTo>
                    <a:pt x="61" y="8"/>
                  </a:moveTo>
                  <a:cubicBezTo>
                    <a:pt x="4" y="8"/>
                    <a:pt x="4" y="8"/>
                    <a:pt x="4" y="8"/>
                  </a:cubicBezTo>
                  <a:cubicBezTo>
                    <a:pt x="2" y="8"/>
                    <a:pt x="0" y="6"/>
                    <a:pt x="0" y="4"/>
                  </a:cubicBezTo>
                  <a:cubicBezTo>
                    <a:pt x="0" y="2"/>
                    <a:pt x="2" y="0"/>
                    <a:pt x="4" y="0"/>
                  </a:cubicBezTo>
                  <a:cubicBezTo>
                    <a:pt x="61" y="0"/>
                    <a:pt x="61" y="0"/>
                    <a:pt x="61" y="0"/>
                  </a:cubicBezTo>
                  <a:cubicBezTo>
                    <a:pt x="63" y="0"/>
                    <a:pt x="65" y="2"/>
                    <a:pt x="65" y="4"/>
                  </a:cubicBezTo>
                  <a:cubicBezTo>
                    <a:pt x="65" y="6"/>
                    <a:pt x="63" y="8"/>
                    <a:pt x="61" y="8"/>
                  </a:cubicBezTo>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 name="ïŝlîḓê"/>
            <p:cNvSpPr/>
            <p:nvPr/>
          </p:nvSpPr>
          <p:spPr bwMode="auto">
            <a:xfrm>
              <a:off x="5564188" y="3136900"/>
              <a:ext cx="74613" cy="23813"/>
            </a:xfrm>
            <a:custGeom>
              <a:avLst/>
              <a:gdLst>
                <a:gd name="T0" fmla="*/ 21 w 25"/>
                <a:gd name="T1" fmla="*/ 8 h 8"/>
                <a:gd name="T2" fmla="*/ 4 w 25"/>
                <a:gd name="T3" fmla="*/ 8 h 8"/>
                <a:gd name="T4" fmla="*/ 0 w 25"/>
                <a:gd name="T5" fmla="*/ 4 h 8"/>
                <a:gd name="T6" fmla="*/ 4 w 25"/>
                <a:gd name="T7" fmla="*/ 0 h 8"/>
                <a:gd name="T8" fmla="*/ 21 w 25"/>
                <a:gd name="T9" fmla="*/ 0 h 8"/>
                <a:gd name="T10" fmla="*/ 25 w 25"/>
                <a:gd name="T11" fmla="*/ 4 h 8"/>
                <a:gd name="T12" fmla="*/ 21 w 2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5" h="8">
                  <a:moveTo>
                    <a:pt x="21" y="8"/>
                  </a:moveTo>
                  <a:cubicBezTo>
                    <a:pt x="4" y="8"/>
                    <a:pt x="4" y="8"/>
                    <a:pt x="4" y="8"/>
                  </a:cubicBezTo>
                  <a:cubicBezTo>
                    <a:pt x="1" y="8"/>
                    <a:pt x="0" y="6"/>
                    <a:pt x="0" y="4"/>
                  </a:cubicBezTo>
                  <a:cubicBezTo>
                    <a:pt x="0" y="2"/>
                    <a:pt x="1" y="0"/>
                    <a:pt x="4" y="0"/>
                  </a:cubicBezTo>
                  <a:cubicBezTo>
                    <a:pt x="21" y="0"/>
                    <a:pt x="21" y="0"/>
                    <a:pt x="21" y="0"/>
                  </a:cubicBezTo>
                  <a:cubicBezTo>
                    <a:pt x="23" y="0"/>
                    <a:pt x="25" y="2"/>
                    <a:pt x="25" y="4"/>
                  </a:cubicBezTo>
                  <a:cubicBezTo>
                    <a:pt x="25" y="6"/>
                    <a:pt x="23" y="8"/>
                    <a:pt x="21" y="8"/>
                  </a:cubicBezTo>
                  <a:close/>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 name="iṧļiḍé"/>
            <p:cNvSpPr/>
            <p:nvPr/>
          </p:nvSpPr>
          <p:spPr bwMode="auto">
            <a:xfrm>
              <a:off x="5564188" y="3267075"/>
              <a:ext cx="74613" cy="23813"/>
            </a:xfrm>
            <a:custGeom>
              <a:avLst/>
              <a:gdLst>
                <a:gd name="T0" fmla="*/ 21 w 25"/>
                <a:gd name="T1" fmla="*/ 8 h 8"/>
                <a:gd name="T2" fmla="*/ 4 w 25"/>
                <a:gd name="T3" fmla="*/ 8 h 8"/>
                <a:gd name="T4" fmla="*/ 0 w 25"/>
                <a:gd name="T5" fmla="*/ 4 h 8"/>
                <a:gd name="T6" fmla="*/ 4 w 25"/>
                <a:gd name="T7" fmla="*/ 0 h 8"/>
                <a:gd name="T8" fmla="*/ 21 w 25"/>
                <a:gd name="T9" fmla="*/ 0 h 8"/>
                <a:gd name="T10" fmla="*/ 25 w 25"/>
                <a:gd name="T11" fmla="*/ 4 h 8"/>
                <a:gd name="T12" fmla="*/ 21 w 2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5" h="8">
                  <a:moveTo>
                    <a:pt x="21" y="8"/>
                  </a:moveTo>
                  <a:cubicBezTo>
                    <a:pt x="4" y="8"/>
                    <a:pt x="4" y="8"/>
                    <a:pt x="4" y="8"/>
                  </a:cubicBezTo>
                  <a:cubicBezTo>
                    <a:pt x="1" y="8"/>
                    <a:pt x="0" y="6"/>
                    <a:pt x="0" y="4"/>
                  </a:cubicBezTo>
                  <a:cubicBezTo>
                    <a:pt x="0" y="1"/>
                    <a:pt x="1" y="0"/>
                    <a:pt x="4" y="0"/>
                  </a:cubicBezTo>
                  <a:cubicBezTo>
                    <a:pt x="21" y="0"/>
                    <a:pt x="21" y="0"/>
                    <a:pt x="21" y="0"/>
                  </a:cubicBezTo>
                  <a:cubicBezTo>
                    <a:pt x="23" y="0"/>
                    <a:pt x="25" y="1"/>
                    <a:pt x="25" y="4"/>
                  </a:cubicBezTo>
                  <a:cubicBezTo>
                    <a:pt x="25" y="6"/>
                    <a:pt x="23" y="8"/>
                    <a:pt x="21" y="8"/>
                  </a:cubicBezTo>
                  <a:close/>
                </a:path>
              </a:pathLst>
            </a:cu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8" name="íşḻïḑè"/>
            <p:cNvSpPr/>
            <p:nvPr/>
          </p:nvSpPr>
          <p:spPr bwMode="auto">
            <a:xfrm>
              <a:off x="6667501" y="3086100"/>
              <a:ext cx="436563" cy="225425"/>
            </a:xfrm>
            <a:custGeom>
              <a:avLst/>
              <a:gdLst>
                <a:gd name="T0" fmla="*/ 145 w 145"/>
                <a:gd name="T1" fmla="*/ 0 h 75"/>
                <a:gd name="T2" fmla="*/ 110 w 145"/>
                <a:gd name="T3" fmla="*/ 0 h 75"/>
                <a:gd name="T4" fmla="*/ 106 w 145"/>
                <a:gd name="T5" fmla="*/ 4 h 75"/>
                <a:gd name="T6" fmla="*/ 71 w 145"/>
                <a:gd name="T7" fmla="*/ 4 h 75"/>
                <a:gd name="T8" fmla="*/ 24 w 145"/>
                <a:gd name="T9" fmla="*/ 52 h 75"/>
                <a:gd name="T10" fmla="*/ 70 w 145"/>
                <a:gd name="T11" fmla="*/ 52 h 75"/>
                <a:gd name="T12" fmla="*/ 75 w 145"/>
                <a:gd name="T13" fmla="*/ 56 h 75"/>
                <a:gd name="T14" fmla="*/ 70 w 145"/>
                <a:gd name="T15" fmla="*/ 60 h 75"/>
                <a:gd name="T16" fmla="*/ 15 w 145"/>
                <a:gd name="T17" fmla="*/ 60 h 75"/>
                <a:gd name="T18" fmla="*/ 0 w 145"/>
                <a:gd name="T19" fmla="*/ 75 h 75"/>
                <a:gd name="T20" fmla="*/ 70 w 145"/>
                <a:gd name="T21" fmla="*/ 75 h 75"/>
                <a:gd name="T22" fmla="*/ 71 w 145"/>
                <a:gd name="T23" fmla="*/ 75 h 75"/>
                <a:gd name="T24" fmla="*/ 145 w 145"/>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75">
                  <a:moveTo>
                    <a:pt x="145" y="0"/>
                  </a:moveTo>
                  <a:cubicBezTo>
                    <a:pt x="110" y="0"/>
                    <a:pt x="110" y="0"/>
                    <a:pt x="110" y="0"/>
                  </a:cubicBezTo>
                  <a:cubicBezTo>
                    <a:pt x="110" y="3"/>
                    <a:pt x="108" y="4"/>
                    <a:pt x="106" y="4"/>
                  </a:cubicBezTo>
                  <a:cubicBezTo>
                    <a:pt x="71" y="4"/>
                    <a:pt x="71" y="4"/>
                    <a:pt x="71" y="4"/>
                  </a:cubicBezTo>
                  <a:cubicBezTo>
                    <a:pt x="24" y="52"/>
                    <a:pt x="24" y="52"/>
                    <a:pt x="24" y="52"/>
                  </a:cubicBezTo>
                  <a:cubicBezTo>
                    <a:pt x="70" y="52"/>
                    <a:pt x="70" y="52"/>
                    <a:pt x="70" y="52"/>
                  </a:cubicBezTo>
                  <a:cubicBezTo>
                    <a:pt x="73" y="52"/>
                    <a:pt x="75" y="53"/>
                    <a:pt x="75" y="56"/>
                  </a:cubicBezTo>
                  <a:cubicBezTo>
                    <a:pt x="75" y="58"/>
                    <a:pt x="73" y="60"/>
                    <a:pt x="70" y="60"/>
                  </a:cubicBezTo>
                  <a:cubicBezTo>
                    <a:pt x="15" y="60"/>
                    <a:pt x="15" y="60"/>
                    <a:pt x="15" y="60"/>
                  </a:cubicBezTo>
                  <a:cubicBezTo>
                    <a:pt x="0" y="75"/>
                    <a:pt x="0" y="75"/>
                    <a:pt x="0" y="75"/>
                  </a:cubicBezTo>
                  <a:cubicBezTo>
                    <a:pt x="70" y="75"/>
                    <a:pt x="70" y="75"/>
                    <a:pt x="70" y="75"/>
                  </a:cubicBezTo>
                  <a:cubicBezTo>
                    <a:pt x="71" y="75"/>
                    <a:pt x="71" y="75"/>
                    <a:pt x="71" y="75"/>
                  </a:cubicBezTo>
                  <a:cubicBezTo>
                    <a:pt x="145" y="0"/>
                    <a:pt x="145" y="0"/>
                    <a:pt x="145" y="0"/>
                  </a:cubicBezTo>
                </a:path>
              </a:pathLst>
            </a:custGeom>
            <a:solidFill>
              <a:srgbClr val="1D214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9" name="î$ľiḋé"/>
            <p:cNvSpPr/>
            <p:nvPr/>
          </p:nvSpPr>
          <p:spPr bwMode="auto">
            <a:xfrm>
              <a:off x="6880226" y="3086100"/>
              <a:ext cx="119063" cy="12700"/>
            </a:xfrm>
            <a:custGeom>
              <a:avLst/>
              <a:gdLst>
                <a:gd name="T0" fmla="*/ 39 w 39"/>
                <a:gd name="T1" fmla="*/ 0 h 4"/>
                <a:gd name="T2" fmla="*/ 4 w 39"/>
                <a:gd name="T3" fmla="*/ 0 h 4"/>
                <a:gd name="T4" fmla="*/ 0 w 39"/>
                <a:gd name="T5" fmla="*/ 4 h 4"/>
                <a:gd name="T6" fmla="*/ 35 w 39"/>
                <a:gd name="T7" fmla="*/ 4 h 4"/>
                <a:gd name="T8" fmla="*/ 39 w 39"/>
                <a:gd name="T9" fmla="*/ 0 h 4"/>
              </a:gdLst>
              <a:ahLst/>
              <a:cxnLst>
                <a:cxn ang="0">
                  <a:pos x="T0" y="T1"/>
                </a:cxn>
                <a:cxn ang="0">
                  <a:pos x="T2" y="T3"/>
                </a:cxn>
                <a:cxn ang="0">
                  <a:pos x="T4" y="T5"/>
                </a:cxn>
                <a:cxn ang="0">
                  <a:pos x="T6" y="T7"/>
                </a:cxn>
                <a:cxn ang="0">
                  <a:pos x="T8" y="T9"/>
                </a:cxn>
              </a:cxnLst>
              <a:rect l="0" t="0" r="r" b="b"/>
              <a:pathLst>
                <a:path w="39" h="4">
                  <a:moveTo>
                    <a:pt x="39" y="0"/>
                  </a:moveTo>
                  <a:cubicBezTo>
                    <a:pt x="4" y="0"/>
                    <a:pt x="4" y="0"/>
                    <a:pt x="4" y="0"/>
                  </a:cubicBezTo>
                  <a:cubicBezTo>
                    <a:pt x="0" y="4"/>
                    <a:pt x="0" y="4"/>
                    <a:pt x="0" y="4"/>
                  </a:cubicBezTo>
                  <a:cubicBezTo>
                    <a:pt x="35" y="4"/>
                    <a:pt x="35" y="4"/>
                    <a:pt x="35" y="4"/>
                  </a:cubicBezTo>
                  <a:cubicBezTo>
                    <a:pt x="37" y="4"/>
                    <a:pt x="39" y="3"/>
                    <a:pt x="39" y="0"/>
                  </a:cubicBezTo>
                </a:path>
              </a:pathLst>
            </a:custGeom>
            <a:solidFill>
              <a:srgbClr val="E03D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0" name="ïŝḻïďè"/>
            <p:cNvSpPr/>
            <p:nvPr/>
          </p:nvSpPr>
          <p:spPr bwMode="auto">
            <a:xfrm>
              <a:off x="6711951" y="3241675"/>
              <a:ext cx="180975" cy="25400"/>
            </a:xfrm>
            <a:custGeom>
              <a:avLst/>
              <a:gdLst>
                <a:gd name="T0" fmla="*/ 55 w 60"/>
                <a:gd name="T1" fmla="*/ 0 h 8"/>
                <a:gd name="T2" fmla="*/ 9 w 60"/>
                <a:gd name="T3" fmla="*/ 0 h 8"/>
                <a:gd name="T4" fmla="*/ 0 w 60"/>
                <a:gd name="T5" fmla="*/ 8 h 8"/>
                <a:gd name="T6" fmla="*/ 55 w 60"/>
                <a:gd name="T7" fmla="*/ 8 h 8"/>
                <a:gd name="T8" fmla="*/ 60 w 60"/>
                <a:gd name="T9" fmla="*/ 4 h 8"/>
                <a:gd name="T10" fmla="*/ 55 w 60"/>
                <a:gd name="T11" fmla="*/ 0 h 8"/>
              </a:gdLst>
              <a:ahLst/>
              <a:cxnLst>
                <a:cxn ang="0">
                  <a:pos x="T0" y="T1"/>
                </a:cxn>
                <a:cxn ang="0">
                  <a:pos x="T2" y="T3"/>
                </a:cxn>
                <a:cxn ang="0">
                  <a:pos x="T4" y="T5"/>
                </a:cxn>
                <a:cxn ang="0">
                  <a:pos x="T6" y="T7"/>
                </a:cxn>
                <a:cxn ang="0">
                  <a:pos x="T8" y="T9"/>
                </a:cxn>
                <a:cxn ang="0">
                  <a:pos x="T10" y="T11"/>
                </a:cxn>
              </a:cxnLst>
              <a:rect l="0" t="0" r="r" b="b"/>
              <a:pathLst>
                <a:path w="60" h="8">
                  <a:moveTo>
                    <a:pt x="55" y="0"/>
                  </a:moveTo>
                  <a:cubicBezTo>
                    <a:pt x="9" y="0"/>
                    <a:pt x="9" y="0"/>
                    <a:pt x="9" y="0"/>
                  </a:cubicBezTo>
                  <a:cubicBezTo>
                    <a:pt x="0" y="8"/>
                    <a:pt x="0" y="8"/>
                    <a:pt x="0" y="8"/>
                  </a:cubicBezTo>
                  <a:cubicBezTo>
                    <a:pt x="55" y="8"/>
                    <a:pt x="55" y="8"/>
                    <a:pt x="55" y="8"/>
                  </a:cubicBezTo>
                  <a:cubicBezTo>
                    <a:pt x="58" y="8"/>
                    <a:pt x="60" y="6"/>
                    <a:pt x="60" y="4"/>
                  </a:cubicBezTo>
                  <a:cubicBezTo>
                    <a:pt x="60" y="1"/>
                    <a:pt x="58" y="0"/>
                    <a:pt x="55" y="0"/>
                  </a:cubicBezTo>
                </a:path>
              </a:pathLst>
            </a:custGeom>
            <a:solidFill>
              <a:srgbClr val="E03D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1" name="íşļídé"/>
            <p:cNvSpPr/>
            <p:nvPr/>
          </p:nvSpPr>
          <p:spPr bwMode="auto">
            <a:xfrm>
              <a:off x="6473826" y="3335338"/>
              <a:ext cx="382588" cy="168275"/>
            </a:xfrm>
            <a:custGeom>
              <a:avLst/>
              <a:gdLst>
                <a:gd name="T0" fmla="*/ 241 w 241"/>
                <a:gd name="T1" fmla="*/ 0 h 106"/>
                <a:gd name="T2" fmla="*/ 106 w 241"/>
                <a:gd name="T3" fmla="*/ 0 h 106"/>
                <a:gd name="T4" fmla="*/ 0 w 241"/>
                <a:gd name="T5" fmla="*/ 106 h 106"/>
                <a:gd name="T6" fmla="*/ 135 w 241"/>
                <a:gd name="T7" fmla="*/ 106 h 106"/>
                <a:gd name="T8" fmla="*/ 241 w 241"/>
                <a:gd name="T9" fmla="*/ 0 h 106"/>
              </a:gdLst>
              <a:ahLst/>
              <a:cxnLst>
                <a:cxn ang="0">
                  <a:pos x="T0" y="T1"/>
                </a:cxn>
                <a:cxn ang="0">
                  <a:pos x="T2" y="T3"/>
                </a:cxn>
                <a:cxn ang="0">
                  <a:pos x="T4" y="T5"/>
                </a:cxn>
                <a:cxn ang="0">
                  <a:pos x="T6" y="T7"/>
                </a:cxn>
                <a:cxn ang="0">
                  <a:pos x="T8" y="T9"/>
                </a:cxn>
              </a:cxnLst>
              <a:rect l="0" t="0" r="r" b="b"/>
              <a:pathLst>
                <a:path w="241" h="106">
                  <a:moveTo>
                    <a:pt x="241" y="0"/>
                  </a:moveTo>
                  <a:lnTo>
                    <a:pt x="106" y="0"/>
                  </a:lnTo>
                  <a:lnTo>
                    <a:pt x="0" y="106"/>
                  </a:lnTo>
                  <a:lnTo>
                    <a:pt x="135" y="106"/>
                  </a:lnTo>
                  <a:lnTo>
                    <a:pt x="241" y="0"/>
                  </a:lnTo>
                  <a:close/>
                </a:path>
              </a:pathLst>
            </a:custGeom>
            <a:solidFill>
              <a:srgbClr val="1D214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2" name="iSḻîdé"/>
            <p:cNvSpPr/>
            <p:nvPr/>
          </p:nvSpPr>
          <p:spPr bwMode="auto">
            <a:xfrm>
              <a:off x="6473826" y="3335338"/>
              <a:ext cx="382588" cy="168275"/>
            </a:xfrm>
            <a:custGeom>
              <a:avLst/>
              <a:gdLst>
                <a:gd name="T0" fmla="*/ 241 w 241"/>
                <a:gd name="T1" fmla="*/ 0 h 106"/>
                <a:gd name="T2" fmla="*/ 106 w 241"/>
                <a:gd name="T3" fmla="*/ 0 h 106"/>
                <a:gd name="T4" fmla="*/ 0 w 241"/>
                <a:gd name="T5" fmla="*/ 106 h 106"/>
                <a:gd name="T6" fmla="*/ 135 w 241"/>
                <a:gd name="T7" fmla="*/ 106 h 106"/>
                <a:gd name="T8" fmla="*/ 241 w 241"/>
                <a:gd name="T9" fmla="*/ 0 h 106"/>
              </a:gdLst>
              <a:ahLst/>
              <a:cxnLst>
                <a:cxn ang="0">
                  <a:pos x="T0" y="T1"/>
                </a:cxn>
                <a:cxn ang="0">
                  <a:pos x="T2" y="T3"/>
                </a:cxn>
                <a:cxn ang="0">
                  <a:pos x="T4" y="T5"/>
                </a:cxn>
                <a:cxn ang="0">
                  <a:pos x="T6" y="T7"/>
                </a:cxn>
                <a:cxn ang="0">
                  <a:pos x="T8" y="T9"/>
                </a:cxn>
              </a:cxnLst>
              <a:rect l="0" t="0" r="r" b="b"/>
              <a:pathLst>
                <a:path w="241" h="106">
                  <a:moveTo>
                    <a:pt x="241" y="0"/>
                  </a:moveTo>
                  <a:lnTo>
                    <a:pt x="106" y="0"/>
                  </a:lnTo>
                  <a:lnTo>
                    <a:pt x="0" y="106"/>
                  </a:lnTo>
                  <a:lnTo>
                    <a:pt x="135" y="106"/>
                  </a:lnTo>
                  <a:lnTo>
                    <a:pt x="2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3" name="íṩḻîďé"/>
            <p:cNvSpPr/>
            <p:nvPr/>
          </p:nvSpPr>
          <p:spPr bwMode="auto">
            <a:xfrm>
              <a:off x="6642101" y="3311525"/>
              <a:ext cx="238125" cy="23813"/>
            </a:xfrm>
            <a:custGeom>
              <a:avLst/>
              <a:gdLst>
                <a:gd name="T0" fmla="*/ 78 w 79"/>
                <a:gd name="T1" fmla="*/ 0 h 8"/>
                <a:gd name="T2" fmla="*/ 8 w 79"/>
                <a:gd name="T3" fmla="*/ 0 h 8"/>
                <a:gd name="T4" fmla="*/ 0 w 79"/>
                <a:gd name="T5" fmla="*/ 8 h 8"/>
                <a:gd name="T6" fmla="*/ 71 w 79"/>
                <a:gd name="T7" fmla="*/ 8 h 8"/>
                <a:gd name="T8" fmla="*/ 79 w 79"/>
                <a:gd name="T9" fmla="*/ 0 h 8"/>
                <a:gd name="T10" fmla="*/ 78 w 79"/>
                <a:gd name="T11" fmla="*/ 0 h 8"/>
              </a:gdLst>
              <a:ahLst/>
              <a:cxnLst>
                <a:cxn ang="0">
                  <a:pos x="T0" y="T1"/>
                </a:cxn>
                <a:cxn ang="0">
                  <a:pos x="T2" y="T3"/>
                </a:cxn>
                <a:cxn ang="0">
                  <a:pos x="T4" y="T5"/>
                </a:cxn>
                <a:cxn ang="0">
                  <a:pos x="T6" y="T7"/>
                </a:cxn>
                <a:cxn ang="0">
                  <a:pos x="T8" y="T9"/>
                </a:cxn>
                <a:cxn ang="0">
                  <a:pos x="T10" y="T11"/>
                </a:cxn>
              </a:cxnLst>
              <a:rect l="0" t="0" r="r" b="b"/>
              <a:pathLst>
                <a:path w="79" h="8">
                  <a:moveTo>
                    <a:pt x="78" y="0"/>
                  </a:moveTo>
                  <a:cubicBezTo>
                    <a:pt x="8" y="0"/>
                    <a:pt x="8" y="0"/>
                    <a:pt x="8" y="0"/>
                  </a:cubicBezTo>
                  <a:cubicBezTo>
                    <a:pt x="0" y="8"/>
                    <a:pt x="0" y="8"/>
                    <a:pt x="0" y="8"/>
                  </a:cubicBezTo>
                  <a:cubicBezTo>
                    <a:pt x="71" y="8"/>
                    <a:pt x="71" y="8"/>
                    <a:pt x="71" y="8"/>
                  </a:cubicBezTo>
                  <a:cubicBezTo>
                    <a:pt x="79" y="0"/>
                    <a:pt x="79" y="0"/>
                    <a:pt x="79" y="0"/>
                  </a:cubicBezTo>
                  <a:cubicBezTo>
                    <a:pt x="79" y="0"/>
                    <a:pt x="79" y="0"/>
                    <a:pt x="78" y="0"/>
                  </a:cubicBezTo>
                </a:path>
              </a:pathLst>
            </a:custGeom>
            <a:solidFill>
              <a:srgbClr val="E03D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4" name="îšḻiďè"/>
            <p:cNvSpPr/>
            <p:nvPr/>
          </p:nvSpPr>
          <p:spPr bwMode="auto">
            <a:xfrm>
              <a:off x="6275388" y="2322513"/>
              <a:ext cx="395288" cy="347663"/>
            </a:xfrm>
            <a:custGeom>
              <a:avLst/>
              <a:gdLst>
                <a:gd name="T0" fmla="*/ 131 w 131"/>
                <a:gd name="T1" fmla="*/ 0 h 116"/>
                <a:gd name="T2" fmla="*/ 116 w 131"/>
                <a:gd name="T3" fmla="*/ 0 h 116"/>
                <a:gd name="T4" fmla="*/ 66 w 131"/>
                <a:gd name="T5" fmla="*/ 50 h 116"/>
                <a:gd name="T6" fmla="*/ 84 w 131"/>
                <a:gd name="T7" fmla="*/ 50 h 116"/>
                <a:gd name="T8" fmla="*/ 88 w 131"/>
                <a:gd name="T9" fmla="*/ 54 h 116"/>
                <a:gd name="T10" fmla="*/ 84 w 131"/>
                <a:gd name="T11" fmla="*/ 59 h 116"/>
                <a:gd name="T12" fmla="*/ 57 w 131"/>
                <a:gd name="T13" fmla="*/ 59 h 116"/>
                <a:gd name="T14" fmla="*/ 0 w 131"/>
                <a:gd name="T15" fmla="*/ 116 h 116"/>
                <a:gd name="T16" fmla="*/ 131 w 131"/>
                <a:gd name="T17" fmla="*/ 116 h 116"/>
                <a:gd name="T18" fmla="*/ 131 w 131"/>
                <a:gd name="T1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116">
                  <a:moveTo>
                    <a:pt x="131" y="0"/>
                  </a:moveTo>
                  <a:cubicBezTo>
                    <a:pt x="116" y="0"/>
                    <a:pt x="116" y="0"/>
                    <a:pt x="116" y="0"/>
                  </a:cubicBezTo>
                  <a:cubicBezTo>
                    <a:pt x="66" y="50"/>
                    <a:pt x="66" y="50"/>
                    <a:pt x="66" y="50"/>
                  </a:cubicBezTo>
                  <a:cubicBezTo>
                    <a:pt x="84" y="50"/>
                    <a:pt x="84" y="50"/>
                    <a:pt x="84" y="50"/>
                  </a:cubicBezTo>
                  <a:cubicBezTo>
                    <a:pt x="86" y="50"/>
                    <a:pt x="88" y="52"/>
                    <a:pt x="88" y="54"/>
                  </a:cubicBezTo>
                  <a:cubicBezTo>
                    <a:pt x="88" y="57"/>
                    <a:pt x="86" y="59"/>
                    <a:pt x="84" y="59"/>
                  </a:cubicBezTo>
                  <a:cubicBezTo>
                    <a:pt x="57" y="59"/>
                    <a:pt x="57" y="59"/>
                    <a:pt x="57" y="59"/>
                  </a:cubicBezTo>
                  <a:cubicBezTo>
                    <a:pt x="0" y="116"/>
                    <a:pt x="0" y="116"/>
                    <a:pt x="0" y="116"/>
                  </a:cubicBezTo>
                  <a:cubicBezTo>
                    <a:pt x="131" y="116"/>
                    <a:pt x="131" y="116"/>
                    <a:pt x="131" y="116"/>
                  </a:cubicBezTo>
                  <a:cubicBezTo>
                    <a:pt x="131" y="0"/>
                    <a:pt x="131" y="0"/>
                    <a:pt x="131" y="0"/>
                  </a:cubicBezTo>
                </a:path>
              </a:pathLst>
            </a:custGeom>
            <a:solidFill>
              <a:srgbClr val="1D214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5" name="ïṣľîḓe"/>
            <p:cNvSpPr/>
            <p:nvPr/>
          </p:nvSpPr>
          <p:spPr bwMode="auto">
            <a:xfrm>
              <a:off x="6446838" y="2471738"/>
              <a:ext cx="93663" cy="26988"/>
            </a:xfrm>
            <a:custGeom>
              <a:avLst/>
              <a:gdLst>
                <a:gd name="T0" fmla="*/ 27 w 31"/>
                <a:gd name="T1" fmla="*/ 0 h 9"/>
                <a:gd name="T2" fmla="*/ 9 w 31"/>
                <a:gd name="T3" fmla="*/ 0 h 9"/>
                <a:gd name="T4" fmla="*/ 0 w 31"/>
                <a:gd name="T5" fmla="*/ 9 h 9"/>
                <a:gd name="T6" fmla="*/ 27 w 31"/>
                <a:gd name="T7" fmla="*/ 9 h 9"/>
                <a:gd name="T8" fmla="*/ 31 w 31"/>
                <a:gd name="T9" fmla="*/ 4 h 9"/>
                <a:gd name="T10" fmla="*/ 27 w 31"/>
                <a:gd name="T11" fmla="*/ 0 h 9"/>
              </a:gdLst>
              <a:ahLst/>
              <a:cxnLst>
                <a:cxn ang="0">
                  <a:pos x="T0" y="T1"/>
                </a:cxn>
                <a:cxn ang="0">
                  <a:pos x="T2" y="T3"/>
                </a:cxn>
                <a:cxn ang="0">
                  <a:pos x="T4" y="T5"/>
                </a:cxn>
                <a:cxn ang="0">
                  <a:pos x="T6" y="T7"/>
                </a:cxn>
                <a:cxn ang="0">
                  <a:pos x="T8" y="T9"/>
                </a:cxn>
                <a:cxn ang="0">
                  <a:pos x="T10" y="T11"/>
                </a:cxn>
              </a:cxnLst>
              <a:rect l="0" t="0" r="r" b="b"/>
              <a:pathLst>
                <a:path w="31" h="9">
                  <a:moveTo>
                    <a:pt x="27" y="0"/>
                  </a:moveTo>
                  <a:cubicBezTo>
                    <a:pt x="9" y="0"/>
                    <a:pt x="9" y="0"/>
                    <a:pt x="9" y="0"/>
                  </a:cubicBezTo>
                  <a:cubicBezTo>
                    <a:pt x="0" y="9"/>
                    <a:pt x="0" y="9"/>
                    <a:pt x="0" y="9"/>
                  </a:cubicBezTo>
                  <a:cubicBezTo>
                    <a:pt x="27" y="9"/>
                    <a:pt x="27" y="9"/>
                    <a:pt x="27" y="9"/>
                  </a:cubicBezTo>
                  <a:cubicBezTo>
                    <a:pt x="29" y="9"/>
                    <a:pt x="31" y="7"/>
                    <a:pt x="31" y="4"/>
                  </a:cubicBezTo>
                  <a:cubicBezTo>
                    <a:pt x="31" y="2"/>
                    <a:pt x="29" y="0"/>
                    <a:pt x="27" y="0"/>
                  </a:cubicBezTo>
                </a:path>
              </a:pathLst>
            </a:custGeom>
            <a:solidFill>
              <a:srgbClr val="76EFF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6" name="ïśḷiḓè"/>
            <p:cNvSpPr/>
            <p:nvPr/>
          </p:nvSpPr>
          <p:spPr bwMode="auto">
            <a:xfrm>
              <a:off x="5440363" y="2686050"/>
              <a:ext cx="1230313" cy="817563"/>
            </a:xfrm>
            <a:custGeom>
              <a:avLst/>
              <a:gdLst>
                <a:gd name="T0" fmla="*/ 272 w 408"/>
                <a:gd name="T1" fmla="*/ 0 h 272"/>
                <a:gd name="T2" fmla="*/ 0 w 408"/>
                <a:gd name="T3" fmla="*/ 272 h 272"/>
                <a:gd name="T4" fmla="*/ 188 w 408"/>
                <a:gd name="T5" fmla="*/ 272 h 272"/>
                <a:gd name="T6" fmla="*/ 290 w 408"/>
                <a:gd name="T7" fmla="*/ 170 h 272"/>
                <a:gd name="T8" fmla="*/ 276 w 408"/>
                <a:gd name="T9" fmla="*/ 170 h 272"/>
                <a:gd name="T10" fmla="*/ 272 w 408"/>
                <a:gd name="T11" fmla="*/ 166 h 272"/>
                <a:gd name="T12" fmla="*/ 276 w 408"/>
                <a:gd name="T13" fmla="*/ 162 h 272"/>
                <a:gd name="T14" fmla="*/ 298 w 408"/>
                <a:gd name="T15" fmla="*/ 162 h 272"/>
                <a:gd name="T16" fmla="*/ 323 w 408"/>
                <a:gd name="T17" fmla="*/ 137 h 272"/>
                <a:gd name="T18" fmla="*/ 276 w 408"/>
                <a:gd name="T19" fmla="*/ 137 h 272"/>
                <a:gd name="T20" fmla="*/ 272 w 408"/>
                <a:gd name="T21" fmla="*/ 133 h 272"/>
                <a:gd name="T22" fmla="*/ 276 w 408"/>
                <a:gd name="T23" fmla="*/ 129 h 272"/>
                <a:gd name="T24" fmla="*/ 331 w 408"/>
                <a:gd name="T25" fmla="*/ 129 h 272"/>
                <a:gd name="T26" fmla="*/ 356 w 408"/>
                <a:gd name="T27" fmla="*/ 104 h 272"/>
                <a:gd name="T28" fmla="*/ 276 w 408"/>
                <a:gd name="T29" fmla="*/ 104 h 272"/>
                <a:gd name="T30" fmla="*/ 272 w 408"/>
                <a:gd name="T31" fmla="*/ 100 h 272"/>
                <a:gd name="T32" fmla="*/ 276 w 408"/>
                <a:gd name="T33" fmla="*/ 96 h 272"/>
                <a:gd name="T34" fmla="*/ 364 w 408"/>
                <a:gd name="T35" fmla="*/ 96 h 272"/>
                <a:gd name="T36" fmla="*/ 389 w 408"/>
                <a:gd name="T37" fmla="*/ 71 h 272"/>
                <a:gd name="T38" fmla="*/ 276 w 408"/>
                <a:gd name="T39" fmla="*/ 71 h 272"/>
                <a:gd name="T40" fmla="*/ 272 w 408"/>
                <a:gd name="T41" fmla="*/ 67 h 272"/>
                <a:gd name="T42" fmla="*/ 276 w 408"/>
                <a:gd name="T43" fmla="*/ 63 h 272"/>
                <a:gd name="T44" fmla="*/ 397 w 408"/>
                <a:gd name="T45" fmla="*/ 63 h 272"/>
                <a:gd name="T46" fmla="*/ 408 w 408"/>
                <a:gd name="T47" fmla="*/ 52 h 272"/>
                <a:gd name="T48" fmla="*/ 408 w 408"/>
                <a:gd name="T49" fmla="*/ 38 h 272"/>
                <a:gd name="T50" fmla="*/ 276 w 408"/>
                <a:gd name="T51" fmla="*/ 38 h 272"/>
                <a:gd name="T52" fmla="*/ 272 w 408"/>
                <a:gd name="T53" fmla="*/ 34 h 272"/>
                <a:gd name="T54" fmla="*/ 276 w 408"/>
                <a:gd name="T55" fmla="*/ 30 h 272"/>
                <a:gd name="T56" fmla="*/ 408 w 408"/>
                <a:gd name="T57" fmla="*/ 30 h 272"/>
                <a:gd name="T58" fmla="*/ 408 w 408"/>
                <a:gd name="T59" fmla="*/ 3 h 272"/>
                <a:gd name="T60" fmla="*/ 276 w 408"/>
                <a:gd name="T61" fmla="*/ 3 h 272"/>
                <a:gd name="T62" fmla="*/ 272 w 408"/>
                <a:gd name="T63" fmla="*/ 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8" h="272">
                  <a:moveTo>
                    <a:pt x="272" y="0"/>
                  </a:moveTo>
                  <a:cubicBezTo>
                    <a:pt x="0" y="272"/>
                    <a:pt x="0" y="272"/>
                    <a:pt x="0" y="272"/>
                  </a:cubicBezTo>
                  <a:cubicBezTo>
                    <a:pt x="188" y="272"/>
                    <a:pt x="188" y="272"/>
                    <a:pt x="188" y="272"/>
                  </a:cubicBezTo>
                  <a:cubicBezTo>
                    <a:pt x="290" y="170"/>
                    <a:pt x="290" y="170"/>
                    <a:pt x="290" y="170"/>
                  </a:cubicBezTo>
                  <a:cubicBezTo>
                    <a:pt x="276" y="170"/>
                    <a:pt x="276" y="170"/>
                    <a:pt x="276" y="170"/>
                  </a:cubicBezTo>
                  <a:cubicBezTo>
                    <a:pt x="273" y="170"/>
                    <a:pt x="272" y="168"/>
                    <a:pt x="272" y="166"/>
                  </a:cubicBezTo>
                  <a:cubicBezTo>
                    <a:pt x="272" y="164"/>
                    <a:pt x="273" y="162"/>
                    <a:pt x="276" y="162"/>
                  </a:cubicBezTo>
                  <a:cubicBezTo>
                    <a:pt x="298" y="162"/>
                    <a:pt x="298" y="162"/>
                    <a:pt x="298" y="162"/>
                  </a:cubicBezTo>
                  <a:cubicBezTo>
                    <a:pt x="323" y="137"/>
                    <a:pt x="323" y="137"/>
                    <a:pt x="323" y="137"/>
                  </a:cubicBezTo>
                  <a:cubicBezTo>
                    <a:pt x="276" y="137"/>
                    <a:pt x="276" y="137"/>
                    <a:pt x="276" y="137"/>
                  </a:cubicBezTo>
                  <a:cubicBezTo>
                    <a:pt x="273" y="137"/>
                    <a:pt x="272" y="135"/>
                    <a:pt x="272" y="133"/>
                  </a:cubicBezTo>
                  <a:cubicBezTo>
                    <a:pt x="272" y="131"/>
                    <a:pt x="273" y="129"/>
                    <a:pt x="276" y="129"/>
                  </a:cubicBezTo>
                  <a:cubicBezTo>
                    <a:pt x="331" y="129"/>
                    <a:pt x="331" y="129"/>
                    <a:pt x="331" y="129"/>
                  </a:cubicBezTo>
                  <a:cubicBezTo>
                    <a:pt x="356" y="104"/>
                    <a:pt x="356" y="104"/>
                    <a:pt x="356" y="104"/>
                  </a:cubicBezTo>
                  <a:cubicBezTo>
                    <a:pt x="276" y="104"/>
                    <a:pt x="276" y="104"/>
                    <a:pt x="276" y="104"/>
                  </a:cubicBezTo>
                  <a:cubicBezTo>
                    <a:pt x="273" y="104"/>
                    <a:pt x="272" y="102"/>
                    <a:pt x="272" y="100"/>
                  </a:cubicBezTo>
                  <a:cubicBezTo>
                    <a:pt x="272" y="98"/>
                    <a:pt x="273" y="96"/>
                    <a:pt x="276" y="96"/>
                  </a:cubicBezTo>
                  <a:cubicBezTo>
                    <a:pt x="364" y="96"/>
                    <a:pt x="364" y="96"/>
                    <a:pt x="364" y="96"/>
                  </a:cubicBezTo>
                  <a:cubicBezTo>
                    <a:pt x="389" y="71"/>
                    <a:pt x="389" y="71"/>
                    <a:pt x="389" y="71"/>
                  </a:cubicBezTo>
                  <a:cubicBezTo>
                    <a:pt x="276" y="71"/>
                    <a:pt x="276" y="71"/>
                    <a:pt x="276" y="71"/>
                  </a:cubicBezTo>
                  <a:cubicBezTo>
                    <a:pt x="273" y="71"/>
                    <a:pt x="272" y="69"/>
                    <a:pt x="272" y="67"/>
                  </a:cubicBezTo>
                  <a:cubicBezTo>
                    <a:pt x="272" y="65"/>
                    <a:pt x="273" y="63"/>
                    <a:pt x="276" y="63"/>
                  </a:cubicBezTo>
                  <a:cubicBezTo>
                    <a:pt x="397" y="63"/>
                    <a:pt x="397" y="63"/>
                    <a:pt x="397" y="63"/>
                  </a:cubicBezTo>
                  <a:cubicBezTo>
                    <a:pt x="408" y="52"/>
                    <a:pt x="408" y="52"/>
                    <a:pt x="408" y="52"/>
                  </a:cubicBezTo>
                  <a:cubicBezTo>
                    <a:pt x="408" y="38"/>
                    <a:pt x="408" y="38"/>
                    <a:pt x="408" y="38"/>
                  </a:cubicBezTo>
                  <a:cubicBezTo>
                    <a:pt x="276" y="38"/>
                    <a:pt x="276" y="38"/>
                    <a:pt x="276" y="38"/>
                  </a:cubicBezTo>
                  <a:cubicBezTo>
                    <a:pt x="273" y="38"/>
                    <a:pt x="272" y="36"/>
                    <a:pt x="272" y="34"/>
                  </a:cubicBezTo>
                  <a:cubicBezTo>
                    <a:pt x="272" y="32"/>
                    <a:pt x="273" y="30"/>
                    <a:pt x="276" y="30"/>
                  </a:cubicBezTo>
                  <a:cubicBezTo>
                    <a:pt x="408" y="30"/>
                    <a:pt x="408" y="30"/>
                    <a:pt x="408" y="30"/>
                  </a:cubicBezTo>
                  <a:cubicBezTo>
                    <a:pt x="408" y="3"/>
                    <a:pt x="408" y="3"/>
                    <a:pt x="408" y="3"/>
                  </a:cubicBezTo>
                  <a:cubicBezTo>
                    <a:pt x="276" y="3"/>
                    <a:pt x="276" y="3"/>
                    <a:pt x="276" y="3"/>
                  </a:cubicBezTo>
                  <a:cubicBezTo>
                    <a:pt x="274" y="3"/>
                    <a:pt x="272" y="2"/>
                    <a:pt x="272" y="0"/>
                  </a:cubicBezTo>
                </a:path>
              </a:pathLst>
            </a:custGeom>
            <a:solidFill>
              <a:srgbClr val="1D214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7" name="ïşḻíďé"/>
            <p:cNvSpPr/>
            <p:nvPr/>
          </p:nvSpPr>
          <p:spPr bwMode="auto">
            <a:xfrm>
              <a:off x="6259513" y="2670175"/>
              <a:ext cx="411163" cy="25400"/>
            </a:xfrm>
            <a:custGeom>
              <a:avLst/>
              <a:gdLst>
                <a:gd name="T0" fmla="*/ 136 w 136"/>
                <a:gd name="T1" fmla="*/ 0 h 8"/>
                <a:gd name="T2" fmla="*/ 5 w 136"/>
                <a:gd name="T3" fmla="*/ 0 h 8"/>
                <a:gd name="T4" fmla="*/ 0 w 136"/>
                <a:gd name="T5" fmla="*/ 5 h 8"/>
                <a:gd name="T6" fmla="*/ 4 w 136"/>
                <a:gd name="T7" fmla="*/ 8 h 8"/>
                <a:gd name="T8" fmla="*/ 136 w 136"/>
                <a:gd name="T9" fmla="*/ 8 h 8"/>
                <a:gd name="T10" fmla="*/ 136 w 136"/>
                <a:gd name="T11" fmla="*/ 0 h 8"/>
              </a:gdLst>
              <a:ahLst/>
              <a:cxnLst>
                <a:cxn ang="0">
                  <a:pos x="T0" y="T1"/>
                </a:cxn>
                <a:cxn ang="0">
                  <a:pos x="T2" y="T3"/>
                </a:cxn>
                <a:cxn ang="0">
                  <a:pos x="T4" y="T5"/>
                </a:cxn>
                <a:cxn ang="0">
                  <a:pos x="T6" y="T7"/>
                </a:cxn>
                <a:cxn ang="0">
                  <a:pos x="T8" y="T9"/>
                </a:cxn>
                <a:cxn ang="0">
                  <a:pos x="T10" y="T11"/>
                </a:cxn>
              </a:cxnLst>
              <a:rect l="0" t="0" r="r" b="b"/>
              <a:pathLst>
                <a:path w="136" h="8">
                  <a:moveTo>
                    <a:pt x="136" y="0"/>
                  </a:moveTo>
                  <a:cubicBezTo>
                    <a:pt x="5" y="0"/>
                    <a:pt x="5" y="0"/>
                    <a:pt x="5" y="0"/>
                  </a:cubicBezTo>
                  <a:cubicBezTo>
                    <a:pt x="0" y="5"/>
                    <a:pt x="0" y="5"/>
                    <a:pt x="0" y="5"/>
                  </a:cubicBezTo>
                  <a:cubicBezTo>
                    <a:pt x="0" y="7"/>
                    <a:pt x="2" y="8"/>
                    <a:pt x="4" y="8"/>
                  </a:cubicBezTo>
                  <a:cubicBezTo>
                    <a:pt x="136" y="8"/>
                    <a:pt x="136" y="8"/>
                    <a:pt x="136" y="8"/>
                  </a:cubicBezTo>
                  <a:cubicBezTo>
                    <a:pt x="136" y="0"/>
                    <a:pt x="136" y="0"/>
                    <a:pt x="136" y="0"/>
                  </a:cubicBezTo>
                </a:path>
              </a:pathLst>
            </a:custGeom>
            <a:solidFill>
              <a:srgbClr val="E0614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8" name="íSlîďé"/>
            <p:cNvSpPr/>
            <p:nvPr/>
          </p:nvSpPr>
          <p:spPr bwMode="auto">
            <a:xfrm>
              <a:off x="6259513" y="2776538"/>
              <a:ext cx="411163" cy="23813"/>
            </a:xfrm>
            <a:custGeom>
              <a:avLst/>
              <a:gdLst>
                <a:gd name="T0" fmla="*/ 136 w 136"/>
                <a:gd name="T1" fmla="*/ 0 h 8"/>
                <a:gd name="T2" fmla="*/ 4 w 136"/>
                <a:gd name="T3" fmla="*/ 0 h 8"/>
                <a:gd name="T4" fmla="*/ 0 w 136"/>
                <a:gd name="T5" fmla="*/ 4 h 8"/>
                <a:gd name="T6" fmla="*/ 4 w 136"/>
                <a:gd name="T7" fmla="*/ 8 h 8"/>
                <a:gd name="T8" fmla="*/ 136 w 136"/>
                <a:gd name="T9" fmla="*/ 8 h 8"/>
                <a:gd name="T10" fmla="*/ 136 w 136"/>
                <a:gd name="T11" fmla="*/ 0 h 8"/>
              </a:gdLst>
              <a:ahLst/>
              <a:cxnLst>
                <a:cxn ang="0">
                  <a:pos x="T0" y="T1"/>
                </a:cxn>
                <a:cxn ang="0">
                  <a:pos x="T2" y="T3"/>
                </a:cxn>
                <a:cxn ang="0">
                  <a:pos x="T4" y="T5"/>
                </a:cxn>
                <a:cxn ang="0">
                  <a:pos x="T6" y="T7"/>
                </a:cxn>
                <a:cxn ang="0">
                  <a:pos x="T8" y="T9"/>
                </a:cxn>
                <a:cxn ang="0">
                  <a:pos x="T10" y="T11"/>
                </a:cxn>
              </a:cxnLst>
              <a:rect l="0" t="0" r="r" b="b"/>
              <a:pathLst>
                <a:path w="136" h="8">
                  <a:moveTo>
                    <a:pt x="136" y="0"/>
                  </a:moveTo>
                  <a:cubicBezTo>
                    <a:pt x="4" y="0"/>
                    <a:pt x="4" y="0"/>
                    <a:pt x="4" y="0"/>
                  </a:cubicBezTo>
                  <a:cubicBezTo>
                    <a:pt x="1" y="0"/>
                    <a:pt x="0" y="2"/>
                    <a:pt x="0" y="4"/>
                  </a:cubicBezTo>
                  <a:cubicBezTo>
                    <a:pt x="0" y="6"/>
                    <a:pt x="1" y="8"/>
                    <a:pt x="4" y="8"/>
                  </a:cubicBezTo>
                  <a:cubicBezTo>
                    <a:pt x="136" y="8"/>
                    <a:pt x="136" y="8"/>
                    <a:pt x="136" y="8"/>
                  </a:cubicBezTo>
                  <a:cubicBezTo>
                    <a:pt x="136" y="0"/>
                    <a:pt x="136" y="0"/>
                    <a:pt x="136" y="0"/>
                  </a:cubicBezTo>
                </a:path>
              </a:pathLst>
            </a:custGeom>
            <a:solidFill>
              <a:srgbClr val="E03D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69" name="ïṡḻíḋe"/>
            <p:cNvSpPr/>
            <p:nvPr/>
          </p:nvSpPr>
          <p:spPr bwMode="auto">
            <a:xfrm>
              <a:off x="6259513" y="2874963"/>
              <a:ext cx="377825" cy="23813"/>
            </a:xfrm>
            <a:custGeom>
              <a:avLst/>
              <a:gdLst>
                <a:gd name="T0" fmla="*/ 125 w 125"/>
                <a:gd name="T1" fmla="*/ 0 h 8"/>
                <a:gd name="T2" fmla="*/ 4 w 125"/>
                <a:gd name="T3" fmla="*/ 0 h 8"/>
                <a:gd name="T4" fmla="*/ 0 w 125"/>
                <a:gd name="T5" fmla="*/ 4 h 8"/>
                <a:gd name="T6" fmla="*/ 4 w 125"/>
                <a:gd name="T7" fmla="*/ 8 h 8"/>
                <a:gd name="T8" fmla="*/ 117 w 125"/>
                <a:gd name="T9" fmla="*/ 8 h 8"/>
                <a:gd name="T10" fmla="*/ 125 w 125"/>
                <a:gd name="T11" fmla="*/ 0 h 8"/>
              </a:gdLst>
              <a:ahLst/>
              <a:cxnLst>
                <a:cxn ang="0">
                  <a:pos x="T0" y="T1"/>
                </a:cxn>
                <a:cxn ang="0">
                  <a:pos x="T2" y="T3"/>
                </a:cxn>
                <a:cxn ang="0">
                  <a:pos x="T4" y="T5"/>
                </a:cxn>
                <a:cxn ang="0">
                  <a:pos x="T6" y="T7"/>
                </a:cxn>
                <a:cxn ang="0">
                  <a:pos x="T8" y="T9"/>
                </a:cxn>
                <a:cxn ang="0">
                  <a:pos x="T10" y="T11"/>
                </a:cxn>
              </a:cxnLst>
              <a:rect l="0" t="0" r="r" b="b"/>
              <a:pathLst>
                <a:path w="125" h="8">
                  <a:moveTo>
                    <a:pt x="125" y="0"/>
                  </a:moveTo>
                  <a:cubicBezTo>
                    <a:pt x="4" y="0"/>
                    <a:pt x="4" y="0"/>
                    <a:pt x="4" y="0"/>
                  </a:cubicBezTo>
                  <a:cubicBezTo>
                    <a:pt x="1" y="0"/>
                    <a:pt x="0" y="2"/>
                    <a:pt x="0" y="4"/>
                  </a:cubicBezTo>
                  <a:cubicBezTo>
                    <a:pt x="0" y="6"/>
                    <a:pt x="1" y="8"/>
                    <a:pt x="4" y="8"/>
                  </a:cubicBezTo>
                  <a:cubicBezTo>
                    <a:pt x="117" y="8"/>
                    <a:pt x="117" y="8"/>
                    <a:pt x="117" y="8"/>
                  </a:cubicBezTo>
                  <a:cubicBezTo>
                    <a:pt x="125" y="0"/>
                    <a:pt x="125" y="0"/>
                    <a:pt x="125" y="0"/>
                  </a:cubicBezTo>
                </a:path>
              </a:pathLst>
            </a:custGeom>
            <a:solidFill>
              <a:srgbClr val="E03D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0" name="îś1iḍé"/>
            <p:cNvSpPr/>
            <p:nvPr/>
          </p:nvSpPr>
          <p:spPr bwMode="auto">
            <a:xfrm>
              <a:off x="6259513" y="2974975"/>
              <a:ext cx="277813" cy="23813"/>
            </a:xfrm>
            <a:custGeom>
              <a:avLst/>
              <a:gdLst>
                <a:gd name="T0" fmla="*/ 92 w 92"/>
                <a:gd name="T1" fmla="*/ 0 h 8"/>
                <a:gd name="T2" fmla="*/ 4 w 92"/>
                <a:gd name="T3" fmla="*/ 0 h 8"/>
                <a:gd name="T4" fmla="*/ 0 w 92"/>
                <a:gd name="T5" fmla="*/ 4 h 8"/>
                <a:gd name="T6" fmla="*/ 4 w 92"/>
                <a:gd name="T7" fmla="*/ 8 h 8"/>
                <a:gd name="T8" fmla="*/ 84 w 92"/>
                <a:gd name="T9" fmla="*/ 8 h 8"/>
                <a:gd name="T10" fmla="*/ 92 w 92"/>
                <a:gd name="T11" fmla="*/ 0 h 8"/>
              </a:gdLst>
              <a:ahLst/>
              <a:cxnLst>
                <a:cxn ang="0">
                  <a:pos x="T0" y="T1"/>
                </a:cxn>
                <a:cxn ang="0">
                  <a:pos x="T2" y="T3"/>
                </a:cxn>
                <a:cxn ang="0">
                  <a:pos x="T4" y="T5"/>
                </a:cxn>
                <a:cxn ang="0">
                  <a:pos x="T6" y="T7"/>
                </a:cxn>
                <a:cxn ang="0">
                  <a:pos x="T8" y="T9"/>
                </a:cxn>
                <a:cxn ang="0">
                  <a:pos x="T10" y="T11"/>
                </a:cxn>
              </a:cxnLst>
              <a:rect l="0" t="0" r="r" b="b"/>
              <a:pathLst>
                <a:path w="92" h="8">
                  <a:moveTo>
                    <a:pt x="92" y="0"/>
                  </a:moveTo>
                  <a:cubicBezTo>
                    <a:pt x="4" y="0"/>
                    <a:pt x="4" y="0"/>
                    <a:pt x="4" y="0"/>
                  </a:cubicBezTo>
                  <a:cubicBezTo>
                    <a:pt x="1" y="0"/>
                    <a:pt x="0" y="2"/>
                    <a:pt x="0" y="4"/>
                  </a:cubicBezTo>
                  <a:cubicBezTo>
                    <a:pt x="0" y="6"/>
                    <a:pt x="1" y="8"/>
                    <a:pt x="4" y="8"/>
                  </a:cubicBezTo>
                  <a:cubicBezTo>
                    <a:pt x="84" y="8"/>
                    <a:pt x="84" y="8"/>
                    <a:pt x="84" y="8"/>
                  </a:cubicBezTo>
                  <a:cubicBezTo>
                    <a:pt x="92" y="0"/>
                    <a:pt x="92" y="0"/>
                    <a:pt x="92" y="0"/>
                  </a:cubicBezTo>
                </a:path>
              </a:pathLst>
            </a:custGeom>
            <a:solidFill>
              <a:srgbClr val="E03D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1" name="iṡlïḓé"/>
            <p:cNvSpPr/>
            <p:nvPr/>
          </p:nvSpPr>
          <p:spPr bwMode="auto">
            <a:xfrm>
              <a:off x="6259513" y="3073400"/>
              <a:ext cx="177800" cy="25400"/>
            </a:xfrm>
            <a:custGeom>
              <a:avLst/>
              <a:gdLst>
                <a:gd name="T0" fmla="*/ 59 w 59"/>
                <a:gd name="T1" fmla="*/ 0 h 8"/>
                <a:gd name="T2" fmla="*/ 4 w 59"/>
                <a:gd name="T3" fmla="*/ 0 h 8"/>
                <a:gd name="T4" fmla="*/ 0 w 59"/>
                <a:gd name="T5" fmla="*/ 4 h 8"/>
                <a:gd name="T6" fmla="*/ 4 w 59"/>
                <a:gd name="T7" fmla="*/ 8 h 8"/>
                <a:gd name="T8" fmla="*/ 51 w 59"/>
                <a:gd name="T9" fmla="*/ 8 h 8"/>
                <a:gd name="T10" fmla="*/ 59 w 59"/>
                <a:gd name="T11" fmla="*/ 0 h 8"/>
              </a:gdLst>
              <a:ahLst/>
              <a:cxnLst>
                <a:cxn ang="0">
                  <a:pos x="T0" y="T1"/>
                </a:cxn>
                <a:cxn ang="0">
                  <a:pos x="T2" y="T3"/>
                </a:cxn>
                <a:cxn ang="0">
                  <a:pos x="T4" y="T5"/>
                </a:cxn>
                <a:cxn ang="0">
                  <a:pos x="T6" y="T7"/>
                </a:cxn>
                <a:cxn ang="0">
                  <a:pos x="T8" y="T9"/>
                </a:cxn>
                <a:cxn ang="0">
                  <a:pos x="T10" y="T11"/>
                </a:cxn>
              </a:cxnLst>
              <a:rect l="0" t="0" r="r" b="b"/>
              <a:pathLst>
                <a:path w="59" h="8">
                  <a:moveTo>
                    <a:pt x="59" y="0"/>
                  </a:moveTo>
                  <a:cubicBezTo>
                    <a:pt x="4" y="0"/>
                    <a:pt x="4" y="0"/>
                    <a:pt x="4" y="0"/>
                  </a:cubicBezTo>
                  <a:cubicBezTo>
                    <a:pt x="1" y="0"/>
                    <a:pt x="0" y="2"/>
                    <a:pt x="0" y="4"/>
                  </a:cubicBezTo>
                  <a:cubicBezTo>
                    <a:pt x="0" y="6"/>
                    <a:pt x="1" y="8"/>
                    <a:pt x="4" y="8"/>
                  </a:cubicBezTo>
                  <a:cubicBezTo>
                    <a:pt x="51" y="8"/>
                    <a:pt x="51" y="8"/>
                    <a:pt x="51" y="8"/>
                  </a:cubicBezTo>
                  <a:cubicBezTo>
                    <a:pt x="59" y="0"/>
                    <a:pt x="59" y="0"/>
                    <a:pt x="59" y="0"/>
                  </a:cubicBezTo>
                </a:path>
              </a:pathLst>
            </a:custGeom>
            <a:solidFill>
              <a:srgbClr val="E03D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2" name="ïsḷíḑê"/>
            <p:cNvSpPr/>
            <p:nvPr/>
          </p:nvSpPr>
          <p:spPr bwMode="auto">
            <a:xfrm>
              <a:off x="6259513" y="3173413"/>
              <a:ext cx="79375" cy="23813"/>
            </a:xfrm>
            <a:custGeom>
              <a:avLst/>
              <a:gdLst>
                <a:gd name="T0" fmla="*/ 26 w 26"/>
                <a:gd name="T1" fmla="*/ 0 h 8"/>
                <a:gd name="T2" fmla="*/ 4 w 26"/>
                <a:gd name="T3" fmla="*/ 0 h 8"/>
                <a:gd name="T4" fmla="*/ 0 w 26"/>
                <a:gd name="T5" fmla="*/ 4 h 8"/>
                <a:gd name="T6" fmla="*/ 4 w 26"/>
                <a:gd name="T7" fmla="*/ 8 h 8"/>
                <a:gd name="T8" fmla="*/ 18 w 26"/>
                <a:gd name="T9" fmla="*/ 8 h 8"/>
                <a:gd name="T10" fmla="*/ 26 w 26"/>
                <a:gd name="T11" fmla="*/ 0 h 8"/>
              </a:gdLst>
              <a:ahLst/>
              <a:cxnLst>
                <a:cxn ang="0">
                  <a:pos x="T0" y="T1"/>
                </a:cxn>
                <a:cxn ang="0">
                  <a:pos x="T2" y="T3"/>
                </a:cxn>
                <a:cxn ang="0">
                  <a:pos x="T4" y="T5"/>
                </a:cxn>
                <a:cxn ang="0">
                  <a:pos x="T6" y="T7"/>
                </a:cxn>
                <a:cxn ang="0">
                  <a:pos x="T8" y="T9"/>
                </a:cxn>
                <a:cxn ang="0">
                  <a:pos x="T10" y="T11"/>
                </a:cxn>
              </a:cxnLst>
              <a:rect l="0" t="0" r="r" b="b"/>
              <a:pathLst>
                <a:path w="26" h="8">
                  <a:moveTo>
                    <a:pt x="26" y="0"/>
                  </a:moveTo>
                  <a:cubicBezTo>
                    <a:pt x="4" y="0"/>
                    <a:pt x="4" y="0"/>
                    <a:pt x="4" y="0"/>
                  </a:cubicBezTo>
                  <a:cubicBezTo>
                    <a:pt x="1" y="0"/>
                    <a:pt x="0" y="2"/>
                    <a:pt x="0" y="4"/>
                  </a:cubicBezTo>
                  <a:cubicBezTo>
                    <a:pt x="0" y="6"/>
                    <a:pt x="1" y="8"/>
                    <a:pt x="4" y="8"/>
                  </a:cubicBezTo>
                  <a:cubicBezTo>
                    <a:pt x="18" y="8"/>
                    <a:pt x="18" y="8"/>
                    <a:pt x="18" y="8"/>
                  </a:cubicBezTo>
                  <a:cubicBezTo>
                    <a:pt x="26" y="0"/>
                    <a:pt x="26" y="0"/>
                    <a:pt x="26" y="0"/>
                  </a:cubicBezTo>
                </a:path>
              </a:pathLst>
            </a:custGeom>
            <a:solidFill>
              <a:srgbClr val="E03D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3" name="î$ḻíḑê"/>
            <p:cNvSpPr/>
            <p:nvPr/>
          </p:nvSpPr>
          <p:spPr bwMode="auto">
            <a:xfrm>
              <a:off x="5118101" y="2322513"/>
              <a:ext cx="993775" cy="706438"/>
            </a:xfrm>
            <a:custGeom>
              <a:avLst/>
              <a:gdLst>
                <a:gd name="T0" fmla="*/ 127 w 330"/>
                <a:gd name="T1" fmla="*/ 202 h 235"/>
                <a:gd name="T2" fmla="*/ 95 w 330"/>
                <a:gd name="T3" fmla="*/ 202 h 235"/>
                <a:gd name="T4" fmla="*/ 95 w 330"/>
                <a:gd name="T5" fmla="*/ 213 h 235"/>
                <a:gd name="T6" fmla="*/ 95 w 330"/>
                <a:gd name="T7" fmla="*/ 213 h 235"/>
                <a:gd name="T8" fmla="*/ 95 w 330"/>
                <a:gd name="T9" fmla="*/ 235 h 235"/>
                <a:gd name="T10" fmla="*/ 127 w 330"/>
                <a:gd name="T11" fmla="*/ 202 h 235"/>
                <a:gd name="T12" fmla="*/ 198 w 330"/>
                <a:gd name="T13" fmla="*/ 132 h 235"/>
                <a:gd name="T14" fmla="*/ 39 w 330"/>
                <a:gd name="T15" fmla="*/ 132 h 235"/>
                <a:gd name="T16" fmla="*/ 0 w 330"/>
                <a:gd name="T17" fmla="*/ 170 h 235"/>
                <a:gd name="T18" fmla="*/ 95 w 330"/>
                <a:gd name="T19" fmla="*/ 170 h 235"/>
                <a:gd name="T20" fmla="*/ 95 w 330"/>
                <a:gd name="T21" fmla="*/ 173 h 235"/>
                <a:gd name="T22" fmla="*/ 109 w 330"/>
                <a:gd name="T23" fmla="*/ 173 h 235"/>
                <a:gd name="T24" fmla="*/ 112 w 330"/>
                <a:gd name="T25" fmla="*/ 176 h 235"/>
                <a:gd name="T26" fmla="*/ 109 w 330"/>
                <a:gd name="T27" fmla="*/ 179 h 235"/>
                <a:gd name="T28" fmla="*/ 95 w 330"/>
                <a:gd name="T29" fmla="*/ 179 h 235"/>
                <a:gd name="T30" fmla="*/ 95 w 330"/>
                <a:gd name="T31" fmla="*/ 197 h 235"/>
                <a:gd name="T32" fmla="*/ 133 w 330"/>
                <a:gd name="T33" fmla="*/ 197 h 235"/>
                <a:gd name="T34" fmla="*/ 151 w 330"/>
                <a:gd name="T35" fmla="*/ 179 h 235"/>
                <a:gd name="T36" fmla="*/ 131 w 330"/>
                <a:gd name="T37" fmla="*/ 179 h 235"/>
                <a:gd name="T38" fmla="*/ 129 w 330"/>
                <a:gd name="T39" fmla="*/ 176 h 235"/>
                <a:gd name="T40" fmla="*/ 131 w 330"/>
                <a:gd name="T41" fmla="*/ 173 h 235"/>
                <a:gd name="T42" fmla="*/ 156 w 330"/>
                <a:gd name="T43" fmla="*/ 173 h 235"/>
                <a:gd name="T44" fmla="*/ 174 w 330"/>
                <a:gd name="T45" fmla="*/ 155 h 235"/>
                <a:gd name="T46" fmla="*/ 28 w 330"/>
                <a:gd name="T47" fmla="*/ 155 h 235"/>
                <a:gd name="T48" fmla="*/ 25 w 330"/>
                <a:gd name="T49" fmla="*/ 152 h 235"/>
                <a:gd name="T50" fmla="*/ 28 w 330"/>
                <a:gd name="T51" fmla="*/ 149 h 235"/>
                <a:gd name="T52" fmla="*/ 180 w 330"/>
                <a:gd name="T53" fmla="*/ 149 h 235"/>
                <a:gd name="T54" fmla="*/ 198 w 330"/>
                <a:gd name="T55" fmla="*/ 132 h 235"/>
                <a:gd name="T56" fmla="*/ 221 w 330"/>
                <a:gd name="T57" fmla="*/ 108 h 235"/>
                <a:gd name="T58" fmla="*/ 191 w 330"/>
                <a:gd name="T59" fmla="*/ 108 h 235"/>
                <a:gd name="T60" fmla="*/ 180 w 330"/>
                <a:gd name="T61" fmla="*/ 126 h 235"/>
                <a:gd name="T62" fmla="*/ 204 w 330"/>
                <a:gd name="T63" fmla="*/ 126 h 235"/>
                <a:gd name="T64" fmla="*/ 221 w 330"/>
                <a:gd name="T65" fmla="*/ 108 h 235"/>
                <a:gd name="T66" fmla="*/ 270 w 330"/>
                <a:gd name="T67" fmla="*/ 59 h 235"/>
                <a:gd name="T68" fmla="*/ 192 w 330"/>
                <a:gd name="T69" fmla="*/ 59 h 235"/>
                <a:gd name="T70" fmla="*/ 192 w 330"/>
                <a:gd name="T71" fmla="*/ 79 h 235"/>
                <a:gd name="T72" fmla="*/ 222 w 330"/>
                <a:gd name="T73" fmla="*/ 79 h 235"/>
                <a:gd name="T74" fmla="*/ 225 w 330"/>
                <a:gd name="T75" fmla="*/ 82 h 235"/>
                <a:gd name="T76" fmla="*/ 222 w 330"/>
                <a:gd name="T77" fmla="*/ 85 h 235"/>
                <a:gd name="T78" fmla="*/ 192 w 330"/>
                <a:gd name="T79" fmla="*/ 85 h 235"/>
                <a:gd name="T80" fmla="*/ 192 w 330"/>
                <a:gd name="T81" fmla="*/ 102 h 235"/>
                <a:gd name="T82" fmla="*/ 192 w 330"/>
                <a:gd name="T83" fmla="*/ 102 h 235"/>
                <a:gd name="T84" fmla="*/ 222 w 330"/>
                <a:gd name="T85" fmla="*/ 102 h 235"/>
                <a:gd name="T86" fmla="*/ 225 w 330"/>
                <a:gd name="T87" fmla="*/ 105 h 235"/>
                <a:gd name="T88" fmla="*/ 270 w 330"/>
                <a:gd name="T89" fmla="*/ 59 h 235"/>
                <a:gd name="T90" fmla="*/ 330 w 330"/>
                <a:gd name="T91" fmla="*/ 0 h 235"/>
                <a:gd name="T92" fmla="*/ 192 w 330"/>
                <a:gd name="T93" fmla="*/ 0 h 235"/>
                <a:gd name="T94" fmla="*/ 192 w 330"/>
                <a:gd name="T95" fmla="*/ 19 h 235"/>
                <a:gd name="T96" fmla="*/ 267 w 330"/>
                <a:gd name="T97" fmla="*/ 19 h 235"/>
                <a:gd name="T98" fmla="*/ 273 w 330"/>
                <a:gd name="T99" fmla="*/ 25 h 235"/>
                <a:gd name="T100" fmla="*/ 267 w 330"/>
                <a:gd name="T101" fmla="*/ 31 h 235"/>
                <a:gd name="T102" fmla="*/ 192 w 330"/>
                <a:gd name="T103" fmla="*/ 31 h 235"/>
                <a:gd name="T104" fmla="*/ 192 w 330"/>
                <a:gd name="T105" fmla="*/ 50 h 235"/>
                <a:gd name="T106" fmla="*/ 280 w 330"/>
                <a:gd name="T107" fmla="*/ 50 h 235"/>
                <a:gd name="T108" fmla="*/ 330 w 330"/>
                <a:gd name="T10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30" h="235">
                  <a:moveTo>
                    <a:pt x="127" y="202"/>
                  </a:moveTo>
                  <a:cubicBezTo>
                    <a:pt x="95" y="202"/>
                    <a:pt x="95" y="202"/>
                    <a:pt x="95" y="202"/>
                  </a:cubicBezTo>
                  <a:cubicBezTo>
                    <a:pt x="95" y="213"/>
                    <a:pt x="95" y="213"/>
                    <a:pt x="95" y="213"/>
                  </a:cubicBezTo>
                  <a:cubicBezTo>
                    <a:pt x="95" y="213"/>
                    <a:pt x="95" y="213"/>
                    <a:pt x="95" y="213"/>
                  </a:cubicBezTo>
                  <a:cubicBezTo>
                    <a:pt x="95" y="235"/>
                    <a:pt x="95" y="235"/>
                    <a:pt x="95" y="235"/>
                  </a:cubicBezTo>
                  <a:cubicBezTo>
                    <a:pt x="127" y="202"/>
                    <a:pt x="127" y="202"/>
                    <a:pt x="127" y="202"/>
                  </a:cubicBezTo>
                  <a:moveTo>
                    <a:pt x="198" y="132"/>
                  </a:moveTo>
                  <a:cubicBezTo>
                    <a:pt x="39" y="132"/>
                    <a:pt x="39" y="132"/>
                    <a:pt x="39" y="132"/>
                  </a:cubicBezTo>
                  <a:cubicBezTo>
                    <a:pt x="0" y="170"/>
                    <a:pt x="0" y="170"/>
                    <a:pt x="0" y="170"/>
                  </a:cubicBezTo>
                  <a:cubicBezTo>
                    <a:pt x="95" y="170"/>
                    <a:pt x="95" y="170"/>
                    <a:pt x="95" y="170"/>
                  </a:cubicBezTo>
                  <a:cubicBezTo>
                    <a:pt x="95" y="173"/>
                    <a:pt x="95" y="173"/>
                    <a:pt x="95" y="173"/>
                  </a:cubicBezTo>
                  <a:cubicBezTo>
                    <a:pt x="109" y="173"/>
                    <a:pt x="109" y="173"/>
                    <a:pt x="109" y="173"/>
                  </a:cubicBezTo>
                  <a:cubicBezTo>
                    <a:pt x="111" y="173"/>
                    <a:pt x="112" y="174"/>
                    <a:pt x="112" y="176"/>
                  </a:cubicBezTo>
                  <a:cubicBezTo>
                    <a:pt x="112" y="177"/>
                    <a:pt x="111" y="179"/>
                    <a:pt x="109" y="179"/>
                  </a:cubicBezTo>
                  <a:cubicBezTo>
                    <a:pt x="95" y="179"/>
                    <a:pt x="95" y="179"/>
                    <a:pt x="95" y="179"/>
                  </a:cubicBezTo>
                  <a:cubicBezTo>
                    <a:pt x="95" y="197"/>
                    <a:pt x="95" y="197"/>
                    <a:pt x="95" y="197"/>
                  </a:cubicBezTo>
                  <a:cubicBezTo>
                    <a:pt x="133" y="197"/>
                    <a:pt x="133" y="197"/>
                    <a:pt x="133" y="197"/>
                  </a:cubicBezTo>
                  <a:cubicBezTo>
                    <a:pt x="151" y="179"/>
                    <a:pt x="151" y="179"/>
                    <a:pt x="151" y="179"/>
                  </a:cubicBezTo>
                  <a:cubicBezTo>
                    <a:pt x="131" y="179"/>
                    <a:pt x="131" y="179"/>
                    <a:pt x="131" y="179"/>
                  </a:cubicBezTo>
                  <a:cubicBezTo>
                    <a:pt x="130" y="179"/>
                    <a:pt x="129" y="177"/>
                    <a:pt x="129" y="176"/>
                  </a:cubicBezTo>
                  <a:cubicBezTo>
                    <a:pt x="129" y="174"/>
                    <a:pt x="130" y="173"/>
                    <a:pt x="131" y="173"/>
                  </a:cubicBezTo>
                  <a:cubicBezTo>
                    <a:pt x="156" y="173"/>
                    <a:pt x="156" y="173"/>
                    <a:pt x="156" y="173"/>
                  </a:cubicBezTo>
                  <a:cubicBezTo>
                    <a:pt x="174" y="155"/>
                    <a:pt x="174" y="155"/>
                    <a:pt x="174" y="155"/>
                  </a:cubicBezTo>
                  <a:cubicBezTo>
                    <a:pt x="28" y="155"/>
                    <a:pt x="28" y="155"/>
                    <a:pt x="28" y="155"/>
                  </a:cubicBezTo>
                  <a:cubicBezTo>
                    <a:pt x="27" y="155"/>
                    <a:pt x="25" y="154"/>
                    <a:pt x="25" y="152"/>
                  </a:cubicBezTo>
                  <a:cubicBezTo>
                    <a:pt x="25" y="151"/>
                    <a:pt x="27" y="149"/>
                    <a:pt x="28" y="149"/>
                  </a:cubicBezTo>
                  <a:cubicBezTo>
                    <a:pt x="180" y="149"/>
                    <a:pt x="180" y="149"/>
                    <a:pt x="180" y="149"/>
                  </a:cubicBezTo>
                  <a:cubicBezTo>
                    <a:pt x="198" y="132"/>
                    <a:pt x="198" y="132"/>
                    <a:pt x="198" y="132"/>
                  </a:cubicBezTo>
                  <a:moveTo>
                    <a:pt x="221" y="108"/>
                  </a:moveTo>
                  <a:cubicBezTo>
                    <a:pt x="191" y="108"/>
                    <a:pt x="191" y="108"/>
                    <a:pt x="191" y="108"/>
                  </a:cubicBezTo>
                  <a:cubicBezTo>
                    <a:pt x="190" y="115"/>
                    <a:pt x="185" y="122"/>
                    <a:pt x="180" y="126"/>
                  </a:cubicBezTo>
                  <a:cubicBezTo>
                    <a:pt x="204" y="126"/>
                    <a:pt x="204" y="126"/>
                    <a:pt x="204" y="126"/>
                  </a:cubicBezTo>
                  <a:cubicBezTo>
                    <a:pt x="221" y="108"/>
                    <a:pt x="221" y="108"/>
                    <a:pt x="221" y="108"/>
                  </a:cubicBezTo>
                  <a:moveTo>
                    <a:pt x="270" y="59"/>
                  </a:moveTo>
                  <a:cubicBezTo>
                    <a:pt x="192" y="59"/>
                    <a:pt x="192" y="59"/>
                    <a:pt x="192" y="59"/>
                  </a:cubicBezTo>
                  <a:cubicBezTo>
                    <a:pt x="192" y="79"/>
                    <a:pt x="192" y="79"/>
                    <a:pt x="192" y="79"/>
                  </a:cubicBezTo>
                  <a:cubicBezTo>
                    <a:pt x="222" y="79"/>
                    <a:pt x="222" y="79"/>
                    <a:pt x="222" y="79"/>
                  </a:cubicBezTo>
                  <a:cubicBezTo>
                    <a:pt x="224" y="79"/>
                    <a:pt x="225" y="80"/>
                    <a:pt x="225" y="82"/>
                  </a:cubicBezTo>
                  <a:cubicBezTo>
                    <a:pt x="225" y="83"/>
                    <a:pt x="224" y="85"/>
                    <a:pt x="222" y="85"/>
                  </a:cubicBezTo>
                  <a:cubicBezTo>
                    <a:pt x="192" y="85"/>
                    <a:pt x="192" y="85"/>
                    <a:pt x="192" y="85"/>
                  </a:cubicBezTo>
                  <a:cubicBezTo>
                    <a:pt x="192" y="102"/>
                    <a:pt x="192" y="102"/>
                    <a:pt x="192" y="102"/>
                  </a:cubicBezTo>
                  <a:cubicBezTo>
                    <a:pt x="192" y="102"/>
                    <a:pt x="192" y="102"/>
                    <a:pt x="192" y="102"/>
                  </a:cubicBezTo>
                  <a:cubicBezTo>
                    <a:pt x="222" y="102"/>
                    <a:pt x="222" y="102"/>
                    <a:pt x="222" y="102"/>
                  </a:cubicBezTo>
                  <a:cubicBezTo>
                    <a:pt x="223" y="102"/>
                    <a:pt x="225" y="103"/>
                    <a:pt x="225" y="105"/>
                  </a:cubicBezTo>
                  <a:cubicBezTo>
                    <a:pt x="270" y="59"/>
                    <a:pt x="270" y="59"/>
                    <a:pt x="270" y="59"/>
                  </a:cubicBezTo>
                  <a:moveTo>
                    <a:pt x="330" y="0"/>
                  </a:moveTo>
                  <a:cubicBezTo>
                    <a:pt x="192" y="0"/>
                    <a:pt x="192" y="0"/>
                    <a:pt x="192" y="0"/>
                  </a:cubicBezTo>
                  <a:cubicBezTo>
                    <a:pt x="192" y="19"/>
                    <a:pt x="192" y="19"/>
                    <a:pt x="192" y="19"/>
                  </a:cubicBezTo>
                  <a:cubicBezTo>
                    <a:pt x="267" y="19"/>
                    <a:pt x="267" y="19"/>
                    <a:pt x="267" y="19"/>
                  </a:cubicBezTo>
                  <a:cubicBezTo>
                    <a:pt x="270" y="19"/>
                    <a:pt x="273" y="21"/>
                    <a:pt x="273" y="25"/>
                  </a:cubicBezTo>
                  <a:cubicBezTo>
                    <a:pt x="273" y="28"/>
                    <a:pt x="270" y="31"/>
                    <a:pt x="267" y="31"/>
                  </a:cubicBezTo>
                  <a:cubicBezTo>
                    <a:pt x="192" y="31"/>
                    <a:pt x="192" y="31"/>
                    <a:pt x="192" y="31"/>
                  </a:cubicBezTo>
                  <a:cubicBezTo>
                    <a:pt x="192" y="50"/>
                    <a:pt x="192" y="50"/>
                    <a:pt x="192" y="50"/>
                  </a:cubicBezTo>
                  <a:cubicBezTo>
                    <a:pt x="280" y="50"/>
                    <a:pt x="280" y="50"/>
                    <a:pt x="280" y="50"/>
                  </a:cubicBezTo>
                  <a:cubicBezTo>
                    <a:pt x="330" y="0"/>
                    <a:pt x="330" y="0"/>
                    <a:pt x="330" y="0"/>
                  </a:cubicBezTo>
                </a:path>
              </a:pathLst>
            </a:custGeom>
            <a:solidFill>
              <a:srgbClr val="1D214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4" name="i$ḷîďè"/>
            <p:cNvSpPr/>
            <p:nvPr/>
          </p:nvSpPr>
          <p:spPr bwMode="auto">
            <a:xfrm>
              <a:off x="5695951" y="2471738"/>
              <a:ext cx="265113" cy="26988"/>
            </a:xfrm>
            <a:custGeom>
              <a:avLst/>
              <a:gdLst>
                <a:gd name="T0" fmla="*/ 167 w 167"/>
                <a:gd name="T1" fmla="*/ 0 h 17"/>
                <a:gd name="T2" fmla="*/ 0 w 167"/>
                <a:gd name="T3" fmla="*/ 0 h 17"/>
                <a:gd name="T4" fmla="*/ 0 w 167"/>
                <a:gd name="T5" fmla="*/ 17 h 17"/>
                <a:gd name="T6" fmla="*/ 148 w 167"/>
                <a:gd name="T7" fmla="*/ 17 h 17"/>
                <a:gd name="T8" fmla="*/ 167 w 167"/>
                <a:gd name="T9" fmla="*/ 0 h 17"/>
              </a:gdLst>
              <a:ahLst/>
              <a:cxnLst>
                <a:cxn ang="0">
                  <a:pos x="T0" y="T1"/>
                </a:cxn>
                <a:cxn ang="0">
                  <a:pos x="T2" y="T3"/>
                </a:cxn>
                <a:cxn ang="0">
                  <a:pos x="T4" y="T5"/>
                </a:cxn>
                <a:cxn ang="0">
                  <a:pos x="T6" y="T7"/>
                </a:cxn>
                <a:cxn ang="0">
                  <a:pos x="T8" y="T9"/>
                </a:cxn>
              </a:cxnLst>
              <a:rect l="0" t="0" r="r" b="b"/>
              <a:pathLst>
                <a:path w="167" h="17">
                  <a:moveTo>
                    <a:pt x="167" y="0"/>
                  </a:moveTo>
                  <a:lnTo>
                    <a:pt x="0" y="0"/>
                  </a:lnTo>
                  <a:lnTo>
                    <a:pt x="0" y="17"/>
                  </a:lnTo>
                  <a:lnTo>
                    <a:pt x="148" y="17"/>
                  </a:lnTo>
                  <a:lnTo>
                    <a:pt x="167" y="0"/>
                  </a:lnTo>
                  <a:close/>
                </a:path>
              </a:pathLst>
            </a:custGeom>
            <a:solidFill>
              <a:srgbClr val="76EFF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5" name="iṥ1îḑè"/>
            <p:cNvSpPr/>
            <p:nvPr/>
          </p:nvSpPr>
          <p:spPr bwMode="auto">
            <a:xfrm>
              <a:off x="5695951" y="2471738"/>
              <a:ext cx="265113" cy="26988"/>
            </a:xfrm>
            <a:custGeom>
              <a:avLst/>
              <a:gdLst>
                <a:gd name="T0" fmla="*/ 167 w 167"/>
                <a:gd name="T1" fmla="*/ 0 h 17"/>
                <a:gd name="T2" fmla="*/ 0 w 167"/>
                <a:gd name="T3" fmla="*/ 0 h 17"/>
                <a:gd name="T4" fmla="*/ 0 w 167"/>
                <a:gd name="T5" fmla="*/ 17 h 17"/>
                <a:gd name="T6" fmla="*/ 148 w 167"/>
                <a:gd name="T7" fmla="*/ 17 h 17"/>
                <a:gd name="T8" fmla="*/ 167 w 167"/>
                <a:gd name="T9" fmla="*/ 0 h 17"/>
              </a:gdLst>
              <a:ahLst/>
              <a:cxnLst>
                <a:cxn ang="0">
                  <a:pos x="T0" y="T1"/>
                </a:cxn>
                <a:cxn ang="0">
                  <a:pos x="T2" y="T3"/>
                </a:cxn>
                <a:cxn ang="0">
                  <a:pos x="T4" y="T5"/>
                </a:cxn>
                <a:cxn ang="0">
                  <a:pos x="T6" y="T7"/>
                </a:cxn>
                <a:cxn ang="0">
                  <a:pos x="T8" y="T9"/>
                </a:cxn>
              </a:cxnLst>
              <a:rect l="0" t="0" r="r" b="b"/>
              <a:pathLst>
                <a:path w="167" h="17">
                  <a:moveTo>
                    <a:pt x="167" y="0"/>
                  </a:moveTo>
                  <a:lnTo>
                    <a:pt x="0" y="0"/>
                  </a:lnTo>
                  <a:lnTo>
                    <a:pt x="0" y="17"/>
                  </a:lnTo>
                  <a:lnTo>
                    <a:pt x="148" y="17"/>
                  </a:lnTo>
                  <a:lnTo>
                    <a:pt x="1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6" name="íṧľíḋé"/>
            <p:cNvSpPr/>
            <p:nvPr/>
          </p:nvSpPr>
          <p:spPr bwMode="auto">
            <a:xfrm>
              <a:off x="5695951" y="2379663"/>
              <a:ext cx="244475" cy="34925"/>
            </a:xfrm>
            <a:custGeom>
              <a:avLst/>
              <a:gdLst>
                <a:gd name="T0" fmla="*/ 75 w 81"/>
                <a:gd name="T1" fmla="*/ 0 h 12"/>
                <a:gd name="T2" fmla="*/ 0 w 81"/>
                <a:gd name="T3" fmla="*/ 0 h 12"/>
                <a:gd name="T4" fmla="*/ 0 w 81"/>
                <a:gd name="T5" fmla="*/ 12 h 12"/>
                <a:gd name="T6" fmla="*/ 75 w 81"/>
                <a:gd name="T7" fmla="*/ 12 h 12"/>
                <a:gd name="T8" fmla="*/ 81 w 81"/>
                <a:gd name="T9" fmla="*/ 6 h 12"/>
                <a:gd name="T10" fmla="*/ 75 w 81"/>
                <a:gd name="T11" fmla="*/ 0 h 12"/>
              </a:gdLst>
              <a:ahLst/>
              <a:cxnLst>
                <a:cxn ang="0">
                  <a:pos x="T0" y="T1"/>
                </a:cxn>
                <a:cxn ang="0">
                  <a:pos x="T2" y="T3"/>
                </a:cxn>
                <a:cxn ang="0">
                  <a:pos x="T4" y="T5"/>
                </a:cxn>
                <a:cxn ang="0">
                  <a:pos x="T6" y="T7"/>
                </a:cxn>
                <a:cxn ang="0">
                  <a:pos x="T8" y="T9"/>
                </a:cxn>
                <a:cxn ang="0">
                  <a:pos x="T10" y="T11"/>
                </a:cxn>
              </a:cxnLst>
              <a:rect l="0" t="0" r="r" b="b"/>
              <a:pathLst>
                <a:path w="81" h="12">
                  <a:moveTo>
                    <a:pt x="75" y="0"/>
                  </a:moveTo>
                  <a:cubicBezTo>
                    <a:pt x="0" y="0"/>
                    <a:pt x="0" y="0"/>
                    <a:pt x="0" y="0"/>
                  </a:cubicBezTo>
                  <a:cubicBezTo>
                    <a:pt x="0" y="12"/>
                    <a:pt x="0" y="12"/>
                    <a:pt x="0" y="12"/>
                  </a:cubicBezTo>
                  <a:cubicBezTo>
                    <a:pt x="75" y="12"/>
                    <a:pt x="75" y="12"/>
                    <a:pt x="75" y="12"/>
                  </a:cubicBezTo>
                  <a:cubicBezTo>
                    <a:pt x="78" y="12"/>
                    <a:pt x="81" y="9"/>
                    <a:pt x="81" y="6"/>
                  </a:cubicBezTo>
                  <a:cubicBezTo>
                    <a:pt x="81" y="2"/>
                    <a:pt x="78" y="0"/>
                    <a:pt x="75" y="0"/>
                  </a:cubicBezTo>
                </a:path>
              </a:pathLst>
            </a:custGeom>
            <a:solidFill>
              <a:srgbClr val="37D2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7" name="íṣlíďê"/>
            <p:cNvSpPr/>
            <p:nvPr/>
          </p:nvSpPr>
          <p:spPr bwMode="auto">
            <a:xfrm>
              <a:off x="5695951" y="2559050"/>
              <a:ext cx="100013" cy="19050"/>
            </a:xfrm>
            <a:custGeom>
              <a:avLst/>
              <a:gdLst>
                <a:gd name="T0" fmla="*/ 30 w 33"/>
                <a:gd name="T1" fmla="*/ 0 h 6"/>
                <a:gd name="T2" fmla="*/ 0 w 33"/>
                <a:gd name="T3" fmla="*/ 0 h 6"/>
                <a:gd name="T4" fmla="*/ 0 w 33"/>
                <a:gd name="T5" fmla="*/ 6 h 6"/>
                <a:gd name="T6" fmla="*/ 30 w 33"/>
                <a:gd name="T7" fmla="*/ 6 h 6"/>
                <a:gd name="T8" fmla="*/ 33 w 33"/>
                <a:gd name="T9" fmla="*/ 3 h 6"/>
                <a:gd name="T10" fmla="*/ 30 w 33"/>
                <a:gd name="T11" fmla="*/ 0 h 6"/>
              </a:gdLst>
              <a:ahLst/>
              <a:cxnLst>
                <a:cxn ang="0">
                  <a:pos x="T0" y="T1"/>
                </a:cxn>
                <a:cxn ang="0">
                  <a:pos x="T2" y="T3"/>
                </a:cxn>
                <a:cxn ang="0">
                  <a:pos x="T4" y="T5"/>
                </a:cxn>
                <a:cxn ang="0">
                  <a:pos x="T6" y="T7"/>
                </a:cxn>
                <a:cxn ang="0">
                  <a:pos x="T8" y="T9"/>
                </a:cxn>
                <a:cxn ang="0">
                  <a:pos x="T10" y="T11"/>
                </a:cxn>
              </a:cxnLst>
              <a:rect l="0" t="0" r="r" b="b"/>
              <a:pathLst>
                <a:path w="33" h="6">
                  <a:moveTo>
                    <a:pt x="30" y="0"/>
                  </a:moveTo>
                  <a:cubicBezTo>
                    <a:pt x="0" y="0"/>
                    <a:pt x="0" y="0"/>
                    <a:pt x="0" y="0"/>
                  </a:cubicBezTo>
                  <a:cubicBezTo>
                    <a:pt x="0" y="6"/>
                    <a:pt x="0" y="6"/>
                    <a:pt x="0" y="6"/>
                  </a:cubicBezTo>
                  <a:cubicBezTo>
                    <a:pt x="30" y="6"/>
                    <a:pt x="30" y="6"/>
                    <a:pt x="30" y="6"/>
                  </a:cubicBezTo>
                  <a:cubicBezTo>
                    <a:pt x="32" y="6"/>
                    <a:pt x="33" y="4"/>
                    <a:pt x="33" y="3"/>
                  </a:cubicBezTo>
                  <a:cubicBezTo>
                    <a:pt x="33" y="1"/>
                    <a:pt x="32" y="0"/>
                    <a:pt x="30" y="0"/>
                  </a:cubicBezTo>
                </a:path>
              </a:pathLst>
            </a:custGeom>
            <a:solidFill>
              <a:srgbClr val="C2E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8" name="iṡḷïḑe"/>
            <p:cNvSpPr/>
            <p:nvPr/>
          </p:nvSpPr>
          <p:spPr bwMode="auto">
            <a:xfrm>
              <a:off x="5692776" y="2628900"/>
              <a:ext cx="103188" cy="17463"/>
            </a:xfrm>
            <a:custGeom>
              <a:avLst/>
              <a:gdLst>
                <a:gd name="T0" fmla="*/ 31 w 34"/>
                <a:gd name="T1" fmla="*/ 0 h 6"/>
                <a:gd name="T2" fmla="*/ 1 w 34"/>
                <a:gd name="T3" fmla="*/ 0 h 6"/>
                <a:gd name="T4" fmla="*/ 0 w 34"/>
                <a:gd name="T5" fmla="*/ 6 h 6"/>
                <a:gd name="T6" fmla="*/ 30 w 34"/>
                <a:gd name="T7" fmla="*/ 6 h 6"/>
                <a:gd name="T8" fmla="*/ 34 w 34"/>
                <a:gd name="T9" fmla="*/ 3 h 6"/>
                <a:gd name="T10" fmla="*/ 31 w 34"/>
                <a:gd name="T11" fmla="*/ 0 h 6"/>
              </a:gdLst>
              <a:ahLst/>
              <a:cxnLst>
                <a:cxn ang="0">
                  <a:pos x="T0" y="T1"/>
                </a:cxn>
                <a:cxn ang="0">
                  <a:pos x="T2" y="T3"/>
                </a:cxn>
                <a:cxn ang="0">
                  <a:pos x="T4" y="T5"/>
                </a:cxn>
                <a:cxn ang="0">
                  <a:pos x="T6" y="T7"/>
                </a:cxn>
                <a:cxn ang="0">
                  <a:pos x="T8" y="T9"/>
                </a:cxn>
                <a:cxn ang="0">
                  <a:pos x="T10" y="T11"/>
                </a:cxn>
              </a:cxnLst>
              <a:rect l="0" t="0" r="r" b="b"/>
              <a:pathLst>
                <a:path w="34" h="6">
                  <a:moveTo>
                    <a:pt x="31" y="0"/>
                  </a:moveTo>
                  <a:cubicBezTo>
                    <a:pt x="1" y="0"/>
                    <a:pt x="1" y="0"/>
                    <a:pt x="1" y="0"/>
                  </a:cubicBezTo>
                  <a:cubicBezTo>
                    <a:pt x="1" y="2"/>
                    <a:pt x="1" y="4"/>
                    <a:pt x="0" y="6"/>
                  </a:cubicBezTo>
                  <a:cubicBezTo>
                    <a:pt x="30" y="6"/>
                    <a:pt x="30" y="6"/>
                    <a:pt x="30" y="6"/>
                  </a:cubicBezTo>
                  <a:cubicBezTo>
                    <a:pt x="34" y="3"/>
                    <a:pt x="34" y="3"/>
                    <a:pt x="34" y="3"/>
                  </a:cubicBezTo>
                  <a:cubicBezTo>
                    <a:pt x="34" y="1"/>
                    <a:pt x="32" y="0"/>
                    <a:pt x="31" y="0"/>
                  </a:cubicBezTo>
                </a:path>
              </a:pathLst>
            </a:custGeom>
            <a:solidFill>
              <a:srgbClr val="C2E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79" name="isḷíde"/>
            <p:cNvSpPr/>
            <p:nvPr/>
          </p:nvSpPr>
          <p:spPr bwMode="auto">
            <a:xfrm>
              <a:off x="5235576" y="2700338"/>
              <a:ext cx="496888" cy="19050"/>
            </a:xfrm>
            <a:custGeom>
              <a:avLst/>
              <a:gdLst>
                <a:gd name="T0" fmla="*/ 165 w 165"/>
                <a:gd name="T1" fmla="*/ 0 h 6"/>
                <a:gd name="T2" fmla="*/ 141 w 165"/>
                <a:gd name="T3" fmla="*/ 0 h 6"/>
                <a:gd name="T4" fmla="*/ 123 w 165"/>
                <a:gd name="T5" fmla="*/ 6 h 6"/>
                <a:gd name="T6" fmla="*/ 0 w 165"/>
                <a:gd name="T7" fmla="*/ 6 h 6"/>
                <a:gd name="T8" fmla="*/ 159 w 165"/>
                <a:gd name="T9" fmla="*/ 6 h 6"/>
                <a:gd name="T10" fmla="*/ 165 w 165"/>
                <a:gd name="T11" fmla="*/ 0 h 6"/>
              </a:gdLst>
              <a:ahLst/>
              <a:cxnLst>
                <a:cxn ang="0">
                  <a:pos x="T0" y="T1"/>
                </a:cxn>
                <a:cxn ang="0">
                  <a:pos x="T2" y="T3"/>
                </a:cxn>
                <a:cxn ang="0">
                  <a:pos x="T4" y="T5"/>
                </a:cxn>
                <a:cxn ang="0">
                  <a:pos x="T6" y="T7"/>
                </a:cxn>
                <a:cxn ang="0">
                  <a:pos x="T8" y="T9"/>
                </a:cxn>
                <a:cxn ang="0">
                  <a:pos x="T10" y="T11"/>
                </a:cxn>
              </a:cxnLst>
              <a:rect l="0" t="0" r="r" b="b"/>
              <a:pathLst>
                <a:path w="165" h="6">
                  <a:moveTo>
                    <a:pt x="165" y="0"/>
                  </a:moveTo>
                  <a:cubicBezTo>
                    <a:pt x="141" y="0"/>
                    <a:pt x="141" y="0"/>
                    <a:pt x="141" y="0"/>
                  </a:cubicBezTo>
                  <a:cubicBezTo>
                    <a:pt x="136" y="4"/>
                    <a:pt x="129" y="6"/>
                    <a:pt x="123" y="6"/>
                  </a:cubicBezTo>
                  <a:cubicBezTo>
                    <a:pt x="0" y="6"/>
                    <a:pt x="0" y="6"/>
                    <a:pt x="0" y="6"/>
                  </a:cubicBezTo>
                  <a:cubicBezTo>
                    <a:pt x="159" y="6"/>
                    <a:pt x="159" y="6"/>
                    <a:pt x="159" y="6"/>
                  </a:cubicBezTo>
                  <a:cubicBezTo>
                    <a:pt x="165" y="0"/>
                    <a:pt x="165" y="0"/>
                    <a:pt x="165" y="0"/>
                  </a:cubicBezTo>
                </a:path>
              </a:pathLst>
            </a:custGeom>
            <a:solidFill>
              <a:srgbClr val="C2E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80" name="ïśľïḓe"/>
            <p:cNvSpPr/>
            <p:nvPr/>
          </p:nvSpPr>
          <p:spPr bwMode="auto">
            <a:xfrm>
              <a:off x="5192713" y="2770188"/>
              <a:ext cx="468313" cy="17463"/>
            </a:xfrm>
            <a:custGeom>
              <a:avLst/>
              <a:gdLst>
                <a:gd name="T0" fmla="*/ 155 w 155"/>
                <a:gd name="T1" fmla="*/ 0 h 6"/>
                <a:gd name="T2" fmla="*/ 3 w 155"/>
                <a:gd name="T3" fmla="*/ 0 h 6"/>
                <a:gd name="T4" fmla="*/ 0 w 155"/>
                <a:gd name="T5" fmla="*/ 3 h 6"/>
                <a:gd name="T6" fmla="*/ 3 w 155"/>
                <a:gd name="T7" fmla="*/ 6 h 6"/>
                <a:gd name="T8" fmla="*/ 149 w 155"/>
                <a:gd name="T9" fmla="*/ 6 h 6"/>
                <a:gd name="T10" fmla="*/ 155 w 155"/>
                <a:gd name="T11" fmla="*/ 0 h 6"/>
              </a:gdLst>
              <a:ahLst/>
              <a:cxnLst>
                <a:cxn ang="0">
                  <a:pos x="T0" y="T1"/>
                </a:cxn>
                <a:cxn ang="0">
                  <a:pos x="T2" y="T3"/>
                </a:cxn>
                <a:cxn ang="0">
                  <a:pos x="T4" y="T5"/>
                </a:cxn>
                <a:cxn ang="0">
                  <a:pos x="T6" y="T7"/>
                </a:cxn>
                <a:cxn ang="0">
                  <a:pos x="T8" y="T9"/>
                </a:cxn>
                <a:cxn ang="0">
                  <a:pos x="T10" y="T11"/>
                </a:cxn>
              </a:cxnLst>
              <a:rect l="0" t="0" r="r" b="b"/>
              <a:pathLst>
                <a:path w="155" h="6">
                  <a:moveTo>
                    <a:pt x="155" y="0"/>
                  </a:moveTo>
                  <a:cubicBezTo>
                    <a:pt x="3" y="0"/>
                    <a:pt x="3" y="0"/>
                    <a:pt x="3" y="0"/>
                  </a:cubicBezTo>
                  <a:cubicBezTo>
                    <a:pt x="2" y="0"/>
                    <a:pt x="0" y="2"/>
                    <a:pt x="0" y="3"/>
                  </a:cubicBezTo>
                  <a:cubicBezTo>
                    <a:pt x="0" y="5"/>
                    <a:pt x="2" y="6"/>
                    <a:pt x="3" y="6"/>
                  </a:cubicBezTo>
                  <a:cubicBezTo>
                    <a:pt x="149" y="6"/>
                    <a:pt x="149" y="6"/>
                    <a:pt x="149" y="6"/>
                  </a:cubicBezTo>
                  <a:cubicBezTo>
                    <a:pt x="155" y="0"/>
                    <a:pt x="155" y="0"/>
                    <a:pt x="155" y="0"/>
                  </a:cubicBezTo>
                </a:path>
              </a:pathLst>
            </a:custGeom>
            <a:solidFill>
              <a:srgbClr val="C2E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81" name="î$ļíďé"/>
            <p:cNvSpPr/>
            <p:nvPr/>
          </p:nvSpPr>
          <p:spPr bwMode="auto">
            <a:xfrm>
              <a:off x="5403851" y="2841625"/>
              <a:ext cx="50800" cy="19050"/>
            </a:xfrm>
            <a:custGeom>
              <a:avLst/>
              <a:gdLst>
                <a:gd name="T0" fmla="*/ 14 w 17"/>
                <a:gd name="T1" fmla="*/ 0 h 6"/>
                <a:gd name="T2" fmla="*/ 0 w 17"/>
                <a:gd name="T3" fmla="*/ 0 h 6"/>
                <a:gd name="T4" fmla="*/ 0 w 17"/>
                <a:gd name="T5" fmla="*/ 6 h 6"/>
                <a:gd name="T6" fmla="*/ 14 w 17"/>
                <a:gd name="T7" fmla="*/ 6 h 6"/>
                <a:gd name="T8" fmla="*/ 17 w 17"/>
                <a:gd name="T9" fmla="*/ 3 h 6"/>
                <a:gd name="T10" fmla="*/ 14 w 17"/>
                <a:gd name="T11" fmla="*/ 0 h 6"/>
              </a:gdLst>
              <a:ahLst/>
              <a:cxnLst>
                <a:cxn ang="0">
                  <a:pos x="T0" y="T1"/>
                </a:cxn>
                <a:cxn ang="0">
                  <a:pos x="T2" y="T3"/>
                </a:cxn>
                <a:cxn ang="0">
                  <a:pos x="T4" y="T5"/>
                </a:cxn>
                <a:cxn ang="0">
                  <a:pos x="T6" y="T7"/>
                </a:cxn>
                <a:cxn ang="0">
                  <a:pos x="T8" y="T9"/>
                </a:cxn>
                <a:cxn ang="0">
                  <a:pos x="T10" y="T11"/>
                </a:cxn>
              </a:cxnLst>
              <a:rect l="0" t="0" r="r" b="b"/>
              <a:pathLst>
                <a:path w="17" h="6">
                  <a:moveTo>
                    <a:pt x="14" y="0"/>
                  </a:moveTo>
                  <a:cubicBezTo>
                    <a:pt x="0" y="0"/>
                    <a:pt x="0" y="0"/>
                    <a:pt x="0" y="0"/>
                  </a:cubicBezTo>
                  <a:cubicBezTo>
                    <a:pt x="0" y="6"/>
                    <a:pt x="0" y="6"/>
                    <a:pt x="0" y="6"/>
                  </a:cubicBezTo>
                  <a:cubicBezTo>
                    <a:pt x="14" y="6"/>
                    <a:pt x="14" y="6"/>
                    <a:pt x="14" y="6"/>
                  </a:cubicBezTo>
                  <a:cubicBezTo>
                    <a:pt x="16" y="6"/>
                    <a:pt x="17" y="4"/>
                    <a:pt x="17" y="3"/>
                  </a:cubicBezTo>
                  <a:cubicBezTo>
                    <a:pt x="17" y="1"/>
                    <a:pt x="16" y="0"/>
                    <a:pt x="14" y="0"/>
                  </a:cubicBezTo>
                </a:path>
              </a:pathLst>
            </a:custGeom>
            <a:solidFill>
              <a:srgbClr val="C2E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82" name="íṩḻídê"/>
            <p:cNvSpPr/>
            <p:nvPr/>
          </p:nvSpPr>
          <p:spPr bwMode="auto">
            <a:xfrm>
              <a:off x="5507038" y="2841625"/>
              <a:ext cx="80963" cy="19050"/>
            </a:xfrm>
            <a:custGeom>
              <a:avLst/>
              <a:gdLst>
                <a:gd name="T0" fmla="*/ 27 w 27"/>
                <a:gd name="T1" fmla="*/ 0 h 6"/>
                <a:gd name="T2" fmla="*/ 2 w 27"/>
                <a:gd name="T3" fmla="*/ 0 h 6"/>
                <a:gd name="T4" fmla="*/ 0 w 27"/>
                <a:gd name="T5" fmla="*/ 3 h 6"/>
                <a:gd name="T6" fmla="*/ 2 w 27"/>
                <a:gd name="T7" fmla="*/ 6 h 6"/>
                <a:gd name="T8" fmla="*/ 22 w 27"/>
                <a:gd name="T9" fmla="*/ 6 h 6"/>
                <a:gd name="T10" fmla="*/ 27 w 27"/>
                <a:gd name="T11" fmla="*/ 0 h 6"/>
              </a:gdLst>
              <a:ahLst/>
              <a:cxnLst>
                <a:cxn ang="0">
                  <a:pos x="T0" y="T1"/>
                </a:cxn>
                <a:cxn ang="0">
                  <a:pos x="T2" y="T3"/>
                </a:cxn>
                <a:cxn ang="0">
                  <a:pos x="T4" y="T5"/>
                </a:cxn>
                <a:cxn ang="0">
                  <a:pos x="T6" y="T7"/>
                </a:cxn>
                <a:cxn ang="0">
                  <a:pos x="T8" y="T9"/>
                </a:cxn>
                <a:cxn ang="0">
                  <a:pos x="T10" y="T11"/>
                </a:cxn>
              </a:cxnLst>
              <a:rect l="0" t="0" r="r" b="b"/>
              <a:pathLst>
                <a:path w="27" h="6">
                  <a:moveTo>
                    <a:pt x="27" y="0"/>
                  </a:moveTo>
                  <a:cubicBezTo>
                    <a:pt x="2" y="0"/>
                    <a:pt x="2" y="0"/>
                    <a:pt x="2" y="0"/>
                  </a:cubicBezTo>
                  <a:cubicBezTo>
                    <a:pt x="1" y="0"/>
                    <a:pt x="0" y="1"/>
                    <a:pt x="0" y="3"/>
                  </a:cubicBezTo>
                  <a:cubicBezTo>
                    <a:pt x="0" y="4"/>
                    <a:pt x="1" y="6"/>
                    <a:pt x="2" y="6"/>
                  </a:cubicBezTo>
                  <a:cubicBezTo>
                    <a:pt x="22" y="6"/>
                    <a:pt x="22" y="6"/>
                    <a:pt x="22" y="6"/>
                  </a:cubicBezTo>
                  <a:cubicBezTo>
                    <a:pt x="27" y="0"/>
                    <a:pt x="27" y="0"/>
                    <a:pt x="27" y="0"/>
                  </a:cubicBezTo>
                </a:path>
              </a:pathLst>
            </a:custGeom>
            <a:solidFill>
              <a:srgbClr val="C2E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83" name="îŝlïḓé"/>
            <p:cNvSpPr/>
            <p:nvPr/>
          </p:nvSpPr>
          <p:spPr bwMode="auto">
            <a:xfrm>
              <a:off x="5403851" y="2914650"/>
              <a:ext cx="114300" cy="14288"/>
            </a:xfrm>
            <a:custGeom>
              <a:avLst/>
              <a:gdLst>
                <a:gd name="T0" fmla="*/ 72 w 72"/>
                <a:gd name="T1" fmla="*/ 0 h 9"/>
                <a:gd name="T2" fmla="*/ 0 w 72"/>
                <a:gd name="T3" fmla="*/ 0 h 9"/>
                <a:gd name="T4" fmla="*/ 0 w 72"/>
                <a:gd name="T5" fmla="*/ 9 h 9"/>
                <a:gd name="T6" fmla="*/ 61 w 72"/>
                <a:gd name="T7" fmla="*/ 9 h 9"/>
                <a:gd name="T8" fmla="*/ 72 w 72"/>
                <a:gd name="T9" fmla="*/ 0 h 9"/>
              </a:gdLst>
              <a:ahLst/>
              <a:cxnLst>
                <a:cxn ang="0">
                  <a:pos x="T0" y="T1"/>
                </a:cxn>
                <a:cxn ang="0">
                  <a:pos x="T2" y="T3"/>
                </a:cxn>
                <a:cxn ang="0">
                  <a:pos x="T4" y="T5"/>
                </a:cxn>
                <a:cxn ang="0">
                  <a:pos x="T6" y="T7"/>
                </a:cxn>
                <a:cxn ang="0">
                  <a:pos x="T8" y="T9"/>
                </a:cxn>
              </a:cxnLst>
              <a:rect l="0" t="0" r="r" b="b"/>
              <a:pathLst>
                <a:path w="72" h="9">
                  <a:moveTo>
                    <a:pt x="72" y="0"/>
                  </a:moveTo>
                  <a:lnTo>
                    <a:pt x="0" y="0"/>
                  </a:lnTo>
                  <a:lnTo>
                    <a:pt x="0" y="9"/>
                  </a:lnTo>
                  <a:lnTo>
                    <a:pt x="61" y="9"/>
                  </a:lnTo>
                  <a:lnTo>
                    <a:pt x="72" y="0"/>
                  </a:lnTo>
                  <a:close/>
                </a:path>
              </a:pathLst>
            </a:custGeom>
            <a:solidFill>
              <a:srgbClr val="C2E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84" name="î$ḻiḍè"/>
            <p:cNvSpPr/>
            <p:nvPr/>
          </p:nvSpPr>
          <p:spPr bwMode="auto">
            <a:xfrm>
              <a:off x="5403851" y="2914650"/>
              <a:ext cx="114300" cy="14288"/>
            </a:xfrm>
            <a:custGeom>
              <a:avLst/>
              <a:gdLst>
                <a:gd name="T0" fmla="*/ 72 w 72"/>
                <a:gd name="T1" fmla="*/ 0 h 9"/>
                <a:gd name="T2" fmla="*/ 0 w 72"/>
                <a:gd name="T3" fmla="*/ 0 h 9"/>
                <a:gd name="T4" fmla="*/ 0 w 72"/>
                <a:gd name="T5" fmla="*/ 9 h 9"/>
                <a:gd name="T6" fmla="*/ 61 w 72"/>
                <a:gd name="T7" fmla="*/ 9 h 9"/>
                <a:gd name="T8" fmla="*/ 72 w 72"/>
                <a:gd name="T9" fmla="*/ 0 h 9"/>
              </a:gdLst>
              <a:ahLst/>
              <a:cxnLst>
                <a:cxn ang="0">
                  <a:pos x="T0" y="T1"/>
                </a:cxn>
                <a:cxn ang="0">
                  <a:pos x="T2" y="T3"/>
                </a:cxn>
                <a:cxn ang="0">
                  <a:pos x="T4" y="T5"/>
                </a:cxn>
                <a:cxn ang="0">
                  <a:pos x="T6" y="T7"/>
                </a:cxn>
                <a:cxn ang="0">
                  <a:pos x="T8" y="T9"/>
                </a:cxn>
              </a:cxnLst>
              <a:rect l="0" t="0" r="r" b="b"/>
              <a:pathLst>
                <a:path w="72" h="9">
                  <a:moveTo>
                    <a:pt x="72" y="0"/>
                  </a:moveTo>
                  <a:lnTo>
                    <a:pt x="0" y="0"/>
                  </a:lnTo>
                  <a:lnTo>
                    <a:pt x="0" y="9"/>
                  </a:lnTo>
                  <a:lnTo>
                    <a:pt x="61" y="9"/>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85" name="îsḷíḍe"/>
            <p:cNvSpPr/>
            <p:nvPr/>
          </p:nvSpPr>
          <p:spPr bwMode="auto">
            <a:xfrm>
              <a:off x="6013451" y="3122613"/>
              <a:ext cx="222250" cy="168275"/>
            </a:xfrm>
            <a:prstGeom prst="rect">
              <a:avLst/>
            </a:prstGeom>
            <a:solidFill>
              <a:srgbClr val="FEB1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86" name="iṩḻiḓé"/>
            <p:cNvSpPr/>
            <p:nvPr/>
          </p:nvSpPr>
          <p:spPr bwMode="auto">
            <a:xfrm>
              <a:off x="6013451" y="3254375"/>
              <a:ext cx="222250" cy="69850"/>
            </a:xfrm>
            <a:custGeom>
              <a:avLst/>
              <a:gdLst>
                <a:gd name="T0" fmla="*/ 0 w 74"/>
                <a:gd name="T1" fmla="*/ 0 h 23"/>
                <a:gd name="T2" fmla="*/ 74 w 74"/>
                <a:gd name="T3" fmla="*/ 0 h 23"/>
                <a:gd name="T4" fmla="*/ 74 w 74"/>
                <a:gd name="T5" fmla="*/ 16 h 23"/>
                <a:gd name="T6" fmla="*/ 54 w 74"/>
                <a:gd name="T7" fmla="*/ 19 h 23"/>
                <a:gd name="T8" fmla="*/ 37 w 74"/>
                <a:gd name="T9" fmla="*/ 23 h 23"/>
                <a:gd name="T10" fmla="*/ 0 w 74"/>
                <a:gd name="T11" fmla="*/ 11 h 23"/>
                <a:gd name="T12" fmla="*/ 0 w 74"/>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74" h="23">
                  <a:moveTo>
                    <a:pt x="0" y="0"/>
                  </a:moveTo>
                  <a:cubicBezTo>
                    <a:pt x="0" y="0"/>
                    <a:pt x="33" y="14"/>
                    <a:pt x="74" y="0"/>
                  </a:cubicBezTo>
                  <a:cubicBezTo>
                    <a:pt x="74" y="8"/>
                    <a:pt x="74" y="16"/>
                    <a:pt x="74" y="16"/>
                  </a:cubicBezTo>
                  <a:cubicBezTo>
                    <a:pt x="54" y="19"/>
                    <a:pt x="54" y="19"/>
                    <a:pt x="54" y="19"/>
                  </a:cubicBezTo>
                  <a:cubicBezTo>
                    <a:pt x="37" y="23"/>
                    <a:pt x="37" y="23"/>
                    <a:pt x="37" y="23"/>
                  </a:cubicBezTo>
                  <a:cubicBezTo>
                    <a:pt x="0" y="11"/>
                    <a:pt x="0" y="11"/>
                    <a:pt x="0" y="11"/>
                  </a:cubicBezTo>
                  <a:lnTo>
                    <a:pt x="0" y="0"/>
                  </a:lnTo>
                  <a:close/>
                </a:path>
              </a:pathLst>
            </a:custGeom>
            <a:solidFill>
              <a:srgbClr val="F88B6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87" name="iṧľiḑe"/>
            <p:cNvSpPr/>
            <p:nvPr/>
          </p:nvSpPr>
          <p:spPr bwMode="auto">
            <a:xfrm>
              <a:off x="5753101" y="4135438"/>
              <a:ext cx="741363" cy="309563"/>
            </a:xfrm>
            <a:custGeom>
              <a:avLst/>
              <a:gdLst>
                <a:gd name="T0" fmla="*/ 211 w 246"/>
                <a:gd name="T1" fmla="*/ 103 h 103"/>
                <a:gd name="T2" fmla="*/ 35 w 246"/>
                <a:gd name="T3" fmla="*/ 103 h 103"/>
                <a:gd name="T4" fmla="*/ 0 w 246"/>
                <a:gd name="T5" fmla="*/ 69 h 103"/>
                <a:gd name="T6" fmla="*/ 0 w 246"/>
                <a:gd name="T7" fmla="*/ 35 h 103"/>
                <a:gd name="T8" fmla="*/ 35 w 246"/>
                <a:gd name="T9" fmla="*/ 0 h 103"/>
                <a:gd name="T10" fmla="*/ 211 w 246"/>
                <a:gd name="T11" fmla="*/ 0 h 103"/>
                <a:gd name="T12" fmla="*/ 246 w 246"/>
                <a:gd name="T13" fmla="*/ 35 h 103"/>
                <a:gd name="T14" fmla="*/ 246 w 246"/>
                <a:gd name="T15" fmla="*/ 69 h 103"/>
                <a:gd name="T16" fmla="*/ 211 w 24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03">
                  <a:moveTo>
                    <a:pt x="211" y="103"/>
                  </a:moveTo>
                  <a:cubicBezTo>
                    <a:pt x="35" y="103"/>
                    <a:pt x="35" y="103"/>
                    <a:pt x="35" y="103"/>
                  </a:cubicBezTo>
                  <a:cubicBezTo>
                    <a:pt x="16" y="103"/>
                    <a:pt x="0" y="88"/>
                    <a:pt x="0" y="69"/>
                  </a:cubicBezTo>
                  <a:cubicBezTo>
                    <a:pt x="0" y="35"/>
                    <a:pt x="0" y="35"/>
                    <a:pt x="0" y="35"/>
                  </a:cubicBezTo>
                  <a:cubicBezTo>
                    <a:pt x="0" y="15"/>
                    <a:pt x="16" y="0"/>
                    <a:pt x="35" y="0"/>
                  </a:cubicBezTo>
                  <a:cubicBezTo>
                    <a:pt x="211" y="0"/>
                    <a:pt x="211" y="0"/>
                    <a:pt x="211" y="0"/>
                  </a:cubicBezTo>
                  <a:cubicBezTo>
                    <a:pt x="230" y="0"/>
                    <a:pt x="246" y="15"/>
                    <a:pt x="246" y="35"/>
                  </a:cubicBezTo>
                  <a:cubicBezTo>
                    <a:pt x="246" y="69"/>
                    <a:pt x="246" y="69"/>
                    <a:pt x="246" y="69"/>
                  </a:cubicBezTo>
                  <a:cubicBezTo>
                    <a:pt x="246" y="88"/>
                    <a:pt x="230" y="103"/>
                    <a:pt x="211" y="103"/>
                  </a:cubicBezTo>
                  <a:close/>
                </a:path>
              </a:pathLst>
            </a:custGeom>
            <a:solidFill>
              <a:srgbClr val="B7FF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88" name="iṧḻïḓè"/>
            <p:cNvSpPr/>
            <p:nvPr/>
          </p:nvSpPr>
          <p:spPr bwMode="auto">
            <a:xfrm>
              <a:off x="5756276" y="4325938"/>
              <a:ext cx="736600" cy="119063"/>
            </a:xfrm>
            <a:custGeom>
              <a:avLst/>
              <a:gdLst>
                <a:gd name="T0" fmla="*/ 244 w 244"/>
                <a:gd name="T1" fmla="*/ 0 h 40"/>
                <a:gd name="T2" fmla="*/ 0 w 244"/>
                <a:gd name="T3" fmla="*/ 0 h 40"/>
                <a:gd name="T4" fmla="*/ 50 w 244"/>
                <a:gd name="T5" fmla="*/ 40 h 40"/>
                <a:gd name="T6" fmla="*/ 195 w 244"/>
                <a:gd name="T7" fmla="*/ 40 h 40"/>
                <a:gd name="T8" fmla="*/ 244 w 244"/>
                <a:gd name="T9" fmla="*/ 0 h 40"/>
              </a:gdLst>
              <a:ahLst/>
              <a:cxnLst>
                <a:cxn ang="0">
                  <a:pos x="T0" y="T1"/>
                </a:cxn>
                <a:cxn ang="0">
                  <a:pos x="T2" y="T3"/>
                </a:cxn>
                <a:cxn ang="0">
                  <a:pos x="T4" y="T5"/>
                </a:cxn>
                <a:cxn ang="0">
                  <a:pos x="T6" y="T7"/>
                </a:cxn>
                <a:cxn ang="0">
                  <a:pos x="T8" y="T9"/>
                </a:cxn>
              </a:cxnLst>
              <a:rect l="0" t="0" r="r" b="b"/>
              <a:pathLst>
                <a:path w="244" h="40">
                  <a:moveTo>
                    <a:pt x="244" y="0"/>
                  </a:moveTo>
                  <a:cubicBezTo>
                    <a:pt x="117" y="38"/>
                    <a:pt x="0" y="0"/>
                    <a:pt x="0" y="0"/>
                  </a:cubicBezTo>
                  <a:cubicBezTo>
                    <a:pt x="5" y="23"/>
                    <a:pt x="25" y="40"/>
                    <a:pt x="50" y="40"/>
                  </a:cubicBezTo>
                  <a:cubicBezTo>
                    <a:pt x="195" y="40"/>
                    <a:pt x="195" y="40"/>
                    <a:pt x="195" y="40"/>
                  </a:cubicBezTo>
                  <a:cubicBezTo>
                    <a:pt x="219" y="40"/>
                    <a:pt x="239" y="23"/>
                    <a:pt x="244" y="0"/>
                  </a:cubicBezTo>
                  <a:close/>
                </a:path>
              </a:pathLst>
            </a:custGeom>
            <a:solidFill>
              <a:srgbClr val="96D2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89" name="ïşļïḋé"/>
            <p:cNvSpPr/>
            <p:nvPr/>
          </p:nvSpPr>
          <p:spPr bwMode="auto">
            <a:xfrm>
              <a:off x="6161088" y="2471738"/>
              <a:ext cx="271463" cy="346075"/>
            </a:xfrm>
            <a:custGeom>
              <a:avLst/>
              <a:gdLst>
                <a:gd name="T0" fmla="*/ 0 w 90"/>
                <a:gd name="T1" fmla="*/ 51 h 115"/>
                <a:gd name="T2" fmla="*/ 52 w 90"/>
                <a:gd name="T3" fmla="*/ 0 h 115"/>
                <a:gd name="T4" fmla="*/ 50 w 90"/>
                <a:gd name="T5" fmla="*/ 51 h 115"/>
                <a:gd name="T6" fmla="*/ 71 w 90"/>
                <a:gd name="T7" fmla="*/ 30 h 115"/>
                <a:gd name="T8" fmla="*/ 62 w 90"/>
                <a:gd name="T9" fmla="*/ 74 h 115"/>
                <a:gd name="T10" fmla="*/ 79 w 90"/>
                <a:gd name="T11" fmla="*/ 57 h 115"/>
                <a:gd name="T12" fmla="*/ 49 w 90"/>
                <a:gd name="T13" fmla="*/ 115 h 115"/>
                <a:gd name="T14" fmla="*/ 0 w 90"/>
                <a:gd name="T15" fmla="*/ 51 h 1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115">
                  <a:moveTo>
                    <a:pt x="0" y="51"/>
                  </a:moveTo>
                  <a:cubicBezTo>
                    <a:pt x="52" y="0"/>
                    <a:pt x="52" y="0"/>
                    <a:pt x="52" y="0"/>
                  </a:cubicBezTo>
                  <a:cubicBezTo>
                    <a:pt x="52" y="0"/>
                    <a:pt x="65" y="24"/>
                    <a:pt x="50" y="51"/>
                  </a:cubicBezTo>
                  <a:cubicBezTo>
                    <a:pt x="71" y="30"/>
                    <a:pt x="71" y="30"/>
                    <a:pt x="71" y="30"/>
                  </a:cubicBezTo>
                  <a:cubicBezTo>
                    <a:pt x="71" y="30"/>
                    <a:pt x="81" y="59"/>
                    <a:pt x="62" y="74"/>
                  </a:cubicBezTo>
                  <a:cubicBezTo>
                    <a:pt x="79" y="57"/>
                    <a:pt x="79" y="57"/>
                    <a:pt x="79" y="57"/>
                  </a:cubicBezTo>
                  <a:cubicBezTo>
                    <a:pt x="79" y="57"/>
                    <a:pt x="90" y="90"/>
                    <a:pt x="49" y="115"/>
                  </a:cubicBezTo>
                  <a:lnTo>
                    <a:pt x="0" y="51"/>
                  </a:ln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0" name="íṣḷiḑê"/>
            <p:cNvSpPr/>
            <p:nvPr/>
          </p:nvSpPr>
          <p:spPr bwMode="auto">
            <a:xfrm>
              <a:off x="6161088" y="2592388"/>
              <a:ext cx="188913" cy="204788"/>
            </a:xfrm>
            <a:custGeom>
              <a:avLst/>
              <a:gdLst>
                <a:gd name="T0" fmla="*/ 43 w 63"/>
                <a:gd name="T1" fmla="*/ 66 h 68"/>
                <a:gd name="T2" fmla="*/ 59 w 63"/>
                <a:gd name="T3" fmla="*/ 68 h 68"/>
                <a:gd name="T4" fmla="*/ 59 w 63"/>
                <a:gd name="T5" fmla="*/ 68 h 68"/>
                <a:gd name="T6" fmla="*/ 12 w 63"/>
                <a:gd name="T7" fmla="*/ 0 h 68"/>
                <a:gd name="T8" fmla="*/ 0 w 63"/>
                <a:gd name="T9" fmla="*/ 11 h 68"/>
                <a:gd name="T10" fmla="*/ 43 w 63"/>
                <a:gd name="T11" fmla="*/ 66 h 68"/>
              </a:gdLst>
              <a:ahLst/>
              <a:cxnLst>
                <a:cxn ang="0">
                  <a:pos x="T0" y="T1"/>
                </a:cxn>
                <a:cxn ang="0">
                  <a:pos x="T2" y="T3"/>
                </a:cxn>
                <a:cxn ang="0">
                  <a:pos x="T4" y="T5"/>
                </a:cxn>
                <a:cxn ang="0">
                  <a:pos x="T6" y="T7"/>
                </a:cxn>
                <a:cxn ang="0">
                  <a:pos x="T8" y="T9"/>
                </a:cxn>
                <a:cxn ang="0">
                  <a:pos x="T10" y="T11"/>
                </a:cxn>
              </a:cxnLst>
              <a:rect l="0" t="0" r="r" b="b"/>
              <a:pathLst>
                <a:path w="63" h="68">
                  <a:moveTo>
                    <a:pt x="43" y="66"/>
                  </a:moveTo>
                  <a:cubicBezTo>
                    <a:pt x="59" y="68"/>
                    <a:pt x="59" y="68"/>
                    <a:pt x="59" y="68"/>
                  </a:cubicBezTo>
                  <a:cubicBezTo>
                    <a:pt x="59" y="68"/>
                    <a:pt x="59" y="68"/>
                    <a:pt x="59" y="68"/>
                  </a:cubicBezTo>
                  <a:cubicBezTo>
                    <a:pt x="59" y="66"/>
                    <a:pt x="63" y="21"/>
                    <a:pt x="12" y="0"/>
                  </a:cubicBezTo>
                  <a:cubicBezTo>
                    <a:pt x="0" y="11"/>
                    <a:pt x="0" y="11"/>
                    <a:pt x="0" y="11"/>
                  </a:cubicBezTo>
                  <a:lnTo>
                    <a:pt x="43" y="66"/>
                  </a:lnTo>
                  <a:close/>
                </a:path>
              </a:pathLst>
            </a:custGeom>
            <a:solidFill>
              <a:srgbClr val="14C3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1" name="ïs1ïḋé"/>
            <p:cNvSpPr/>
            <p:nvPr/>
          </p:nvSpPr>
          <p:spPr bwMode="auto">
            <a:xfrm>
              <a:off x="6242051" y="2887663"/>
              <a:ext cx="138113" cy="138113"/>
            </a:xfrm>
            <a:prstGeom prst="ellipse">
              <a:avLst/>
            </a:prstGeom>
            <a:solidFill>
              <a:srgbClr val="FEB18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2" name="iṥḻîḓê"/>
            <p:cNvSpPr/>
            <p:nvPr/>
          </p:nvSpPr>
          <p:spPr bwMode="auto">
            <a:xfrm>
              <a:off x="5870576" y="2887663"/>
              <a:ext cx="139700" cy="138113"/>
            </a:xfrm>
            <a:prstGeom prst="ellipse">
              <a:avLst/>
            </a:prstGeom>
            <a:solidFill>
              <a:srgbClr val="FEB18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3" name="iṣḷîďé"/>
            <p:cNvSpPr/>
            <p:nvPr/>
          </p:nvSpPr>
          <p:spPr bwMode="auto">
            <a:xfrm>
              <a:off x="5910263" y="2622550"/>
              <a:ext cx="431800" cy="598488"/>
            </a:xfrm>
            <a:custGeom>
              <a:avLst/>
              <a:gdLst>
                <a:gd name="T0" fmla="*/ 71 w 143"/>
                <a:gd name="T1" fmla="*/ 199 h 199"/>
                <a:gd name="T2" fmla="*/ 71 w 143"/>
                <a:gd name="T3" fmla="*/ 199 h 199"/>
                <a:gd name="T4" fmla="*/ 0 w 143"/>
                <a:gd name="T5" fmla="*/ 128 h 199"/>
                <a:gd name="T6" fmla="*/ 0 w 143"/>
                <a:gd name="T7" fmla="*/ 72 h 199"/>
                <a:gd name="T8" fmla="*/ 71 w 143"/>
                <a:gd name="T9" fmla="*/ 0 h 199"/>
                <a:gd name="T10" fmla="*/ 143 w 143"/>
                <a:gd name="T11" fmla="*/ 72 h 199"/>
                <a:gd name="T12" fmla="*/ 143 w 143"/>
                <a:gd name="T13" fmla="*/ 128 h 199"/>
                <a:gd name="T14" fmla="*/ 71 w 143"/>
                <a:gd name="T15" fmla="*/ 199 h 1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3" h="199">
                  <a:moveTo>
                    <a:pt x="71" y="199"/>
                  </a:moveTo>
                  <a:cubicBezTo>
                    <a:pt x="71" y="199"/>
                    <a:pt x="71" y="199"/>
                    <a:pt x="71" y="199"/>
                  </a:cubicBezTo>
                  <a:cubicBezTo>
                    <a:pt x="32" y="199"/>
                    <a:pt x="0" y="167"/>
                    <a:pt x="0" y="128"/>
                  </a:cubicBezTo>
                  <a:cubicBezTo>
                    <a:pt x="0" y="72"/>
                    <a:pt x="0" y="72"/>
                    <a:pt x="0" y="72"/>
                  </a:cubicBezTo>
                  <a:cubicBezTo>
                    <a:pt x="0" y="32"/>
                    <a:pt x="32" y="0"/>
                    <a:pt x="71" y="0"/>
                  </a:cubicBezTo>
                  <a:cubicBezTo>
                    <a:pt x="111" y="0"/>
                    <a:pt x="143" y="32"/>
                    <a:pt x="143" y="72"/>
                  </a:cubicBezTo>
                  <a:cubicBezTo>
                    <a:pt x="143" y="128"/>
                    <a:pt x="143" y="128"/>
                    <a:pt x="143" y="128"/>
                  </a:cubicBezTo>
                  <a:cubicBezTo>
                    <a:pt x="143" y="167"/>
                    <a:pt x="111" y="199"/>
                    <a:pt x="71" y="199"/>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4" name="íṧľíḍè"/>
            <p:cNvSpPr/>
            <p:nvPr/>
          </p:nvSpPr>
          <p:spPr bwMode="auto">
            <a:xfrm>
              <a:off x="5956301" y="2959100"/>
              <a:ext cx="87313" cy="66675"/>
            </a:xfrm>
            <a:custGeom>
              <a:avLst/>
              <a:gdLst>
                <a:gd name="T0" fmla="*/ 0 w 55"/>
                <a:gd name="T1" fmla="*/ 10 h 42"/>
                <a:gd name="T2" fmla="*/ 0 w 55"/>
                <a:gd name="T3" fmla="*/ 42 h 42"/>
                <a:gd name="T4" fmla="*/ 15 w 55"/>
                <a:gd name="T5" fmla="*/ 25 h 42"/>
                <a:gd name="T6" fmla="*/ 30 w 55"/>
                <a:gd name="T7" fmla="*/ 40 h 42"/>
                <a:gd name="T8" fmla="*/ 43 w 55"/>
                <a:gd name="T9" fmla="*/ 27 h 42"/>
                <a:gd name="T10" fmla="*/ 55 w 55"/>
                <a:gd name="T11" fmla="*/ 38 h 42"/>
                <a:gd name="T12" fmla="*/ 55 w 55"/>
                <a:gd name="T13" fmla="*/ 0 h 42"/>
                <a:gd name="T14" fmla="*/ 51 w 55"/>
                <a:gd name="T15" fmla="*/ 23 h 42"/>
                <a:gd name="T16" fmla="*/ 43 w 55"/>
                <a:gd name="T17" fmla="*/ 16 h 42"/>
                <a:gd name="T18" fmla="*/ 30 w 55"/>
                <a:gd name="T19" fmla="*/ 31 h 42"/>
                <a:gd name="T20" fmla="*/ 15 w 55"/>
                <a:gd name="T21" fmla="*/ 16 h 42"/>
                <a:gd name="T22" fmla="*/ 5 w 55"/>
                <a:gd name="T23" fmla="*/ 27 h 42"/>
                <a:gd name="T24" fmla="*/ 0 w 55"/>
                <a:gd name="T25" fmla="*/ 1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42">
                  <a:moveTo>
                    <a:pt x="0" y="10"/>
                  </a:moveTo>
                  <a:lnTo>
                    <a:pt x="0" y="42"/>
                  </a:lnTo>
                  <a:lnTo>
                    <a:pt x="15" y="25"/>
                  </a:lnTo>
                  <a:lnTo>
                    <a:pt x="30" y="40"/>
                  </a:lnTo>
                  <a:lnTo>
                    <a:pt x="43" y="27"/>
                  </a:lnTo>
                  <a:lnTo>
                    <a:pt x="55" y="38"/>
                  </a:lnTo>
                  <a:lnTo>
                    <a:pt x="55" y="0"/>
                  </a:lnTo>
                  <a:lnTo>
                    <a:pt x="51" y="23"/>
                  </a:lnTo>
                  <a:lnTo>
                    <a:pt x="43" y="16"/>
                  </a:lnTo>
                  <a:lnTo>
                    <a:pt x="30" y="31"/>
                  </a:lnTo>
                  <a:lnTo>
                    <a:pt x="15" y="16"/>
                  </a:lnTo>
                  <a:lnTo>
                    <a:pt x="5" y="27"/>
                  </a:lnTo>
                  <a:lnTo>
                    <a:pt x="0" y="10"/>
                  </a:lnTo>
                  <a:close/>
                </a:path>
              </a:pathLst>
            </a:custGeom>
            <a:solidFill>
              <a:srgbClr val="14AF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5" name="íslíḓe"/>
            <p:cNvSpPr/>
            <p:nvPr/>
          </p:nvSpPr>
          <p:spPr bwMode="auto">
            <a:xfrm>
              <a:off x="6054726" y="2860675"/>
              <a:ext cx="114300" cy="84138"/>
            </a:xfrm>
            <a:custGeom>
              <a:avLst/>
              <a:gdLst>
                <a:gd name="T0" fmla="*/ 0 w 72"/>
                <a:gd name="T1" fmla="*/ 11 h 53"/>
                <a:gd name="T2" fmla="*/ 0 w 72"/>
                <a:gd name="T3" fmla="*/ 53 h 53"/>
                <a:gd name="T4" fmla="*/ 21 w 72"/>
                <a:gd name="T5" fmla="*/ 32 h 53"/>
                <a:gd name="T6" fmla="*/ 40 w 72"/>
                <a:gd name="T7" fmla="*/ 49 h 53"/>
                <a:gd name="T8" fmla="*/ 57 w 72"/>
                <a:gd name="T9" fmla="*/ 34 h 53"/>
                <a:gd name="T10" fmla="*/ 72 w 72"/>
                <a:gd name="T11" fmla="*/ 49 h 53"/>
                <a:gd name="T12" fmla="*/ 72 w 72"/>
                <a:gd name="T13" fmla="*/ 0 h 53"/>
                <a:gd name="T14" fmla="*/ 67 w 72"/>
                <a:gd name="T15" fmla="*/ 30 h 53"/>
                <a:gd name="T16" fmla="*/ 57 w 72"/>
                <a:gd name="T17" fmla="*/ 19 h 53"/>
                <a:gd name="T18" fmla="*/ 40 w 72"/>
                <a:gd name="T19" fmla="*/ 38 h 53"/>
                <a:gd name="T20" fmla="*/ 21 w 72"/>
                <a:gd name="T21" fmla="*/ 19 h 53"/>
                <a:gd name="T22" fmla="*/ 8 w 72"/>
                <a:gd name="T23" fmla="*/ 32 h 53"/>
                <a:gd name="T24" fmla="*/ 0 w 72"/>
                <a:gd name="T25"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53">
                  <a:moveTo>
                    <a:pt x="0" y="11"/>
                  </a:moveTo>
                  <a:lnTo>
                    <a:pt x="0" y="53"/>
                  </a:lnTo>
                  <a:lnTo>
                    <a:pt x="21" y="32"/>
                  </a:lnTo>
                  <a:lnTo>
                    <a:pt x="40" y="49"/>
                  </a:lnTo>
                  <a:lnTo>
                    <a:pt x="57" y="34"/>
                  </a:lnTo>
                  <a:lnTo>
                    <a:pt x="72" y="49"/>
                  </a:lnTo>
                  <a:lnTo>
                    <a:pt x="72" y="0"/>
                  </a:lnTo>
                  <a:lnTo>
                    <a:pt x="67" y="30"/>
                  </a:lnTo>
                  <a:lnTo>
                    <a:pt x="57" y="19"/>
                  </a:lnTo>
                  <a:lnTo>
                    <a:pt x="40" y="38"/>
                  </a:lnTo>
                  <a:lnTo>
                    <a:pt x="21" y="19"/>
                  </a:lnTo>
                  <a:lnTo>
                    <a:pt x="8" y="32"/>
                  </a:lnTo>
                  <a:lnTo>
                    <a:pt x="0" y="11"/>
                  </a:lnTo>
                  <a:close/>
                </a:path>
              </a:pathLst>
            </a:custGeom>
            <a:solidFill>
              <a:srgbClr val="14AF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6" name="i$lîdè"/>
            <p:cNvSpPr/>
            <p:nvPr/>
          </p:nvSpPr>
          <p:spPr bwMode="auto">
            <a:xfrm>
              <a:off x="6224588" y="3025775"/>
              <a:ext cx="68263" cy="53975"/>
            </a:xfrm>
            <a:custGeom>
              <a:avLst/>
              <a:gdLst>
                <a:gd name="T0" fmla="*/ 0 w 43"/>
                <a:gd name="T1" fmla="*/ 8 h 34"/>
                <a:gd name="T2" fmla="*/ 0 w 43"/>
                <a:gd name="T3" fmla="*/ 34 h 34"/>
                <a:gd name="T4" fmla="*/ 13 w 43"/>
                <a:gd name="T5" fmla="*/ 21 h 34"/>
                <a:gd name="T6" fmla="*/ 24 w 43"/>
                <a:gd name="T7" fmla="*/ 30 h 34"/>
                <a:gd name="T8" fmla="*/ 34 w 43"/>
                <a:gd name="T9" fmla="*/ 21 h 34"/>
                <a:gd name="T10" fmla="*/ 43 w 43"/>
                <a:gd name="T11" fmla="*/ 30 h 34"/>
                <a:gd name="T12" fmla="*/ 43 w 43"/>
                <a:gd name="T13" fmla="*/ 0 h 34"/>
                <a:gd name="T14" fmla="*/ 41 w 43"/>
                <a:gd name="T15" fmla="*/ 19 h 34"/>
                <a:gd name="T16" fmla="*/ 34 w 43"/>
                <a:gd name="T17" fmla="*/ 11 h 34"/>
                <a:gd name="T18" fmla="*/ 24 w 43"/>
                <a:gd name="T19" fmla="*/ 25 h 34"/>
                <a:gd name="T20" fmla="*/ 13 w 43"/>
                <a:gd name="T21" fmla="*/ 11 h 34"/>
                <a:gd name="T22" fmla="*/ 5 w 43"/>
                <a:gd name="T23" fmla="*/ 21 h 34"/>
                <a:gd name="T24" fmla="*/ 0 w 43"/>
                <a:gd name="T25"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34">
                  <a:moveTo>
                    <a:pt x="0" y="8"/>
                  </a:moveTo>
                  <a:lnTo>
                    <a:pt x="0" y="34"/>
                  </a:lnTo>
                  <a:lnTo>
                    <a:pt x="13" y="21"/>
                  </a:lnTo>
                  <a:lnTo>
                    <a:pt x="24" y="30"/>
                  </a:lnTo>
                  <a:lnTo>
                    <a:pt x="34" y="21"/>
                  </a:lnTo>
                  <a:lnTo>
                    <a:pt x="43" y="30"/>
                  </a:lnTo>
                  <a:lnTo>
                    <a:pt x="43" y="0"/>
                  </a:lnTo>
                  <a:lnTo>
                    <a:pt x="41" y="19"/>
                  </a:lnTo>
                  <a:lnTo>
                    <a:pt x="34" y="11"/>
                  </a:lnTo>
                  <a:lnTo>
                    <a:pt x="24" y="25"/>
                  </a:lnTo>
                  <a:lnTo>
                    <a:pt x="13" y="11"/>
                  </a:lnTo>
                  <a:lnTo>
                    <a:pt x="5" y="21"/>
                  </a:lnTo>
                  <a:lnTo>
                    <a:pt x="0" y="8"/>
                  </a:lnTo>
                  <a:close/>
                </a:path>
              </a:pathLst>
            </a:custGeom>
            <a:solidFill>
              <a:srgbClr val="14AF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7" name="isļíďe"/>
            <p:cNvSpPr/>
            <p:nvPr/>
          </p:nvSpPr>
          <p:spPr bwMode="auto">
            <a:xfrm>
              <a:off x="6078538" y="3194050"/>
              <a:ext cx="66675" cy="60325"/>
            </a:xfrm>
            <a:custGeom>
              <a:avLst/>
              <a:gdLst>
                <a:gd name="T0" fmla="*/ 0 w 42"/>
                <a:gd name="T1" fmla="*/ 0 h 38"/>
                <a:gd name="T2" fmla="*/ 0 w 42"/>
                <a:gd name="T3" fmla="*/ 36 h 38"/>
                <a:gd name="T4" fmla="*/ 12 w 42"/>
                <a:gd name="T5" fmla="*/ 27 h 38"/>
                <a:gd name="T6" fmla="*/ 21 w 42"/>
                <a:gd name="T7" fmla="*/ 36 h 38"/>
                <a:gd name="T8" fmla="*/ 33 w 42"/>
                <a:gd name="T9" fmla="*/ 27 h 38"/>
                <a:gd name="T10" fmla="*/ 42 w 42"/>
                <a:gd name="T11" fmla="*/ 38 h 38"/>
                <a:gd name="T12" fmla="*/ 42 w 42"/>
                <a:gd name="T13" fmla="*/ 0 h 38"/>
                <a:gd name="T14" fmla="*/ 0 w 42"/>
                <a:gd name="T15" fmla="*/ 0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38">
                  <a:moveTo>
                    <a:pt x="0" y="0"/>
                  </a:moveTo>
                  <a:lnTo>
                    <a:pt x="0" y="36"/>
                  </a:lnTo>
                  <a:lnTo>
                    <a:pt x="12" y="27"/>
                  </a:lnTo>
                  <a:lnTo>
                    <a:pt x="21" y="36"/>
                  </a:lnTo>
                  <a:lnTo>
                    <a:pt x="33" y="27"/>
                  </a:lnTo>
                  <a:lnTo>
                    <a:pt x="42" y="38"/>
                  </a:lnTo>
                  <a:lnTo>
                    <a:pt x="42" y="0"/>
                  </a:lnTo>
                  <a:lnTo>
                    <a:pt x="0" y="0"/>
                  </a:ln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8" name="íślîďé"/>
            <p:cNvSpPr/>
            <p:nvPr/>
          </p:nvSpPr>
          <p:spPr bwMode="auto">
            <a:xfrm>
              <a:off x="6137276" y="3190875"/>
              <a:ext cx="61913" cy="49213"/>
            </a:xfrm>
            <a:custGeom>
              <a:avLst/>
              <a:gdLst>
                <a:gd name="T0" fmla="*/ 0 w 39"/>
                <a:gd name="T1" fmla="*/ 0 h 31"/>
                <a:gd name="T2" fmla="*/ 5 w 39"/>
                <a:gd name="T3" fmla="*/ 31 h 31"/>
                <a:gd name="T4" fmla="*/ 13 w 39"/>
                <a:gd name="T5" fmla="*/ 21 h 31"/>
                <a:gd name="T6" fmla="*/ 22 w 39"/>
                <a:gd name="T7" fmla="*/ 31 h 31"/>
                <a:gd name="T8" fmla="*/ 32 w 39"/>
                <a:gd name="T9" fmla="*/ 23 h 31"/>
                <a:gd name="T10" fmla="*/ 39 w 39"/>
                <a:gd name="T11" fmla="*/ 31 h 31"/>
                <a:gd name="T12" fmla="*/ 39 w 39"/>
                <a:gd name="T13" fmla="*/ 0 h 31"/>
                <a:gd name="T14" fmla="*/ 0 w 39"/>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1">
                  <a:moveTo>
                    <a:pt x="0" y="0"/>
                  </a:moveTo>
                  <a:lnTo>
                    <a:pt x="5" y="31"/>
                  </a:lnTo>
                  <a:lnTo>
                    <a:pt x="13" y="21"/>
                  </a:lnTo>
                  <a:lnTo>
                    <a:pt x="22" y="31"/>
                  </a:lnTo>
                  <a:lnTo>
                    <a:pt x="32" y="23"/>
                  </a:lnTo>
                  <a:lnTo>
                    <a:pt x="39" y="31"/>
                  </a:lnTo>
                  <a:lnTo>
                    <a:pt x="39" y="0"/>
                  </a:lnTo>
                  <a:lnTo>
                    <a:pt x="0" y="0"/>
                  </a:ln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99" name="ïṣļiḑê"/>
            <p:cNvSpPr/>
            <p:nvPr/>
          </p:nvSpPr>
          <p:spPr bwMode="auto">
            <a:xfrm>
              <a:off x="6024563" y="3190875"/>
              <a:ext cx="60325" cy="49213"/>
            </a:xfrm>
            <a:custGeom>
              <a:avLst/>
              <a:gdLst>
                <a:gd name="T0" fmla="*/ 0 w 38"/>
                <a:gd name="T1" fmla="*/ 0 h 31"/>
                <a:gd name="T2" fmla="*/ 0 w 38"/>
                <a:gd name="T3" fmla="*/ 31 h 31"/>
                <a:gd name="T4" fmla="*/ 10 w 38"/>
                <a:gd name="T5" fmla="*/ 21 h 31"/>
                <a:gd name="T6" fmla="*/ 17 w 38"/>
                <a:gd name="T7" fmla="*/ 31 h 31"/>
                <a:gd name="T8" fmla="*/ 27 w 38"/>
                <a:gd name="T9" fmla="*/ 23 h 31"/>
                <a:gd name="T10" fmla="*/ 34 w 38"/>
                <a:gd name="T11" fmla="*/ 31 h 31"/>
                <a:gd name="T12" fmla="*/ 38 w 38"/>
                <a:gd name="T13" fmla="*/ 0 h 31"/>
                <a:gd name="T14" fmla="*/ 0 w 38"/>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1">
                  <a:moveTo>
                    <a:pt x="0" y="0"/>
                  </a:moveTo>
                  <a:lnTo>
                    <a:pt x="0" y="31"/>
                  </a:lnTo>
                  <a:lnTo>
                    <a:pt x="10" y="21"/>
                  </a:lnTo>
                  <a:lnTo>
                    <a:pt x="17" y="31"/>
                  </a:lnTo>
                  <a:lnTo>
                    <a:pt x="27" y="23"/>
                  </a:lnTo>
                  <a:lnTo>
                    <a:pt x="34" y="31"/>
                  </a:lnTo>
                  <a:lnTo>
                    <a:pt x="38" y="0"/>
                  </a:lnTo>
                  <a:lnTo>
                    <a:pt x="0" y="0"/>
                  </a:ln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0" name="íṣḷîḑe"/>
            <p:cNvSpPr/>
            <p:nvPr/>
          </p:nvSpPr>
          <p:spPr bwMode="auto">
            <a:xfrm>
              <a:off x="5892801" y="2638425"/>
              <a:ext cx="93663" cy="119063"/>
            </a:xfrm>
            <a:custGeom>
              <a:avLst/>
              <a:gdLst>
                <a:gd name="T0" fmla="*/ 59 w 59"/>
                <a:gd name="T1" fmla="*/ 30 h 75"/>
                <a:gd name="T2" fmla="*/ 30 w 59"/>
                <a:gd name="T3" fmla="*/ 0 h 75"/>
                <a:gd name="T4" fmla="*/ 30 w 59"/>
                <a:gd name="T5" fmla="*/ 30 h 75"/>
                <a:gd name="T6" fmla="*/ 0 w 59"/>
                <a:gd name="T7" fmla="*/ 30 h 75"/>
                <a:gd name="T8" fmla="*/ 23 w 59"/>
                <a:gd name="T9" fmla="*/ 51 h 75"/>
                <a:gd name="T10" fmla="*/ 0 w 59"/>
                <a:gd name="T11" fmla="*/ 51 h 75"/>
                <a:gd name="T12" fmla="*/ 24 w 59"/>
                <a:gd name="T13" fmla="*/ 75 h 75"/>
                <a:gd name="T14" fmla="*/ 59 w 59"/>
                <a:gd name="T15" fmla="*/ 75 h 75"/>
                <a:gd name="T16" fmla="*/ 59 w 59"/>
                <a:gd name="T17" fmla="*/ 3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75">
                  <a:moveTo>
                    <a:pt x="59" y="30"/>
                  </a:moveTo>
                  <a:lnTo>
                    <a:pt x="30" y="0"/>
                  </a:lnTo>
                  <a:lnTo>
                    <a:pt x="30" y="30"/>
                  </a:lnTo>
                  <a:lnTo>
                    <a:pt x="0" y="30"/>
                  </a:lnTo>
                  <a:lnTo>
                    <a:pt x="23" y="51"/>
                  </a:lnTo>
                  <a:lnTo>
                    <a:pt x="0" y="51"/>
                  </a:lnTo>
                  <a:lnTo>
                    <a:pt x="24" y="75"/>
                  </a:lnTo>
                  <a:lnTo>
                    <a:pt x="59" y="75"/>
                  </a:lnTo>
                  <a:lnTo>
                    <a:pt x="59" y="30"/>
                  </a:ln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1" name="íŝḷîḑè"/>
            <p:cNvSpPr/>
            <p:nvPr/>
          </p:nvSpPr>
          <p:spPr bwMode="auto">
            <a:xfrm>
              <a:off x="5600701" y="3678238"/>
              <a:ext cx="141288" cy="190500"/>
            </a:xfrm>
            <a:custGeom>
              <a:avLst/>
              <a:gdLst>
                <a:gd name="T0" fmla="*/ 15 w 89"/>
                <a:gd name="T1" fmla="*/ 25 h 120"/>
                <a:gd name="T2" fmla="*/ 0 w 89"/>
                <a:gd name="T3" fmla="*/ 120 h 120"/>
                <a:gd name="T4" fmla="*/ 89 w 89"/>
                <a:gd name="T5" fmla="*/ 120 h 120"/>
                <a:gd name="T6" fmla="*/ 89 w 89"/>
                <a:gd name="T7" fmla="*/ 13 h 120"/>
                <a:gd name="T8" fmla="*/ 26 w 89"/>
                <a:gd name="T9" fmla="*/ 0 h 120"/>
                <a:gd name="T10" fmla="*/ 15 w 89"/>
                <a:gd name="T11" fmla="*/ 25 h 120"/>
              </a:gdLst>
              <a:ahLst/>
              <a:cxnLst>
                <a:cxn ang="0">
                  <a:pos x="T0" y="T1"/>
                </a:cxn>
                <a:cxn ang="0">
                  <a:pos x="T2" y="T3"/>
                </a:cxn>
                <a:cxn ang="0">
                  <a:pos x="T4" y="T5"/>
                </a:cxn>
                <a:cxn ang="0">
                  <a:pos x="T6" y="T7"/>
                </a:cxn>
                <a:cxn ang="0">
                  <a:pos x="T8" y="T9"/>
                </a:cxn>
                <a:cxn ang="0">
                  <a:pos x="T10" y="T11"/>
                </a:cxn>
              </a:cxnLst>
              <a:rect l="0" t="0" r="r" b="b"/>
              <a:pathLst>
                <a:path w="89" h="120">
                  <a:moveTo>
                    <a:pt x="15" y="25"/>
                  </a:moveTo>
                  <a:lnTo>
                    <a:pt x="0" y="120"/>
                  </a:lnTo>
                  <a:lnTo>
                    <a:pt x="89" y="120"/>
                  </a:lnTo>
                  <a:lnTo>
                    <a:pt x="89" y="13"/>
                  </a:lnTo>
                  <a:lnTo>
                    <a:pt x="26" y="0"/>
                  </a:lnTo>
                  <a:lnTo>
                    <a:pt x="15" y="25"/>
                  </a:lnTo>
                  <a:close/>
                </a:path>
              </a:pathLst>
            </a:custGeom>
            <a:solidFill>
              <a:srgbClr val="FEB18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2" name="îṥļíḑê"/>
            <p:cNvSpPr/>
            <p:nvPr/>
          </p:nvSpPr>
          <p:spPr bwMode="auto">
            <a:xfrm>
              <a:off x="5600701" y="3678238"/>
              <a:ext cx="141288" cy="190500"/>
            </a:xfrm>
            <a:custGeom>
              <a:avLst/>
              <a:gdLst>
                <a:gd name="T0" fmla="*/ 15 w 89"/>
                <a:gd name="T1" fmla="*/ 25 h 120"/>
                <a:gd name="T2" fmla="*/ 0 w 89"/>
                <a:gd name="T3" fmla="*/ 120 h 120"/>
                <a:gd name="T4" fmla="*/ 89 w 89"/>
                <a:gd name="T5" fmla="*/ 120 h 120"/>
                <a:gd name="T6" fmla="*/ 89 w 89"/>
                <a:gd name="T7" fmla="*/ 13 h 120"/>
                <a:gd name="T8" fmla="*/ 26 w 89"/>
                <a:gd name="T9" fmla="*/ 0 h 120"/>
              </a:gdLst>
              <a:ahLst/>
              <a:cxnLst>
                <a:cxn ang="0">
                  <a:pos x="T0" y="T1"/>
                </a:cxn>
                <a:cxn ang="0">
                  <a:pos x="T2" y="T3"/>
                </a:cxn>
                <a:cxn ang="0">
                  <a:pos x="T4" y="T5"/>
                </a:cxn>
                <a:cxn ang="0">
                  <a:pos x="T6" y="T7"/>
                </a:cxn>
                <a:cxn ang="0">
                  <a:pos x="T8" y="T9"/>
                </a:cxn>
              </a:cxnLst>
              <a:rect l="0" t="0" r="r" b="b"/>
              <a:pathLst>
                <a:path w="89" h="120">
                  <a:moveTo>
                    <a:pt x="15" y="25"/>
                  </a:moveTo>
                  <a:lnTo>
                    <a:pt x="0" y="120"/>
                  </a:lnTo>
                  <a:lnTo>
                    <a:pt x="89" y="120"/>
                  </a:lnTo>
                  <a:lnTo>
                    <a:pt x="89" y="13"/>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3" name="i$ḻíďe"/>
            <p:cNvSpPr/>
            <p:nvPr/>
          </p:nvSpPr>
          <p:spPr bwMode="auto">
            <a:xfrm>
              <a:off x="5621338" y="3717925"/>
              <a:ext cx="96838" cy="30163"/>
            </a:xfrm>
            <a:custGeom>
              <a:avLst/>
              <a:gdLst>
                <a:gd name="T0" fmla="*/ 61 w 61"/>
                <a:gd name="T1" fmla="*/ 19 h 19"/>
                <a:gd name="T2" fmla="*/ 0 w 61"/>
                <a:gd name="T3" fmla="*/ 19 h 19"/>
                <a:gd name="T4" fmla="*/ 2 w 61"/>
                <a:gd name="T5" fmla="*/ 0 h 19"/>
                <a:gd name="T6" fmla="*/ 61 w 61"/>
                <a:gd name="T7" fmla="*/ 19 h 19"/>
              </a:gdLst>
              <a:ahLst/>
              <a:cxnLst>
                <a:cxn ang="0">
                  <a:pos x="T0" y="T1"/>
                </a:cxn>
                <a:cxn ang="0">
                  <a:pos x="T2" y="T3"/>
                </a:cxn>
                <a:cxn ang="0">
                  <a:pos x="T4" y="T5"/>
                </a:cxn>
                <a:cxn ang="0">
                  <a:pos x="T6" y="T7"/>
                </a:cxn>
              </a:cxnLst>
              <a:rect l="0" t="0" r="r" b="b"/>
              <a:pathLst>
                <a:path w="61" h="19">
                  <a:moveTo>
                    <a:pt x="61" y="19"/>
                  </a:moveTo>
                  <a:lnTo>
                    <a:pt x="0" y="19"/>
                  </a:lnTo>
                  <a:lnTo>
                    <a:pt x="2" y="0"/>
                  </a:lnTo>
                  <a:lnTo>
                    <a:pt x="61" y="19"/>
                  </a:lnTo>
                  <a:close/>
                </a:path>
              </a:pathLst>
            </a:custGeom>
            <a:solidFill>
              <a:srgbClr val="DC926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4" name="iŝlîḍe"/>
            <p:cNvSpPr/>
            <p:nvPr/>
          </p:nvSpPr>
          <p:spPr bwMode="auto">
            <a:xfrm>
              <a:off x="5570538" y="3332163"/>
              <a:ext cx="303213" cy="423863"/>
            </a:xfrm>
            <a:custGeom>
              <a:avLst/>
              <a:gdLst>
                <a:gd name="T0" fmla="*/ 101 w 101"/>
                <a:gd name="T1" fmla="*/ 0 h 141"/>
                <a:gd name="T2" fmla="*/ 0 w 101"/>
                <a:gd name="T3" fmla="*/ 122 h 141"/>
                <a:gd name="T4" fmla="*/ 57 w 101"/>
                <a:gd name="T5" fmla="*/ 141 h 141"/>
                <a:gd name="T6" fmla="*/ 101 w 101"/>
                <a:gd name="T7" fmla="*/ 0 h 141"/>
              </a:gdLst>
              <a:ahLst/>
              <a:cxnLst>
                <a:cxn ang="0">
                  <a:pos x="T0" y="T1"/>
                </a:cxn>
                <a:cxn ang="0">
                  <a:pos x="T2" y="T3"/>
                </a:cxn>
                <a:cxn ang="0">
                  <a:pos x="T4" y="T5"/>
                </a:cxn>
                <a:cxn ang="0">
                  <a:pos x="T6" y="T7"/>
                </a:cxn>
              </a:cxnLst>
              <a:rect l="0" t="0" r="r" b="b"/>
              <a:pathLst>
                <a:path w="101" h="141">
                  <a:moveTo>
                    <a:pt x="101" y="0"/>
                  </a:moveTo>
                  <a:cubicBezTo>
                    <a:pt x="68" y="17"/>
                    <a:pt x="38" y="22"/>
                    <a:pt x="0" y="122"/>
                  </a:cubicBezTo>
                  <a:cubicBezTo>
                    <a:pt x="57" y="141"/>
                    <a:pt x="57" y="141"/>
                    <a:pt x="57" y="141"/>
                  </a:cubicBezTo>
                  <a:cubicBezTo>
                    <a:pt x="57" y="141"/>
                    <a:pt x="95" y="47"/>
                    <a:pt x="101" y="0"/>
                  </a:cubicBezTo>
                  <a:close/>
                </a:path>
              </a:pathLst>
            </a:custGeom>
            <a:solidFill>
              <a:srgbClr val="0C289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5" name="îSļíḋè"/>
            <p:cNvSpPr/>
            <p:nvPr/>
          </p:nvSpPr>
          <p:spPr bwMode="auto">
            <a:xfrm>
              <a:off x="6497638" y="3678238"/>
              <a:ext cx="139700" cy="190500"/>
            </a:xfrm>
            <a:custGeom>
              <a:avLst/>
              <a:gdLst>
                <a:gd name="T0" fmla="*/ 73 w 88"/>
                <a:gd name="T1" fmla="*/ 25 h 120"/>
                <a:gd name="T2" fmla="*/ 88 w 88"/>
                <a:gd name="T3" fmla="*/ 120 h 120"/>
                <a:gd name="T4" fmla="*/ 0 w 88"/>
                <a:gd name="T5" fmla="*/ 120 h 120"/>
                <a:gd name="T6" fmla="*/ 0 w 88"/>
                <a:gd name="T7" fmla="*/ 13 h 120"/>
                <a:gd name="T8" fmla="*/ 63 w 88"/>
                <a:gd name="T9" fmla="*/ 0 h 120"/>
                <a:gd name="T10" fmla="*/ 73 w 88"/>
                <a:gd name="T11" fmla="*/ 25 h 120"/>
              </a:gdLst>
              <a:ahLst/>
              <a:cxnLst>
                <a:cxn ang="0">
                  <a:pos x="T0" y="T1"/>
                </a:cxn>
                <a:cxn ang="0">
                  <a:pos x="T2" y="T3"/>
                </a:cxn>
                <a:cxn ang="0">
                  <a:pos x="T4" y="T5"/>
                </a:cxn>
                <a:cxn ang="0">
                  <a:pos x="T6" y="T7"/>
                </a:cxn>
                <a:cxn ang="0">
                  <a:pos x="T8" y="T9"/>
                </a:cxn>
                <a:cxn ang="0">
                  <a:pos x="T10" y="T11"/>
                </a:cxn>
              </a:cxnLst>
              <a:rect l="0" t="0" r="r" b="b"/>
              <a:pathLst>
                <a:path w="88" h="120">
                  <a:moveTo>
                    <a:pt x="73" y="25"/>
                  </a:moveTo>
                  <a:lnTo>
                    <a:pt x="88" y="120"/>
                  </a:lnTo>
                  <a:lnTo>
                    <a:pt x="0" y="120"/>
                  </a:lnTo>
                  <a:lnTo>
                    <a:pt x="0" y="13"/>
                  </a:lnTo>
                  <a:lnTo>
                    <a:pt x="63" y="0"/>
                  </a:lnTo>
                  <a:lnTo>
                    <a:pt x="73" y="25"/>
                  </a:lnTo>
                  <a:close/>
                </a:path>
              </a:pathLst>
            </a:custGeom>
            <a:solidFill>
              <a:srgbClr val="FEB18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6" name="îṣļíďe"/>
            <p:cNvSpPr/>
            <p:nvPr/>
          </p:nvSpPr>
          <p:spPr bwMode="auto">
            <a:xfrm>
              <a:off x="6497638" y="3678238"/>
              <a:ext cx="139700" cy="190500"/>
            </a:xfrm>
            <a:custGeom>
              <a:avLst/>
              <a:gdLst>
                <a:gd name="T0" fmla="*/ 73 w 88"/>
                <a:gd name="T1" fmla="*/ 25 h 120"/>
                <a:gd name="T2" fmla="*/ 88 w 88"/>
                <a:gd name="T3" fmla="*/ 120 h 120"/>
                <a:gd name="T4" fmla="*/ 0 w 88"/>
                <a:gd name="T5" fmla="*/ 120 h 120"/>
                <a:gd name="T6" fmla="*/ 0 w 88"/>
                <a:gd name="T7" fmla="*/ 13 h 120"/>
                <a:gd name="T8" fmla="*/ 63 w 88"/>
                <a:gd name="T9" fmla="*/ 0 h 120"/>
              </a:gdLst>
              <a:ahLst/>
              <a:cxnLst>
                <a:cxn ang="0">
                  <a:pos x="T0" y="T1"/>
                </a:cxn>
                <a:cxn ang="0">
                  <a:pos x="T2" y="T3"/>
                </a:cxn>
                <a:cxn ang="0">
                  <a:pos x="T4" y="T5"/>
                </a:cxn>
                <a:cxn ang="0">
                  <a:pos x="T6" y="T7"/>
                </a:cxn>
                <a:cxn ang="0">
                  <a:pos x="T8" y="T9"/>
                </a:cxn>
              </a:cxnLst>
              <a:rect l="0" t="0" r="r" b="b"/>
              <a:pathLst>
                <a:path w="88" h="120">
                  <a:moveTo>
                    <a:pt x="73" y="25"/>
                  </a:moveTo>
                  <a:lnTo>
                    <a:pt x="88" y="120"/>
                  </a:lnTo>
                  <a:lnTo>
                    <a:pt x="0" y="120"/>
                  </a:lnTo>
                  <a:lnTo>
                    <a:pt x="0" y="13"/>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7" name="íŝḷïďè"/>
            <p:cNvSpPr/>
            <p:nvPr/>
          </p:nvSpPr>
          <p:spPr bwMode="auto">
            <a:xfrm>
              <a:off x="6523038" y="3717925"/>
              <a:ext cx="95250" cy="30163"/>
            </a:xfrm>
            <a:custGeom>
              <a:avLst/>
              <a:gdLst>
                <a:gd name="T0" fmla="*/ 0 w 60"/>
                <a:gd name="T1" fmla="*/ 19 h 19"/>
                <a:gd name="T2" fmla="*/ 60 w 60"/>
                <a:gd name="T3" fmla="*/ 19 h 19"/>
                <a:gd name="T4" fmla="*/ 57 w 60"/>
                <a:gd name="T5" fmla="*/ 0 h 19"/>
                <a:gd name="T6" fmla="*/ 0 w 60"/>
                <a:gd name="T7" fmla="*/ 19 h 19"/>
              </a:gdLst>
              <a:ahLst/>
              <a:cxnLst>
                <a:cxn ang="0">
                  <a:pos x="T0" y="T1"/>
                </a:cxn>
                <a:cxn ang="0">
                  <a:pos x="T2" y="T3"/>
                </a:cxn>
                <a:cxn ang="0">
                  <a:pos x="T4" y="T5"/>
                </a:cxn>
                <a:cxn ang="0">
                  <a:pos x="T6" y="T7"/>
                </a:cxn>
              </a:cxnLst>
              <a:rect l="0" t="0" r="r" b="b"/>
              <a:pathLst>
                <a:path w="60" h="19">
                  <a:moveTo>
                    <a:pt x="0" y="19"/>
                  </a:moveTo>
                  <a:lnTo>
                    <a:pt x="60" y="19"/>
                  </a:lnTo>
                  <a:lnTo>
                    <a:pt x="57" y="0"/>
                  </a:lnTo>
                  <a:lnTo>
                    <a:pt x="0" y="19"/>
                  </a:lnTo>
                  <a:close/>
                </a:path>
              </a:pathLst>
            </a:custGeom>
            <a:solidFill>
              <a:srgbClr val="DC926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8" name="iṥ1ïďè"/>
            <p:cNvSpPr/>
            <p:nvPr/>
          </p:nvSpPr>
          <p:spPr bwMode="auto">
            <a:xfrm>
              <a:off x="6362701" y="3332163"/>
              <a:ext cx="307975" cy="423863"/>
            </a:xfrm>
            <a:custGeom>
              <a:avLst/>
              <a:gdLst>
                <a:gd name="T0" fmla="*/ 0 w 102"/>
                <a:gd name="T1" fmla="*/ 0 h 141"/>
                <a:gd name="T2" fmla="*/ 102 w 102"/>
                <a:gd name="T3" fmla="*/ 122 h 141"/>
                <a:gd name="T4" fmla="*/ 44 w 102"/>
                <a:gd name="T5" fmla="*/ 141 h 141"/>
                <a:gd name="T6" fmla="*/ 0 w 102"/>
                <a:gd name="T7" fmla="*/ 0 h 141"/>
              </a:gdLst>
              <a:ahLst/>
              <a:cxnLst>
                <a:cxn ang="0">
                  <a:pos x="T0" y="T1"/>
                </a:cxn>
                <a:cxn ang="0">
                  <a:pos x="T2" y="T3"/>
                </a:cxn>
                <a:cxn ang="0">
                  <a:pos x="T4" y="T5"/>
                </a:cxn>
                <a:cxn ang="0">
                  <a:pos x="T6" y="T7"/>
                </a:cxn>
              </a:cxnLst>
              <a:rect l="0" t="0" r="r" b="b"/>
              <a:pathLst>
                <a:path w="102" h="141">
                  <a:moveTo>
                    <a:pt x="0" y="0"/>
                  </a:moveTo>
                  <a:cubicBezTo>
                    <a:pt x="34" y="17"/>
                    <a:pt x="64" y="22"/>
                    <a:pt x="102" y="122"/>
                  </a:cubicBezTo>
                  <a:cubicBezTo>
                    <a:pt x="44" y="141"/>
                    <a:pt x="44" y="141"/>
                    <a:pt x="44" y="141"/>
                  </a:cubicBezTo>
                  <a:cubicBezTo>
                    <a:pt x="44" y="141"/>
                    <a:pt x="7" y="47"/>
                    <a:pt x="0" y="0"/>
                  </a:cubicBezTo>
                  <a:close/>
                </a:path>
              </a:pathLst>
            </a:custGeom>
            <a:solidFill>
              <a:srgbClr val="0C289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09" name="ïsļîḋê"/>
            <p:cNvSpPr/>
            <p:nvPr/>
          </p:nvSpPr>
          <p:spPr bwMode="auto">
            <a:xfrm>
              <a:off x="5721351" y="3278188"/>
              <a:ext cx="798513" cy="1047750"/>
            </a:xfrm>
            <a:custGeom>
              <a:avLst/>
              <a:gdLst>
                <a:gd name="T0" fmla="*/ 151 w 265"/>
                <a:gd name="T1" fmla="*/ 348 h 348"/>
                <a:gd name="T2" fmla="*/ 114 w 265"/>
                <a:gd name="T3" fmla="*/ 348 h 348"/>
                <a:gd name="T4" fmla="*/ 12 w 265"/>
                <a:gd name="T5" fmla="*/ 249 h 348"/>
                <a:gd name="T6" fmla="*/ 0 w 265"/>
                <a:gd name="T7" fmla="*/ 114 h 348"/>
                <a:gd name="T8" fmla="*/ 114 w 265"/>
                <a:gd name="T9" fmla="*/ 0 h 348"/>
                <a:gd name="T10" fmla="*/ 151 w 265"/>
                <a:gd name="T11" fmla="*/ 0 h 348"/>
                <a:gd name="T12" fmla="*/ 265 w 265"/>
                <a:gd name="T13" fmla="*/ 114 h 348"/>
                <a:gd name="T14" fmla="*/ 245 w 265"/>
                <a:gd name="T15" fmla="*/ 241 h 348"/>
                <a:gd name="T16" fmla="*/ 151 w 265"/>
                <a:gd name="T17" fmla="*/ 34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5" h="348">
                  <a:moveTo>
                    <a:pt x="151" y="348"/>
                  </a:moveTo>
                  <a:cubicBezTo>
                    <a:pt x="114" y="348"/>
                    <a:pt x="114" y="348"/>
                    <a:pt x="114" y="348"/>
                  </a:cubicBezTo>
                  <a:cubicBezTo>
                    <a:pt x="51" y="348"/>
                    <a:pt x="12" y="318"/>
                    <a:pt x="12" y="249"/>
                  </a:cubicBezTo>
                  <a:cubicBezTo>
                    <a:pt x="0" y="114"/>
                    <a:pt x="0" y="114"/>
                    <a:pt x="0" y="114"/>
                  </a:cubicBezTo>
                  <a:cubicBezTo>
                    <a:pt x="0" y="51"/>
                    <a:pt x="51" y="0"/>
                    <a:pt x="114" y="0"/>
                  </a:cubicBezTo>
                  <a:cubicBezTo>
                    <a:pt x="151" y="0"/>
                    <a:pt x="151" y="0"/>
                    <a:pt x="151" y="0"/>
                  </a:cubicBezTo>
                  <a:cubicBezTo>
                    <a:pt x="214" y="0"/>
                    <a:pt x="265" y="51"/>
                    <a:pt x="265" y="114"/>
                  </a:cubicBezTo>
                  <a:cubicBezTo>
                    <a:pt x="245" y="241"/>
                    <a:pt x="245" y="241"/>
                    <a:pt x="245" y="241"/>
                  </a:cubicBezTo>
                  <a:cubicBezTo>
                    <a:pt x="245" y="321"/>
                    <a:pt x="214" y="348"/>
                    <a:pt x="151" y="348"/>
                  </a:cubicBezTo>
                  <a:close/>
                </a:path>
              </a:pathLst>
            </a:cu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0" name="ïŝlîḋé"/>
            <p:cNvSpPr/>
            <p:nvPr/>
          </p:nvSpPr>
          <p:spPr bwMode="auto">
            <a:xfrm>
              <a:off x="5732463" y="3362325"/>
              <a:ext cx="768350" cy="225425"/>
            </a:xfrm>
            <a:custGeom>
              <a:avLst/>
              <a:gdLst>
                <a:gd name="T0" fmla="*/ 222 w 255"/>
                <a:gd name="T1" fmla="*/ 0 h 75"/>
                <a:gd name="T2" fmla="*/ 35 w 255"/>
                <a:gd name="T3" fmla="*/ 0 h 75"/>
                <a:gd name="T4" fmla="*/ 0 w 255"/>
                <a:gd name="T5" fmla="*/ 55 h 75"/>
                <a:gd name="T6" fmla="*/ 12 w 255"/>
                <a:gd name="T7" fmla="*/ 56 h 75"/>
                <a:gd name="T8" fmla="*/ 58 w 255"/>
                <a:gd name="T9" fmla="*/ 62 h 75"/>
                <a:gd name="T10" fmla="*/ 117 w 255"/>
                <a:gd name="T11" fmla="*/ 72 h 75"/>
                <a:gd name="T12" fmla="*/ 172 w 255"/>
                <a:gd name="T13" fmla="*/ 75 h 75"/>
                <a:gd name="T14" fmla="*/ 234 w 255"/>
                <a:gd name="T15" fmla="*/ 68 h 75"/>
                <a:gd name="T16" fmla="*/ 255 w 255"/>
                <a:gd name="T17" fmla="*/ 49 h 75"/>
                <a:gd name="T18" fmla="*/ 222 w 255"/>
                <a:gd name="T1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5" h="75">
                  <a:moveTo>
                    <a:pt x="222" y="0"/>
                  </a:moveTo>
                  <a:cubicBezTo>
                    <a:pt x="149" y="11"/>
                    <a:pt x="51" y="2"/>
                    <a:pt x="35" y="0"/>
                  </a:cubicBezTo>
                  <a:cubicBezTo>
                    <a:pt x="19" y="14"/>
                    <a:pt x="6" y="33"/>
                    <a:pt x="0" y="55"/>
                  </a:cubicBezTo>
                  <a:cubicBezTo>
                    <a:pt x="12" y="56"/>
                    <a:pt x="12" y="56"/>
                    <a:pt x="12" y="56"/>
                  </a:cubicBezTo>
                  <a:cubicBezTo>
                    <a:pt x="58" y="62"/>
                    <a:pt x="58" y="62"/>
                    <a:pt x="58" y="62"/>
                  </a:cubicBezTo>
                  <a:cubicBezTo>
                    <a:pt x="117" y="72"/>
                    <a:pt x="117" y="72"/>
                    <a:pt x="117" y="72"/>
                  </a:cubicBezTo>
                  <a:cubicBezTo>
                    <a:pt x="172" y="75"/>
                    <a:pt x="172" y="75"/>
                    <a:pt x="172" y="75"/>
                  </a:cubicBezTo>
                  <a:cubicBezTo>
                    <a:pt x="234" y="68"/>
                    <a:pt x="234" y="68"/>
                    <a:pt x="234" y="68"/>
                  </a:cubicBezTo>
                  <a:cubicBezTo>
                    <a:pt x="255" y="49"/>
                    <a:pt x="255" y="49"/>
                    <a:pt x="255" y="49"/>
                  </a:cubicBezTo>
                  <a:cubicBezTo>
                    <a:pt x="248" y="30"/>
                    <a:pt x="237" y="13"/>
                    <a:pt x="222" y="0"/>
                  </a:cubicBezTo>
                  <a:close/>
                </a:path>
              </a:pathLst>
            </a:custGeom>
            <a:solidFill>
              <a:srgbClr val="133AA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1" name="ïṡliḑê"/>
            <p:cNvSpPr/>
            <p:nvPr/>
          </p:nvSpPr>
          <p:spPr bwMode="auto">
            <a:xfrm>
              <a:off x="5862638" y="5308600"/>
              <a:ext cx="188913" cy="87313"/>
            </a:xfrm>
            <a:prstGeom prst="ellipse">
              <a:avLst/>
            </a:pr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2" name="iŝlîďè"/>
            <p:cNvSpPr/>
            <p:nvPr/>
          </p:nvSpPr>
          <p:spPr bwMode="auto">
            <a:xfrm>
              <a:off x="5799138" y="4445000"/>
              <a:ext cx="252413" cy="920750"/>
            </a:xfrm>
            <a:custGeom>
              <a:avLst/>
              <a:gdLst>
                <a:gd name="T0" fmla="*/ 0 w 84"/>
                <a:gd name="T1" fmla="*/ 0 h 306"/>
                <a:gd name="T2" fmla="*/ 52 w 84"/>
                <a:gd name="T3" fmla="*/ 301 h 306"/>
                <a:gd name="T4" fmla="*/ 84 w 84"/>
                <a:gd name="T5" fmla="*/ 301 h 306"/>
                <a:gd name="T6" fmla="*/ 84 w 84"/>
                <a:gd name="T7" fmla="*/ 73 h 306"/>
                <a:gd name="T8" fmla="*/ 0 w 84"/>
                <a:gd name="T9" fmla="*/ 0 h 306"/>
              </a:gdLst>
              <a:ahLst/>
              <a:cxnLst>
                <a:cxn ang="0">
                  <a:pos x="T0" y="T1"/>
                </a:cxn>
                <a:cxn ang="0">
                  <a:pos x="T2" y="T3"/>
                </a:cxn>
                <a:cxn ang="0">
                  <a:pos x="T4" y="T5"/>
                </a:cxn>
                <a:cxn ang="0">
                  <a:pos x="T6" y="T7"/>
                </a:cxn>
                <a:cxn ang="0">
                  <a:pos x="T8" y="T9"/>
                </a:cxn>
              </a:cxnLst>
              <a:rect l="0" t="0" r="r" b="b"/>
              <a:pathLst>
                <a:path w="84" h="306">
                  <a:moveTo>
                    <a:pt x="0" y="0"/>
                  </a:moveTo>
                  <a:cubicBezTo>
                    <a:pt x="52" y="301"/>
                    <a:pt x="52" y="301"/>
                    <a:pt x="52" y="301"/>
                  </a:cubicBezTo>
                  <a:cubicBezTo>
                    <a:pt x="52" y="301"/>
                    <a:pt x="67" y="306"/>
                    <a:pt x="84" y="301"/>
                  </a:cubicBezTo>
                  <a:cubicBezTo>
                    <a:pt x="84" y="73"/>
                    <a:pt x="84" y="73"/>
                    <a:pt x="84" y="73"/>
                  </a:cubicBezTo>
                  <a:cubicBezTo>
                    <a:pt x="0" y="0"/>
                    <a:pt x="0" y="0"/>
                    <a:pt x="0" y="0"/>
                  </a:cubicBezTo>
                </a:path>
              </a:pathLst>
            </a:custGeom>
            <a:solidFill>
              <a:srgbClr val="B7FF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3" name="íṡḷïḓê"/>
            <p:cNvSpPr/>
            <p:nvPr/>
          </p:nvSpPr>
          <p:spPr bwMode="auto">
            <a:xfrm>
              <a:off x="5832476" y="4641850"/>
              <a:ext cx="219075" cy="239713"/>
            </a:xfrm>
            <a:custGeom>
              <a:avLst/>
              <a:gdLst>
                <a:gd name="T0" fmla="*/ 73 w 73"/>
                <a:gd name="T1" fmla="*/ 13 h 80"/>
                <a:gd name="T2" fmla="*/ 71 w 73"/>
                <a:gd name="T3" fmla="*/ 8 h 80"/>
                <a:gd name="T4" fmla="*/ 68 w 73"/>
                <a:gd name="T5" fmla="*/ 7 h 80"/>
                <a:gd name="T6" fmla="*/ 0 w 73"/>
                <a:gd name="T7" fmla="*/ 0 h 80"/>
                <a:gd name="T8" fmla="*/ 10 w 73"/>
                <a:gd name="T9" fmla="*/ 53 h 80"/>
                <a:gd name="T10" fmla="*/ 19 w 73"/>
                <a:gd name="T11" fmla="*/ 52 h 80"/>
                <a:gd name="T12" fmla="*/ 73 w 73"/>
                <a:gd name="T13" fmla="*/ 80 h 80"/>
                <a:gd name="T14" fmla="*/ 73 w 73"/>
                <a:gd name="T15" fmla="*/ 77 h 80"/>
                <a:gd name="T16" fmla="*/ 73 w 73"/>
                <a:gd name="T17" fmla="*/ 1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80">
                  <a:moveTo>
                    <a:pt x="73" y="13"/>
                  </a:moveTo>
                  <a:cubicBezTo>
                    <a:pt x="71" y="8"/>
                    <a:pt x="71" y="8"/>
                    <a:pt x="71" y="8"/>
                  </a:cubicBezTo>
                  <a:cubicBezTo>
                    <a:pt x="68" y="7"/>
                    <a:pt x="68" y="7"/>
                    <a:pt x="68" y="7"/>
                  </a:cubicBezTo>
                  <a:cubicBezTo>
                    <a:pt x="0" y="0"/>
                    <a:pt x="0" y="0"/>
                    <a:pt x="0" y="0"/>
                  </a:cubicBezTo>
                  <a:cubicBezTo>
                    <a:pt x="10" y="53"/>
                    <a:pt x="10" y="53"/>
                    <a:pt x="10" y="53"/>
                  </a:cubicBezTo>
                  <a:cubicBezTo>
                    <a:pt x="11" y="53"/>
                    <a:pt x="15" y="52"/>
                    <a:pt x="19" y="52"/>
                  </a:cubicBezTo>
                  <a:cubicBezTo>
                    <a:pt x="34" y="49"/>
                    <a:pt x="60" y="46"/>
                    <a:pt x="73" y="80"/>
                  </a:cubicBezTo>
                  <a:cubicBezTo>
                    <a:pt x="73" y="77"/>
                    <a:pt x="73" y="77"/>
                    <a:pt x="73" y="77"/>
                  </a:cubicBezTo>
                  <a:cubicBezTo>
                    <a:pt x="73" y="13"/>
                    <a:pt x="73" y="13"/>
                    <a:pt x="73" y="13"/>
                  </a:cubicBezTo>
                </a:path>
              </a:pathLst>
            </a:custGeom>
            <a:solidFill>
              <a:srgbClr val="96D2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4" name="iŝ1íḍe"/>
            <p:cNvSpPr/>
            <p:nvPr/>
          </p:nvSpPr>
          <p:spPr bwMode="auto">
            <a:xfrm>
              <a:off x="6197601" y="5308600"/>
              <a:ext cx="192088" cy="87313"/>
            </a:xfrm>
            <a:prstGeom prst="ellipse">
              <a:avLst/>
            </a:pr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5" name="ïslïḍe"/>
            <p:cNvSpPr/>
            <p:nvPr/>
          </p:nvSpPr>
          <p:spPr bwMode="auto">
            <a:xfrm>
              <a:off x="6197601" y="4445000"/>
              <a:ext cx="252413" cy="920750"/>
            </a:xfrm>
            <a:custGeom>
              <a:avLst/>
              <a:gdLst>
                <a:gd name="T0" fmla="*/ 84 w 84"/>
                <a:gd name="T1" fmla="*/ 0 h 306"/>
                <a:gd name="T2" fmla="*/ 32 w 84"/>
                <a:gd name="T3" fmla="*/ 301 h 306"/>
                <a:gd name="T4" fmla="*/ 0 w 84"/>
                <a:gd name="T5" fmla="*/ 301 h 306"/>
                <a:gd name="T6" fmla="*/ 0 w 84"/>
                <a:gd name="T7" fmla="*/ 73 h 306"/>
                <a:gd name="T8" fmla="*/ 84 w 84"/>
                <a:gd name="T9" fmla="*/ 0 h 306"/>
              </a:gdLst>
              <a:ahLst/>
              <a:cxnLst>
                <a:cxn ang="0">
                  <a:pos x="T0" y="T1"/>
                </a:cxn>
                <a:cxn ang="0">
                  <a:pos x="T2" y="T3"/>
                </a:cxn>
                <a:cxn ang="0">
                  <a:pos x="T4" y="T5"/>
                </a:cxn>
                <a:cxn ang="0">
                  <a:pos x="T6" y="T7"/>
                </a:cxn>
                <a:cxn ang="0">
                  <a:pos x="T8" y="T9"/>
                </a:cxn>
              </a:cxnLst>
              <a:rect l="0" t="0" r="r" b="b"/>
              <a:pathLst>
                <a:path w="84" h="306">
                  <a:moveTo>
                    <a:pt x="84" y="0"/>
                  </a:moveTo>
                  <a:cubicBezTo>
                    <a:pt x="32" y="301"/>
                    <a:pt x="32" y="301"/>
                    <a:pt x="32" y="301"/>
                  </a:cubicBezTo>
                  <a:cubicBezTo>
                    <a:pt x="32" y="301"/>
                    <a:pt x="18" y="306"/>
                    <a:pt x="0" y="301"/>
                  </a:cubicBezTo>
                  <a:cubicBezTo>
                    <a:pt x="0" y="73"/>
                    <a:pt x="0" y="73"/>
                    <a:pt x="0" y="73"/>
                  </a:cubicBezTo>
                  <a:cubicBezTo>
                    <a:pt x="84" y="0"/>
                    <a:pt x="84" y="0"/>
                    <a:pt x="84" y="0"/>
                  </a:cubicBezTo>
                </a:path>
              </a:pathLst>
            </a:custGeom>
            <a:solidFill>
              <a:srgbClr val="B7FF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6" name="ïṣľiďé"/>
            <p:cNvSpPr/>
            <p:nvPr/>
          </p:nvSpPr>
          <p:spPr bwMode="auto">
            <a:xfrm>
              <a:off x="6197601" y="4641850"/>
              <a:ext cx="222250" cy="239713"/>
            </a:xfrm>
            <a:custGeom>
              <a:avLst/>
              <a:gdLst>
                <a:gd name="T0" fmla="*/ 0 w 74"/>
                <a:gd name="T1" fmla="*/ 13 h 80"/>
                <a:gd name="T2" fmla="*/ 3 w 74"/>
                <a:gd name="T3" fmla="*/ 8 h 80"/>
                <a:gd name="T4" fmla="*/ 6 w 74"/>
                <a:gd name="T5" fmla="*/ 7 h 80"/>
                <a:gd name="T6" fmla="*/ 74 w 74"/>
                <a:gd name="T7" fmla="*/ 0 h 80"/>
                <a:gd name="T8" fmla="*/ 64 w 74"/>
                <a:gd name="T9" fmla="*/ 53 h 80"/>
                <a:gd name="T10" fmla="*/ 54 w 74"/>
                <a:gd name="T11" fmla="*/ 52 h 80"/>
                <a:gd name="T12" fmla="*/ 1 w 74"/>
                <a:gd name="T13" fmla="*/ 80 h 80"/>
                <a:gd name="T14" fmla="*/ 0 w 74"/>
                <a:gd name="T15" fmla="*/ 77 h 80"/>
                <a:gd name="T16" fmla="*/ 0 w 74"/>
                <a:gd name="T17" fmla="*/ 1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80">
                  <a:moveTo>
                    <a:pt x="0" y="13"/>
                  </a:moveTo>
                  <a:cubicBezTo>
                    <a:pt x="3" y="8"/>
                    <a:pt x="3" y="8"/>
                    <a:pt x="3" y="8"/>
                  </a:cubicBezTo>
                  <a:cubicBezTo>
                    <a:pt x="6" y="7"/>
                    <a:pt x="6" y="7"/>
                    <a:pt x="6" y="7"/>
                  </a:cubicBezTo>
                  <a:cubicBezTo>
                    <a:pt x="74" y="0"/>
                    <a:pt x="74" y="0"/>
                    <a:pt x="74" y="0"/>
                  </a:cubicBezTo>
                  <a:cubicBezTo>
                    <a:pt x="64" y="53"/>
                    <a:pt x="64" y="53"/>
                    <a:pt x="64" y="53"/>
                  </a:cubicBezTo>
                  <a:cubicBezTo>
                    <a:pt x="62" y="53"/>
                    <a:pt x="59" y="52"/>
                    <a:pt x="54" y="52"/>
                  </a:cubicBezTo>
                  <a:cubicBezTo>
                    <a:pt x="39" y="49"/>
                    <a:pt x="14" y="46"/>
                    <a:pt x="1" y="80"/>
                  </a:cubicBezTo>
                  <a:cubicBezTo>
                    <a:pt x="0" y="77"/>
                    <a:pt x="0" y="77"/>
                    <a:pt x="0" y="77"/>
                  </a:cubicBezTo>
                  <a:cubicBezTo>
                    <a:pt x="0" y="13"/>
                    <a:pt x="0" y="13"/>
                    <a:pt x="0" y="13"/>
                  </a:cubicBezTo>
                </a:path>
              </a:pathLst>
            </a:custGeom>
            <a:solidFill>
              <a:srgbClr val="96D2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7" name="işḻiḓe"/>
            <p:cNvSpPr/>
            <p:nvPr/>
          </p:nvSpPr>
          <p:spPr bwMode="auto">
            <a:xfrm>
              <a:off x="6100763" y="4625975"/>
              <a:ext cx="47625" cy="615950"/>
            </a:xfrm>
            <a:custGeom>
              <a:avLst/>
              <a:gdLst>
                <a:gd name="T0" fmla="*/ 16 w 16"/>
                <a:gd name="T1" fmla="*/ 5 h 205"/>
                <a:gd name="T2" fmla="*/ 16 w 16"/>
                <a:gd name="T3" fmla="*/ 199 h 205"/>
                <a:gd name="T4" fmla="*/ 11 w 16"/>
                <a:gd name="T5" fmla="*/ 205 h 205"/>
                <a:gd name="T6" fmla="*/ 6 w 16"/>
                <a:gd name="T7" fmla="*/ 205 h 205"/>
                <a:gd name="T8" fmla="*/ 0 w 16"/>
                <a:gd name="T9" fmla="*/ 199 h 205"/>
                <a:gd name="T10" fmla="*/ 0 w 16"/>
                <a:gd name="T11" fmla="*/ 5 h 205"/>
                <a:gd name="T12" fmla="*/ 6 w 16"/>
                <a:gd name="T13" fmla="*/ 0 h 205"/>
                <a:gd name="T14" fmla="*/ 11 w 16"/>
                <a:gd name="T15" fmla="*/ 0 h 205"/>
                <a:gd name="T16" fmla="*/ 16 w 16"/>
                <a:gd name="T17" fmla="*/ 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205">
                  <a:moveTo>
                    <a:pt x="16" y="5"/>
                  </a:moveTo>
                  <a:cubicBezTo>
                    <a:pt x="16" y="199"/>
                    <a:pt x="16" y="199"/>
                    <a:pt x="16" y="199"/>
                  </a:cubicBezTo>
                  <a:cubicBezTo>
                    <a:pt x="16" y="203"/>
                    <a:pt x="14" y="205"/>
                    <a:pt x="11" y="205"/>
                  </a:cubicBezTo>
                  <a:cubicBezTo>
                    <a:pt x="6" y="205"/>
                    <a:pt x="6" y="205"/>
                    <a:pt x="6" y="205"/>
                  </a:cubicBezTo>
                  <a:cubicBezTo>
                    <a:pt x="2" y="205"/>
                    <a:pt x="0" y="203"/>
                    <a:pt x="0" y="199"/>
                  </a:cubicBezTo>
                  <a:cubicBezTo>
                    <a:pt x="0" y="5"/>
                    <a:pt x="0" y="5"/>
                    <a:pt x="0" y="5"/>
                  </a:cubicBezTo>
                  <a:cubicBezTo>
                    <a:pt x="0" y="2"/>
                    <a:pt x="2" y="0"/>
                    <a:pt x="6" y="0"/>
                  </a:cubicBezTo>
                  <a:cubicBezTo>
                    <a:pt x="11" y="0"/>
                    <a:pt x="11" y="0"/>
                    <a:pt x="11" y="0"/>
                  </a:cubicBezTo>
                  <a:cubicBezTo>
                    <a:pt x="14" y="0"/>
                    <a:pt x="16" y="2"/>
                    <a:pt x="16" y="5"/>
                  </a:cubicBezTo>
                </a:path>
              </a:pathLst>
            </a:custGeom>
            <a:solidFill>
              <a:srgbClr val="2273D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8" name="iś1ídê"/>
            <p:cNvSpPr/>
            <p:nvPr/>
          </p:nvSpPr>
          <p:spPr bwMode="auto">
            <a:xfrm>
              <a:off x="6043613" y="4608513"/>
              <a:ext cx="161925" cy="300038"/>
            </a:xfrm>
            <a:custGeom>
              <a:avLst/>
              <a:gdLst>
                <a:gd name="T0" fmla="*/ 27 w 54"/>
                <a:gd name="T1" fmla="*/ 100 h 100"/>
                <a:gd name="T2" fmla="*/ 0 w 54"/>
                <a:gd name="T3" fmla="*/ 73 h 100"/>
                <a:gd name="T4" fmla="*/ 0 w 54"/>
                <a:gd name="T5" fmla="*/ 27 h 100"/>
                <a:gd name="T6" fmla="*/ 27 w 54"/>
                <a:gd name="T7" fmla="*/ 0 h 100"/>
                <a:gd name="T8" fmla="*/ 32 w 54"/>
                <a:gd name="T9" fmla="*/ 0 h 100"/>
                <a:gd name="T10" fmla="*/ 54 w 54"/>
                <a:gd name="T11" fmla="*/ 22 h 100"/>
                <a:gd name="T12" fmla="*/ 54 w 54"/>
                <a:gd name="T13" fmla="*/ 73 h 100"/>
                <a:gd name="T14" fmla="*/ 27 w 54"/>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100">
                  <a:moveTo>
                    <a:pt x="27" y="100"/>
                  </a:moveTo>
                  <a:cubicBezTo>
                    <a:pt x="12" y="100"/>
                    <a:pt x="0" y="88"/>
                    <a:pt x="0" y="73"/>
                  </a:cubicBezTo>
                  <a:cubicBezTo>
                    <a:pt x="0" y="27"/>
                    <a:pt x="0" y="27"/>
                    <a:pt x="0" y="27"/>
                  </a:cubicBezTo>
                  <a:cubicBezTo>
                    <a:pt x="0" y="12"/>
                    <a:pt x="12" y="0"/>
                    <a:pt x="27" y="0"/>
                  </a:cubicBezTo>
                  <a:cubicBezTo>
                    <a:pt x="32" y="0"/>
                    <a:pt x="32" y="0"/>
                    <a:pt x="32" y="0"/>
                  </a:cubicBezTo>
                  <a:cubicBezTo>
                    <a:pt x="44" y="0"/>
                    <a:pt x="54" y="10"/>
                    <a:pt x="54" y="22"/>
                  </a:cubicBezTo>
                  <a:cubicBezTo>
                    <a:pt x="54" y="73"/>
                    <a:pt x="54" y="73"/>
                    <a:pt x="54" y="73"/>
                  </a:cubicBezTo>
                  <a:cubicBezTo>
                    <a:pt x="54" y="88"/>
                    <a:pt x="42" y="100"/>
                    <a:pt x="27" y="100"/>
                  </a:cubicBezTo>
                </a:path>
              </a:pathLst>
            </a:custGeom>
            <a:solidFill>
              <a:srgbClr val="22A4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19" name="iSḻíḑè"/>
            <p:cNvSpPr/>
            <p:nvPr/>
          </p:nvSpPr>
          <p:spPr bwMode="auto">
            <a:xfrm>
              <a:off x="6043613" y="4622800"/>
              <a:ext cx="34925" cy="36513"/>
            </a:xfrm>
            <a:custGeom>
              <a:avLst/>
              <a:gdLst>
                <a:gd name="T0" fmla="*/ 12 w 12"/>
                <a:gd name="T1" fmla="*/ 0 h 12"/>
                <a:gd name="T2" fmla="*/ 0 w 12"/>
                <a:gd name="T3" fmla="*/ 4 h 12"/>
                <a:gd name="T4" fmla="*/ 0 w 12"/>
                <a:gd name="T5" fmla="*/ 11 h 12"/>
                <a:gd name="T6" fmla="*/ 2 w 12"/>
                <a:gd name="T7" fmla="*/ 12 h 12"/>
                <a:gd name="T8" fmla="*/ 12 w 12"/>
                <a:gd name="T9" fmla="*/ 0 h 12"/>
              </a:gdLst>
              <a:ahLst/>
              <a:cxnLst>
                <a:cxn ang="0">
                  <a:pos x="T0" y="T1"/>
                </a:cxn>
                <a:cxn ang="0">
                  <a:pos x="T2" y="T3"/>
                </a:cxn>
                <a:cxn ang="0">
                  <a:pos x="T4" y="T5"/>
                </a:cxn>
                <a:cxn ang="0">
                  <a:pos x="T6" y="T7"/>
                </a:cxn>
                <a:cxn ang="0">
                  <a:pos x="T8" y="T9"/>
                </a:cxn>
              </a:cxnLst>
              <a:rect l="0" t="0" r="r" b="b"/>
              <a:pathLst>
                <a:path w="12" h="12">
                  <a:moveTo>
                    <a:pt x="12" y="0"/>
                  </a:moveTo>
                  <a:cubicBezTo>
                    <a:pt x="8" y="1"/>
                    <a:pt x="4" y="2"/>
                    <a:pt x="0" y="4"/>
                  </a:cubicBezTo>
                  <a:cubicBezTo>
                    <a:pt x="0" y="6"/>
                    <a:pt x="0" y="9"/>
                    <a:pt x="0" y="11"/>
                  </a:cubicBezTo>
                  <a:cubicBezTo>
                    <a:pt x="2" y="12"/>
                    <a:pt x="2" y="12"/>
                    <a:pt x="2" y="12"/>
                  </a:cubicBezTo>
                  <a:cubicBezTo>
                    <a:pt x="4" y="7"/>
                    <a:pt x="8" y="3"/>
                    <a:pt x="12" y="0"/>
                  </a:cubicBezTo>
                </a:path>
              </a:pathLst>
            </a:custGeom>
            <a:solidFill>
              <a:srgbClr val="6F8BD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0" name="íṥḻiḋé"/>
            <p:cNvSpPr/>
            <p:nvPr/>
          </p:nvSpPr>
          <p:spPr bwMode="auto">
            <a:xfrm>
              <a:off x="6043613" y="4656138"/>
              <a:ext cx="4763" cy="12700"/>
            </a:xfrm>
            <a:custGeom>
              <a:avLst/>
              <a:gdLst>
                <a:gd name="T0" fmla="*/ 0 w 2"/>
                <a:gd name="T1" fmla="*/ 0 h 4"/>
                <a:gd name="T2" fmla="*/ 0 w 2"/>
                <a:gd name="T3" fmla="*/ 3 h 4"/>
                <a:gd name="T4" fmla="*/ 1 w 2"/>
                <a:gd name="T5" fmla="*/ 3 h 4"/>
                <a:gd name="T6" fmla="*/ 1 w 2"/>
                <a:gd name="T7" fmla="*/ 4 h 4"/>
                <a:gd name="T8" fmla="*/ 2 w 2"/>
                <a:gd name="T9" fmla="*/ 1 h 4"/>
                <a:gd name="T10" fmla="*/ 0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0" y="0"/>
                  </a:moveTo>
                  <a:cubicBezTo>
                    <a:pt x="0" y="1"/>
                    <a:pt x="0" y="2"/>
                    <a:pt x="0" y="3"/>
                  </a:cubicBezTo>
                  <a:cubicBezTo>
                    <a:pt x="1" y="3"/>
                    <a:pt x="1" y="3"/>
                    <a:pt x="1" y="3"/>
                  </a:cubicBezTo>
                  <a:cubicBezTo>
                    <a:pt x="1" y="4"/>
                    <a:pt x="1" y="4"/>
                    <a:pt x="1" y="4"/>
                  </a:cubicBezTo>
                  <a:cubicBezTo>
                    <a:pt x="1" y="3"/>
                    <a:pt x="2" y="2"/>
                    <a:pt x="2" y="1"/>
                  </a:cubicBezTo>
                  <a:cubicBezTo>
                    <a:pt x="0" y="0"/>
                    <a:pt x="0" y="0"/>
                    <a:pt x="0" y="0"/>
                  </a:cubicBezTo>
                </a:path>
              </a:pathLst>
            </a:custGeom>
            <a:solidFill>
              <a:srgbClr val="4F8BC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1" name="îśliḓè"/>
            <p:cNvSpPr/>
            <p:nvPr/>
          </p:nvSpPr>
          <p:spPr bwMode="auto">
            <a:xfrm>
              <a:off x="6043613" y="4665663"/>
              <a:ext cx="3175" cy="14288"/>
            </a:xfrm>
            <a:custGeom>
              <a:avLst/>
              <a:gdLst>
                <a:gd name="T0" fmla="*/ 0 w 1"/>
                <a:gd name="T1" fmla="*/ 0 h 5"/>
                <a:gd name="T2" fmla="*/ 0 w 1"/>
                <a:gd name="T3" fmla="*/ 5 h 5"/>
                <a:gd name="T4" fmla="*/ 1 w 1"/>
                <a:gd name="T5" fmla="*/ 1 h 5"/>
                <a:gd name="T6" fmla="*/ 1 w 1"/>
                <a:gd name="T7" fmla="*/ 0 h 5"/>
                <a:gd name="T8" fmla="*/ 0 w 1"/>
                <a:gd name="T9" fmla="*/ 0 h 5"/>
              </a:gdLst>
              <a:ahLst/>
              <a:cxnLst>
                <a:cxn ang="0">
                  <a:pos x="T0" y="T1"/>
                </a:cxn>
                <a:cxn ang="0">
                  <a:pos x="T2" y="T3"/>
                </a:cxn>
                <a:cxn ang="0">
                  <a:pos x="T4" y="T5"/>
                </a:cxn>
                <a:cxn ang="0">
                  <a:pos x="T6" y="T7"/>
                </a:cxn>
                <a:cxn ang="0">
                  <a:pos x="T8" y="T9"/>
                </a:cxn>
              </a:cxnLst>
              <a:rect l="0" t="0" r="r" b="b"/>
              <a:pathLst>
                <a:path w="1" h="5">
                  <a:moveTo>
                    <a:pt x="0" y="0"/>
                  </a:moveTo>
                  <a:cubicBezTo>
                    <a:pt x="0" y="1"/>
                    <a:pt x="0" y="3"/>
                    <a:pt x="0" y="5"/>
                  </a:cubicBezTo>
                  <a:cubicBezTo>
                    <a:pt x="1" y="4"/>
                    <a:pt x="1" y="2"/>
                    <a:pt x="1" y="1"/>
                  </a:cubicBezTo>
                  <a:cubicBezTo>
                    <a:pt x="1" y="0"/>
                    <a:pt x="1" y="0"/>
                    <a:pt x="1" y="0"/>
                  </a:cubicBezTo>
                  <a:cubicBezTo>
                    <a:pt x="0" y="0"/>
                    <a:pt x="0" y="0"/>
                    <a:pt x="0" y="0"/>
                  </a:cubicBezTo>
                </a:path>
              </a:pathLst>
            </a:custGeom>
            <a:solidFill>
              <a:srgbClr val="4172C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2" name="ï$ľiďé"/>
            <p:cNvSpPr/>
            <p:nvPr/>
          </p:nvSpPr>
          <p:spPr bwMode="auto">
            <a:xfrm>
              <a:off x="6184901" y="4625975"/>
              <a:ext cx="20638" cy="33338"/>
            </a:xfrm>
            <a:custGeom>
              <a:avLst/>
              <a:gdLst>
                <a:gd name="T0" fmla="*/ 0 w 7"/>
                <a:gd name="T1" fmla="*/ 0 h 11"/>
                <a:gd name="T2" fmla="*/ 6 w 7"/>
                <a:gd name="T3" fmla="*/ 11 h 11"/>
                <a:gd name="T4" fmla="*/ 7 w 7"/>
                <a:gd name="T5" fmla="*/ 10 h 11"/>
                <a:gd name="T6" fmla="*/ 7 w 7"/>
                <a:gd name="T7" fmla="*/ 3 h 11"/>
                <a:gd name="T8" fmla="*/ 0 w 7"/>
                <a:gd name="T9" fmla="*/ 0 h 11"/>
              </a:gdLst>
              <a:ahLst/>
              <a:cxnLst>
                <a:cxn ang="0">
                  <a:pos x="T0" y="T1"/>
                </a:cxn>
                <a:cxn ang="0">
                  <a:pos x="T2" y="T3"/>
                </a:cxn>
                <a:cxn ang="0">
                  <a:pos x="T4" y="T5"/>
                </a:cxn>
                <a:cxn ang="0">
                  <a:pos x="T6" y="T7"/>
                </a:cxn>
                <a:cxn ang="0">
                  <a:pos x="T8" y="T9"/>
                </a:cxn>
              </a:cxnLst>
              <a:rect l="0" t="0" r="r" b="b"/>
              <a:pathLst>
                <a:path w="7" h="11">
                  <a:moveTo>
                    <a:pt x="0" y="0"/>
                  </a:moveTo>
                  <a:cubicBezTo>
                    <a:pt x="3" y="3"/>
                    <a:pt x="5" y="6"/>
                    <a:pt x="6" y="11"/>
                  </a:cubicBezTo>
                  <a:cubicBezTo>
                    <a:pt x="7" y="10"/>
                    <a:pt x="7" y="10"/>
                    <a:pt x="7" y="10"/>
                  </a:cubicBezTo>
                  <a:cubicBezTo>
                    <a:pt x="7" y="8"/>
                    <a:pt x="7" y="5"/>
                    <a:pt x="7" y="3"/>
                  </a:cubicBezTo>
                  <a:cubicBezTo>
                    <a:pt x="5" y="2"/>
                    <a:pt x="2" y="1"/>
                    <a:pt x="0" y="0"/>
                  </a:cubicBezTo>
                </a:path>
              </a:pathLst>
            </a:custGeom>
            <a:solidFill>
              <a:srgbClr val="6F8BD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3" name="ïS1ïḋe"/>
            <p:cNvSpPr/>
            <p:nvPr/>
          </p:nvSpPr>
          <p:spPr bwMode="auto">
            <a:xfrm>
              <a:off x="6202363" y="4656138"/>
              <a:ext cx="3175" cy="9525"/>
            </a:xfrm>
            <a:custGeom>
              <a:avLst/>
              <a:gdLst>
                <a:gd name="T0" fmla="*/ 1 w 1"/>
                <a:gd name="T1" fmla="*/ 0 h 3"/>
                <a:gd name="T2" fmla="*/ 0 w 1"/>
                <a:gd name="T3" fmla="*/ 1 h 3"/>
                <a:gd name="T4" fmla="*/ 1 w 1"/>
                <a:gd name="T5" fmla="*/ 3 h 3"/>
                <a:gd name="T6" fmla="*/ 1 w 1"/>
                <a:gd name="T7" fmla="*/ 3 h 3"/>
                <a:gd name="T8" fmla="*/ 1 w 1"/>
                <a:gd name="T9" fmla="*/ 3 h 3"/>
                <a:gd name="T10" fmla="*/ 1 w 1"/>
                <a:gd name="T11" fmla="*/ 0 h 3"/>
              </a:gdLst>
              <a:ahLst/>
              <a:cxnLst>
                <a:cxn ang="0">
                  <a:pos x="T0" y="T1"/>
                </a:cxn>
                <a:cxn ang="0">
                  <a:pos x="T2" y="T3"/>
                </a:cxn>
                <a:cxn ang="0">
                  <a:pos x="T4" y="T5"/>
                </a:cxn>
                <a:cxn ang="0">
                  <a:pos x="T6" y="T7"/>
                </a:cxn>
                <a:cxn ang="0">
                  <a:pos x="T8" y="T9"/>
                </a:cxn>
                <a:cxn ang="0">
                  <a:pos x="T10" y="T11"/>
                </a:cxn>
              </a:cxnLst>
              <a:rect l="0" t="0" r="r" b="b"/>
              <a:pathLst>
                <a:path w="1" h="3">
                  <a:moveTo>
                    <a:pt x="1" y="0"/>
                  </a:moveTo>
                  <a:cubicBezTo>
                    <a:pt x="0" y="1"/>
                    <a:pt x="0" y="1"/>
                    <a:pt x="0" y="1"/>
                  </a:cubicBezTo>
                  <a:cubicBezTo>
                    <a:pt x="0" y="1"/>
                    <a:pt x="1" y="2"/>
                    <a:pt x="1" y="3"/>
                  </a:cubicBezTo>
                  <a:cubicBezTo>
                    <a:pt x="1" y="3"/>
                    <a:pt x="1" y="3"/>
                    <a:pt x="1" y="3"/>
                  </a:cubicBezTo>
                  <a:cubicBezTo>
                    <a:pt x="1" y="3"/>
                    <a:pt x="1" y="3"/>
                    <a:pt x="1" y="3"/>
                  </a:cubicBezTo>
                  <a:cubicBezTo>
                    <a:pt x="1" y="2"/>
                    <a:pt x="1" y="1"/>
                    <a:pt x="1" y="0"/>
                  </a:cubicBezTo>
                </a:path>
              </a:pathLst>
            </a:custGeom>
            <a:solidFill>
              <a:srgbClr val="4F8BC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4" name="ïṥ1íďè"/>
            <p:cNvSpPr/>
            <p:nvPr/>
          </p:nvSpPr>
          <p:spPr bwMode="auto">
            <a:xfrm>
              <a:off x="6205538" y="4665663"/>
              <a:ext cx="0" cy="26988"/>
            </a:xfrm>
            <a:custGeom>
              <a:avLst/>
              <a:gdLst>
                <a:gd name="T0" fmla="*/ 0 h 9"/>
                <a:gd name="T1" fmla="*/ 0 h 9"/>
                <a:gd name="T2" fmla="*/ 0 h 9"/>
                <a:gd name="T3" fmla="*/ 3 h 9"/>
                <a:gd name="T4" fmla="*/ 9 h 9"/>
                <a:gd name="T5" fmla="*/ 9 h 9"/>
                <a:gd name="T6" fmla="*/ 0 h 9"/>
              </a:gdLst>
              <a:ahLst/>
              <a:cxnLst>
                <a:cxn ang="0">
                  <a:pos x="0" y="T0"/>
                </a:cxn>
                <a:cxn ang="0">
                  <a:pos x="0" y="T1"/>
                </a:cxn>
                <a:cxn ang="0">
                  <a:pos x="0" y="T2"/>
                </a:cxn>
                <a:cxn ang="0">
                  <a:pos x="0" y="T3"/>
                </a:cxn>
                <a:cxn ang="0">
                  <a:pos x="0" y="T4"/>
                </a:cxn>
                <a:cxn ang="0">
                  <a:pos x="0" y="T5"/>
                </a:cxn>
                <a:cxn ang="0">
                  <a:pos x="0" y="T6"/>
                </a:cxn>
              </a:cxnLst>
              <a:rect l="0" t="0" r="r" b="b"/>
              <a:pathLst>
                <a:path h="9">
                  <a:moveTo>
                    <a:pt x="0" y="0"/>
                  </a:moveTo>
                  <a:cubicBezTo>
                    <a:pt x="0" y="0"/>
                    <a:pt x="0" y="0"/>
                    <a:pt x="0" y="0"/>
                  </a:cubicBezTo>
                  <a:cubicBezTo>
                    <a:pt x="0" y="0"/>
                    <a:pt x="0" y="0"/>
                    <a:pt x="0" y="0"/>
                  </a:cubicBezTo>
                  <a:cubicBezTo>
                    <a:pt x="0" y="1"/>
                    <a:pt x="0" y="2"/>
                    <a:pt x="0" y="3"/>
                  </a:cubicBezTo>
                  <a:cubicBezTo>
                    <a:pt x="0" y="9"/>
                    <a:pt x="0" y="9"/>
                    <a:pt x="0" y="9"/>
                  </a:cubicBezTo>
                  <a:cubicBezTo>
                    <a:pt x="0" y="9"/>
                    <a:pt x="0" y="9"/>
                    <a:pt x="0" y="9"/>
                  </a:cubicBezTo>
                  <a:cubicBezTo>
                    <a:pt x="0" y="6"/>
                    <a:pt x="0" y="3"/>
                    <a:pt x="0" y="0"/>
                  </a:cubicBezTo>
                </a:path>
              </a:pathLst>
            </a:custGeom>
            <a:solidFill>
              <a:srgbClr val="4172C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5" name="íṣḻiďè"/>
            <p:cNvSpPr/>
            <p:nvPr/>
          </p:nvSpPr>
          <p:spPr bwMode="auto">
            <a:xfrm>
              <a:off x="6043613" y="4616450"/>
              <a:ext cx="161925" cy="76200"/>
            </a:xfrm>
            <a:custGeom>
              <a:avLst/>
              <a:gdLst>
                <a:gd name="T0" fmla="*/ 27 w 54"/>
                <a:gd name="T1" fmla="*/ 0 h 25"/>
                <a:gd name="T2" fmla="*/ 12 w 54"/>
                <a:gd name="T3" fmla="*/ 2 h 25"/>
                <a:gd name="T4" fmla="*/ 2 w 54"/>
                <a:gd name="T5" fmla="*/ 14 h 25"/>
                <a:gd name="T6" fmla="*/ 1 w 54"/>
                <a:gd name="T7" fmla="*/ 17 h 25"/>
                <a:gd name="T8" fmla="*/ 0 w 54"/>
                <a:gd name="T9" fmla="*/ 21 h 25"/>
                <a:gd name="T10" fmla="*/ 0 w 54"/>
                <a:gd name="T11" fmla="*/ 25 h 25"/>
                <a:gd name="T12" fmla="*/ 27 w 54"/>
                <a:gd name="T13" fmla="*/ 19 h 25"/>
                <a:gd name="T14" fmla="*/ 54 w 54"/>
                <a:gd name="T15" fmla="*/ 25 h 25"/>
                <a:gd name="T16" fmla="*/ 54 w 54"/>
                <a:gd name="T17" fmla="*/ 19 h 25"/>
                <a:gd name="T18" fmla="*/ 54 w 54"/>
                <a:gd name="T19" fmla="*/ 16 h 25"/>
                <a:gd name="T20" fmla="*/ 53 w 54"/>
                <a:gd name="T21" fmla="*/ 14 h 25"/>
                <a:gd name="T22" fmla="*/ 47 w 54"/>
                <a:gd name="T23" fmla="*/ 3 h 25"/>
                <a:gd name="T24" fmla="*/ 27 w 54"/>
                <a:gd name="T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 h="25">
                  <a:moveTo>
                    <a:pt x="27" y="0"/>
                  </a:moveTo>
                  <a:cubicBezTo>
                    <a:pt x="22" y="0"/>
                    <a:pt x="17" y="0"/>
                    <a:pt x="12" y="2"/>
                  </a:cubicBezTo>
                  <a:cubicBezTo>
                    <a:pt x="8" y="5"/>
                    <a:pt x="4" y="9"/>
                    <a:pt x="2" y="14"/>
                  </a:cubicBezTo>
                  <a:cubicBezTo>
                    <a:pt x="2" y="15"/>
                    <a:pt x="1" y="16"/>
                    <a:pt x="1" y="17"/>
                  </a:cubicBezTo>
                  <a:cubicBezTo>
                    <a:pt x="1" y="18"/>
                    <a:pt x="1" y="20"/>
                    <a:pt x="0" y="21"/>
                  </a:cubicBezTo>
                  <a:cubicBezTo>
                    <a:pt x="0" y="22"/>
                    <a:pt x="0" y="24"/>
                    <a:pt x="0" y="25"/>
                  </a:cubicBezTo>
                  <a:cubicBezTo>
                    <a:pt x="9" y="21"/>
                    <a:pt x="18" y="19"/>
                    <a:pt x="27" y="19"/>
                  </a:cubicBezTo>
                  <a:cubicBezTo>
                    <a:pt x="36" y="19"/>
                    <a:pt x="46" y="21"/>
                    <a:pt x="54" y="25"/>
                  </a:cubicBezTo>
                  <a:cubicBezTo>
                    <a:pt x="54" y="19"/>
                    <a:pt x="54" y="19"/>
                    <a:pt x="54" y="19"/>
                  </a:cubicBezTo>
                  <a:cubicBezTo>
                    <a:pt x="54" y="18"/>
                    <a:pt x="54" y="17"/>
                    <a:pt x="54" y="16"/>
                  </a:cubicBezTo>
                  <a:cubicBezTo>
                    <a:pt x="54" y="15"/>
                    <a:pt x="53" y="14"/>
                    <a:pt x="53" y="14"/>
                  </a:cubicBezTo>
                  <a:cubicBezTo>
                    <a:pt x="52" y="9"/>
                    <a:pt x="50" y="6"/>
                    <a:pt x="47" y="3"/>
                  </a:cubicBezTo>
                  <a:cubicBezTo>
                    <a:pt x="41" y="1"/>
                    <a:pt x="34" y="0"/>
                    <a:pt x="27" y="0"/>
                  </a:cubicBezTo>
                </a:path>
              </a:pathLst>
            </a:custGeom>
            <a:solidFill>
              <a:srgbClr val="0F5A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6" name="îšḷíḍè"/>
            <p:cNvSpPr/>
            <p:nvPr/>
          </p:nvSpPr>
          <p:spPr bwMode="auto">
            <a:xfrm>
              <a:off x="5403851" y="3960813"/>
              <a:ext cx="377825" cy="496888"/>
            </a:xfrm>
            <a:custGeom>
              <a:avLst/>
              <a:gdLst>
                <a:gd name="T0" fmla="*/ 116 w 125"/>
                <a:gd name="T1" fmla="*/ 165 h 165"/>
                <a:gd name="T2" fmla="*/ 82 w 125"/>
                <a:gd name="T3" fmla="*/ 165 h 165"/>
                <a:gd name="T4" fmla="*/ 0 w 125"/>
                <a:gd name="T5" fmla="*/ 83 h 165"/>
                <a:gd name="T6" fmla="*/ 78 w 125"/>
                <a:gd name="T7" fmla="*/ 0 h 165"/>
                <a:gd name="T8" fmla="*/ 79 w 125"/>
                <a:gd name="T9" fmla="*/ 0 h 165"/>
                <a:gd name="T10" fmla="*/ 82 w 125"/>
                <a:gd name="T11" fmla="*/ 0 h 165"/>
                <a:gd name="T12" fmla="*/ 91 w 125"/>
                <a:gd name="T13" fmla="*/ 9 h 165"/>
                <a:gd name="T14" fmla="*/ 82 w 125"/>
                <a:gd name="T15" fmla="*/ 18 h 165"/>
                <a:gd name="T16" fmla="*/ 18 w 125"/>
                <a:gd name="T17" fmla="*/ 83 h 165"/>
                <a:gd name="T18" fmla="*/ 82 w 125"/>
                <a:gd name="T19" fmla="*/ 147 h 165"/>
                <a:gd name="T20" fmla="*/ 116 w 125"/>
                <a:gd name="T21" fmla="*/ 147 h 165"/>
                <a:gd name="T22" fmla="*/ 125 w 125"/>
                <a:gd name="T23" fmla="*/ 156 h 165"/>
                <a:gd name="T24" fmla="*/ 116 w 125"/>
                <a:gd name="T25" fmla="*/ 16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165">
                  <a:moveTo>
                    <a:pt x="116" y="165"/>
                  </a:moveTo>
                  <a:cubicBezTo>
                    <a:pt x="82" y="165"/>
                    <a:pt x="82" y="165"/>
                    <a:pt x="82" y="165"/>
                  </a:cubicBezTo>
                  <a:cubicBezTo>
                    <a:pt x="37" y="165"/>
                    <a:pt x="0" y="128"/>
                    <a:pt x="0" y="83"/>
                  </a:cubicBezTo>
                  <a:cubicBezTo>
                    <a:pt x="0" y="39"/>
                    <a:pt x="34" y="3"/>
                    <a:pt x="78" y="0"/>
                  </a:cubicBezTo>
                  <a:cubicBezTo>
                    <a:pt x="78" y="0"/>
                    <a:pt x="79" y="0"/>
                    <a:pt x="79" y="0"/>
                  </a:cubicBezTo>
                  <a:cubicBezTo>
                    <a:pt x="82" y="0"/>
                    <a:pt x="82" y="0"/>
                    <a:pt x="82" y="0"/>
                  </a:cubicBezTo>
                  <a:cubicBezTo>
                    <a:pt x="87" y="0"/>
                    <a:pt x="91" y="4"/>
                    <a:pt x="91" y="9"/>
                  </a:cubicBezTo>
                  <a:cubicBezTo>
                    <a:pt x="91" y="14"/>
                    <a:pt x="87" y="18"/>
                    <a:pt x="82" y="18"/>
                  </a:cubicBezTo>
                  <a:cubicBezTo>
                    <a:pt x="47" y="18"/>
                    <a:pt x="18" y="47"/>
                    <a:pt x="18" y="83"/>
                  </a:cubicBezTo>
                  <a:cubicBezTo>
                    <a:pt x="18" y="118"/>
                    <a:pt x="47" y="147"/>
                    <a:pt x="82" y="147"/>
                  </a:cubicBezTo>
                  <a:cubicBezTo>
                    <a:pt x="116" y="147"/>
                    <a:pt x="116" y="147"/>
                    <a:pt x="116" y="147"/>
                  </a:cubicBezTo>
                  <a:cubicBezTo>
                    <a:pt x="121" y="147"/>
                    <a:pt x="125" y="151"/>
                    <a:pt x="125" y="156"/>
                  </a:cubicBezTo>
                  <a:cubicBezTo>
                    <a:pt x="125" y="161"/>
                    <a:pt x="121" y="165"/>
                    <a:pt x="116" y="165"/>
                  </a:cubicBezTo>
                  <a:close/>
                </a:path>
              </a:pathLst>
            </a:cu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7" name="ïSļïḑê"/>
            <p:cNvSpPr/>
            <p:nvPr/>
          </p:nvSpPr>
          <p:spPr bwMode="auto">
            <a:xfrm>
              <a:off x="5543551" y="3933825"/>
              <a:ext cx="179388" cy="93663"/>
            </a:xfrm>
            <a:custGeom>
              <a:avLst/>
              <a:gdLst>
                <a:gd name="T0" fmla="*/ 45 w 60"/>
                <a:gd name="T1" fmla="*/ 31 h 31"/>
                <a:gd name="T2" fmla="*/ 15 w 60"/>
                <a:gd name="T3" fmla="*/ 31 h 31"/>
                <a:gd name="T4" fmla="*/ 0 w 60"/>
                <a:gd name="T5" fmla="*/ 15 h 31"/>
                <a:gd name="T6" fmla="*/ 15 w 60"/>
                <a:gd name="T7" fmla="*/ 0 h 31"/>
                <a:gd name="T8" fmla="*/ 45 w 60"/>
                <a:gd name="T9" fmla="*/ 0 h 31"/>
                <a:gd name="T10" fmla="*/ 60 w 60"/>
                <a:gd name="T11" fmla="*/ 15 h 31"/>
                <a:gd name="T12" fmla="*/ 45 w 60"/>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60" h="31">
                  <a:moveTo>
                    <a:pt x="45" y="31"/>
                  </a:moveTo>
                  <a:cubicBezTo>
                    <a:pt x="15" y="31"/>
                    <a:pt x="15" y="31"/>
                    <a:pt x="15" y="31"/>
                  </a:cubicBezTo>
                  <a:cubicBezTo>
                    <a:pt x="7" y="31"/>
                    <a:pt x="0" y="24"/>
                    <a:pt x="0" y="15"/>
                  </a:cubicBezTo>
                  <a:cubicBezTo>
                    <a:pt x="0" y="7"/>
                    <a:pt x="7" y="0"/>
                    <a:pt x="15" y="0"/>
                  </a:cubicBezTo>
                  <a:cubicBezTo>
                    <a:pt x="45" y="0"/>
                    <a:pt x="45" y="0"/>
                    <a:pt x="45" y="0"/>
                  </a:cubicBezTo>
                  <a:cubicBezTo>
                    <a:pt x="53" y="0"/>
                    <a:pt x="60" y="7"/>
                    <a:pt x="60" y="15"/>
                  </a:cubicBezTo>
                  <a:cubicBezTo>
                    <a:pt x="60" y="24"/>
                    <a:pt x="53" y="31"/>
                    <a:pt x="45" y="31"/>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8" name="íṧlíḍé"/>
            <p:cNvSpPr/>
            <p:nvPr/>
          </p:nvSpPr>
          <p:spPr bwMode="auto">
            <a:xfrm>
              <a:off x="5543551" y="3933825"/>
              <a:ext cx="179388" cy="49213"/>
            </a:xfrm>
            <a:custGeom>
              <a:avLst/>
              <a:gdLst>
                <a:gd name="T0" fmla="*/ 15 w 60"/>
                <a:gd name="T1" fmla="*/ 2 h 16"/>
                <a:gd name="T2" fmla="*/ 45 w 60"/>
                <a:gd name="T3" fmla="*/ 2 h 16"/>
                <a:gd name="T4" fmla="*/ 60 w 60"/>
                <a:gd name="T5" fmla="*/ 16 h 16"/>
                <a:gd name="T6" fmla="*/ 60 w 60"/>
                <a:gd name="T7" fmla="*/ 15 h 16"/>
                <a:gd name="T8" fmla="*/ 45 w 60"/>
                <a:gd name="T9" fmla="*/ 0 h 16"/>
                <a:gd name="T10" fmla="*/ 15 w 60"/>
                <a:gd name="T11" fmla="*/ 0 h 16"/>
                <a:gd name="T12" fmla="*/ 0 w 60"/>
                <a:gd name="T13" fmla="*/ 15 h 16"/>
                <a:gd name="T14" fmla="*/ 0 w 60"/>
                <a:gd name="T15" fmla="*/ 16 h 16"/>
                <a:gd name="T16" fmla="*/ 15 w 60"/>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6">
                  <a:moveTo>
                    <a:pt x="15" y="2"/>
                  </a:moveTo>
                  <a:cubicBezTo>
                    <a:pt x="45" y="2"/>
                    <a:pt x="45" y="2"/>
                    <a:pt x="45" y="2"/>
                  </a:cubicBezTo>
                  <a:cubicBezTo>
                    <a:pt x="53" y="2"/>
                    <a:pt x="60" y="8"/>
                    <a:pt x="60" y="16"/>
                  </a:cubicBezTo>
                  <a:cubicBezTo>
                    <a:pt x="60" y="15"/>
                    <a:pt x="60" y="15"/>
                    <a:pt x="60" y="15"/>
                  </a:cubicBezTo>
                  <a:cubicBezTo>
                    <a:pt x="60" y="7"/>
                    <a:pt x="53" y="0"/>
                    <a:pt x="45" y="0"/>
                  </a:cubicBezTo>
                  <a:cubicBezTo>
                    <a:pt x="15" y="0"/>
                    <a:pt x="15" y="0"/>
                    <a:pt x="15" y="0"/>
                  </a:cubicBezTo>
                  <a:cubicBezTo>
                    <a:pt x="7" y="0"/>
                    <a:pt x="0" y="7"/>
                    <a:pt x="0" y="15"/>
                  </a:cubicBezTo>
                  <a:cubicBezTo>
                    <a:pt x="0" y="16"/>
                    <a:pt x="0" y="16"/>
                    <a:pt x="0" y="16"/>
                  </a:cubicBezTo>
                  <a:cubicBezTo>
                    <a:pt x="0" y="8"/>
                    <a:pt x="7" y="2"/>
                    <a:pt x="15" y="2"/>
                  </a:cubicBezTo>
                  <a:close/>
                </a:path>
              </a:pathLst>
            </a:custGeom>
            <a:solidFill>
              <a:srgbClr val="52FF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29" name="íṡľïḋé"/>
            <p:cNvSpPr/>
            <p:nvPr/>
          </p:nvSpPr>
          <p:spPr bwMode="auto">
            <a:xfrm>
              <a:off x="6456363" y="3960813"/>
              <a:ext cx="379413" cy="496888"/>
            </a:xfrm>
            <a:custGeom>
              <a:avLst/>
              <a:gdLst>
                <a:gd name="T0" fmla="*/ 9 w 126"/>
                <a:gd name="T1" fmla="*/ 165 h 165"/>
                <a:gd name="T2" fmla="*/ 43 w 126"/>
                <a:gd name="T3" fmla="*/ 165 h 165"/>
                <a:gd name="T4" fmla="*/ 126 w 126"/>
                <a:gd name="T5" fmla="*/ 83 h 165"/>
                <a:gd name="T6" fmla="*/ 48 w 126"/>
                <a:gd name="T7" fmla="*/ 0 h 165"/>
                <a:gd name="T8" fmla="*/ 46 w 126"/>
                <a:gd name="T9" fmla="*/ 0 h 165"/>
                <a:gd name="T10" fmla="*/ 43 w 126"/>
                <a:gd name="T11" fmla="*/ 0 h 165"/>
                <a:gd name="T12" fmla="*/ 34 w 126"/>
                <a:gd name="T13" fmla="*/ 9 h 165"/>
                <a:gd name="T14" fmla="*/ 43 w 126"/>
                <a:gd name="T15" fmla="*/ 18 h 165"/>
                <a:gd name="T16" fmla="*/ 107 w 126"/>
                <a:gd name="T17" fmla="*/ 83 h 165"/>
                <a:gd name="T18" fmla="*/ 43 w 126"/>
                <a:gd name="T19" fmla="*/ 147 h 165"/>
                <a:gd name="T20" fmla="*/ 9 w 126"/>
                <a:gd name="T21" fmla="*/ 147 h 165"/>
                <a:gd name="T22" fmla="*/ 0 w 126"/>
                <a:gd name="T23" fmla="*/ 156 h 165"/>
                <a:gd name="T24" fmla="*/ 9 w 126"/>
                <a:gd name="T25" fmla="*/ 16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65">
                  <a:moveTo>
                    <a:pt x="9" y="165"/>
                  </a:moveTo>
                  <a:cubicBezTo>
                    <a:pt x="43" y="165"/>
                    <a:pt x="43" y="165"/>
                    <a:pt x="43" y="165"/>
                  </a:cubicBezTo>
                  <a:cubicBezTo>
                    <a:pt x="89" y="165"/>
                    <a:pt x="126" y="128"/>
                    <a:pt x="126" y="83"/>
                  </a:cubicBezTo>
                  <a:cubicBezTo>
                    <a:pt x="126" y="39"/>
                    <a:pt x="91" y="3"/>
                    <a:pt x="48" y="0"/>
                  </a:cubicBezTo>
                  <a:cubicBezTo>
                    <a:pt x="47" y="0"/>
                    <a:pt x="47" y="0"/>
                    <a:pt x="46" y="0"/>
                  </a:cubicBezTo>
                  <a:cubicBezTo>
                    <a:pt x="43" y="0"/>
                    <a:pt x="43" y="0"/>
                    <a:pt x="43" y="0"/>
                  </a:cubicBezTo>
                  <a:cubicBezTo>
                    <a:pt x="38" y="0"/>
                    <a:pt x="34" y="4"/>
                    <a:pt x="34" y="9"/>
                  </a:cubicBezTo>
                  <a:cubicBezTo>
                    <a:pt x="34" y="14"/>
                    <a:pt x="38" y="18"/>
                    <a:pt x="43" y="18"/>
                  </a:cubicBezTo>
                  <a:cubicBezTo>
                    <a:pt x="78" y="18"/>
                    <a:pt x="107" y="47"/>
                    <a:pt x="107" y="83"/>
                  </a:cubicBezTo>
                  <a:cubicBezTo>
                    <a:pt x="107" y="118"/>
                    <a:pt x="78" y="147"/>
                    <a:pt x="43" y="147"/>
                  </a:cubicBezTo>
                  <a:cubicBezTo>
                    <a:pt x="9" y="147"/>
                    <a:pt x="9" y="147"/>
                    <a:pt x="9" y="147"/>
                  </a:cubicBezTo>
                  <a:cubicBezTo>
                    <a:pt x="4" y="147"/>
                    <a:pt x="0" y="151"/>
                    <a:pt x="0" y="156"/>
                  </a:cubicBezTo>
                  <a:cubicBezTo>
                    <a:pt x="0" y="161"/>
                    <a:pt x="4" y="165"/>
                    <a:pt x="9" y="165"/>
                  </a:cubicBezTo>
                  <a:close/>
                </a:path>
              </a:pathLst>
            </a:cu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0" name="îśľîḓe"/>
            <p:cNvSpPr/>
            <p:nvPr/>
          </p:nvSpPr>
          <p:spPr bwMode="auto">
            <a:xfrm>
              <a:off x="6513513" y="3933825"/>
              <a:ext cx="180975" cy="93663"/>
            </a:xfrm>
            <a:custGeom>
              <a:avLst/>
              <a:gdLst>
                <a:gd name="T0" fmla="*/ 15 w 60"/>
                <a:gd name="T1" fmla="*/ 31 h 31"/>
                <a:gd name="T2" fmla="*/ 45 w 60"/>
                <a:gd name="T3" fmla="*/ 31 h 31"/>
                <a:gd name="T4" fmla="*/ 60 w 60"/>
                <a:gd name="T5" fmla="*/ 15 h 31"/>
                <a:gd name="T6" fmla="*/ 45 w 60"/>
                <a:gd name="T7" fmla="*/ 0 h 31"/>
                <a:gd name="T8" fmla="*/ 15 w 60"/>
                <a:gd name="T9" fmla="*/ 0 h 31"/>
                <a:gd name="T10" fmla="*/ 0 w 60"/>
                <a:gd name="T11" fmla="*/ 15 h 31"/>
                <a:gd name="T12" fmla="*/ 15 w 60"/>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60" h="31">
                  <a:moveTo>
                    <a:pt x="15" y="31"/>
                  </a:moveTo>
                  <a:cubicBezTo>
                    <a:pt x="45" y="31"/>
                    <a:pt x="45" y="31"/>
                    <a:pt x="45" y="31"/>
                  </a:cubicBezTo>
                  <a:cubicBezTo>
                    <a:pt x="54" y="31"/>
                    <a:pt x="60" y="24"/>
                    <a:pt x="60" y="15"/>
                  </a:cubicBezTo>
                  <a:cubicBezTo>
                    <a:pt x="60" y="7"/>
                    <a:pt x="54" y="0"/>
                    <a:pt x="45" y="0"/>
                  </a:cubicBezTo>
                  <a:cubicBezTo>
                    <a:pt x="15" y="0"/>
                    <a:pt x="15" y="0"/>
                    <a:pt x="15" y="0"/>
                  </a:cubicBezTo>
                  <a:cubicBezTo>
                    <a:pt x="7" y="0"/>
                    <a:pt x="0" y="7"/>
                    <a:pt x="0" y="15"/>
                  </a:cubicBezTo>
                  <a:cubicBezTo>
                    <a:pt x="0" y="24"/>
                    <a:pt x="7" y="31"/>
                    <a:pt x="15" y="31"/>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1" name="íṧľiḑê"/>
            <p:cNvSpPr/>
            <p:nvPr/>
          </p:nvSpPr>
          <p:spPr bwMode="auto">
            <a:xfrm>
              <a:off x="6513513" y="3933825"/>
              <a:ext cx="180975" cy="49213"/>
            </a:xfrm>
            <a:custGeom>
              <a:avLst/>
              <a:gdLst>
                <a:gd name="T0" fmla="*/ 45 w 60"/>
                <a:gd name="T1" fmla="*/ 2 h 16"/>
                <a:gd name="T2" fmla="*/ 15 w 60"/>
                <a:gd name="T3" fmla="*/ 2 h 16"/>
                <a:gd name="T4" fmla="*/ 0 w 60"/>
                <a:gd name="T5" fmla="*/ 16 h 16"/>
                <a:gd name="T6" fmla="*/ 0 w 60"/>
                <a:gd name="T7" fmla="*/ 15 h 16"/>
                <a:gd name="T8" fmla="*/ 15 w 60"/>
                <a:gd name="T9" fmla="*/ 0 h 16"/>
                <a:gd name="T10" fmla="*/ 45 w 60"/>
                <a:gd name="T11" fmla="*/ 0 h 16"/>
                <a:gd name="T12" fmla="*/ 60 w 60"/>
                <a:gd name="T13" fmla="*/ 15 h 16"/>
                <a:gd name="T14" fmla="*/ 60 w 60"/>
                <a:gd name="T15" fmla="*/ 16 h 16"/>
                <a:gd name="T16" fmla="*/ 45 w 60"/>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6">
                  <a:moveTo>
                    <a:pt x="45" y="2"/>
                  </a:moveTo>
                  <a:cubicBezTo>
                    <a:pt x="15" y="2"/>
                    <a:pt x="15" y="2"/>
                    <a:pt x="15" y="2"/>
                  </a:cubicBezTo>
                  <a:cubicBezTo>
                    <a:pt x="7" y="2"/>
                    <a:pt x="1" y="8"/>
                    <a:pt x="0" y="16"/>
                  </a:cubicBezTo>
                  <a:cubicBezTo>
                    <a:pt x="0" y="15"/>
                    <a:pt x="0" y="15"/>
                    <a:pt x="0" y="15"/>
                  </a:cubicBezTo>
                  <a:cubicBezTo>
                    <a:pt x="0" y="7"/>
                    <a:pt x="7" y="0"/>
                    <a:pt x="15" y="0"/>
                  </a:cubicBezTo>
                  <a:cubicBezTo>
                    <a:pt x="45" y="0"/>
                    <a:pt x="45" y="0"/>
                    <a:pt x="45" y="0"/>
                  </a:cubicBezTo>
                  <a:cubicBezTo>
                    <a:pt x="54" y="0"/>
                    <a:pt x="60" y="7"/>
                    <a:pt x="60" y="15"/>
                  </a:cubicBezTo>
                  <a:cubicBezTo>
                    <a:pt x="60" y="16"/>
                    <a:pt x="60" y="16"/>
                    <a:pt x="60" y="16"/>
                  </a:cubicBezTo>
                  <a:cubicBezTo>
                    <a:pt x="60" y="8"/>
                    <a:pt x="53" y="2"/>
                    <a:pt x="45" y="2"/>
                  </a:cubicBezTo>
                  <a:close/>
                </a:path>
              </a:pathLst>
            </a:custGeom>
            <a:solidFill>
              <a:srgbClr val="52FF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2" name="iṣļîde"/>
            <p:cNvSpPr/>
            <p:nvPr/>
          </p:nvSpPr>
          <p:spPr bwMode="auto">
            <a:xfrm>
              <a:off x="5611813" y="4379913"/>
              <a:ext cx="1025525" cy="222250"/>
            </a:xfrm>
            <a:custGeom>
              <a:avLst/>
              <a:gdLst>
                <a:gd name="T0" fmla="*/ 303 w 340"/>
                <a:gd name="T1" fmla="*/ 74 h 74"/>
                <a:gd name="T2" fmla="*/ 37 w 340"/>
                <a:gd name="T3" fmla="*/ 74 h 74"/>
                <a:gd name="T4" fmla="*/ 0 w 340"/>
                <a:gd name="T5" fmla="*/ 37 h 74"/>
                <a:gd name="T6" fmla="*/ 37 w 340"/>
                <a:gd name="T7" fmla="*/ 0 h 74"/>
                <a:gd name="T8" fmla="*/ 303 w 340"/>
                <a:gd name="T9" fmla="*/ 0 h 74"/>
                <a:gd name="T10" fmla="*/ 340 w 340"/>
                <a:gd name="T11" fmla="*/ 37 h 74"/>
                <a:gd name="T12" fmla="*/ 303 w 340"/>
                <a:gd name="T13" fmla="*/ 74 h 74"/>
              </a:gdLst>
              <a:ahLst/>
              <a:cxnLst>
                <a:cxn ang="0">
                  <a:pos x="T0" y="T1"/>
                </a:cxn>
                <a:cxn ang="0">
                  <a:pos x="T2" y="T3"/>
                </a:cxn>
                <a:cxn ang="0">
                  <a:pos x="T4" y="T5"/>
                </a:cxn>
                <a:cxn ang="0">
                  <a:pos x="T6" y="T7"/>
                </a:cxn>
                <a:cxn ang="0">
                  <a:pos x="T8" y="T9"/>
                </a:cxn>
                <a:cxn ang="0">
                  <a:pos x="T10" y="T11"/>
                </a:cxn>
                <a:cxn ang="0">
                  <a:pos x="T12" y="T13"/>
                </a:cxn>
              </a:cxnLst>
              <a:rect l="0" t="0" r="r" b="b"/>
              <a:pathLst>
                <a:path w="340" h="74">
                  <a:moveTo>
                    <a:pt x="303" y="74"/>
                  </a:moveTo>
                  <a:cubicBezTo>
                    <a:pt x="37" y="74"/>
                    <a:pt x="37" y="74"/>
                    <a:pt x="37" y="74"/>
                  </a:cubicBezTo>
                  <a:cubicBezTo>
                    <a:pt x="17" y="74"/>
                    <a:pt x="0" y="57"/>
                    <a:pt x="0" y="37"/>
                  </a:cubicBezTo>
                  <a:cubicBezTo>
                    <a:pt x="0" y="17"/>
                    <a:pt x="17" y="0"/>
                    <a:pt x="37" y="0"/>
                  </a:cubicBezTo>
                  <a:cubicBezTo>
                    <a:pt x="303" y="0"/>
                    <a:pt x="303" y="0"/>
                    <a:pt x="303" y="0"/>
                  </a:cubicBezTo>
                  <a:cubicBezTo>
                    <a:pt x="324" y="0"/>
                    <a:pt x="340" y="17"/>
                    <a:pt x="340" y="37"/>
                  </a:cubicBezTo>
                  <a:cubicBezTo>
                    <a:pt x="340" y="57"/>
                    <a:pt x="324" y="74"/>
                    <a:pt x="303" y="74"/>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3" name="î$1iďe"/>
            <p:cNvSpPr/>
            <p:nvPr/>
          </p:nvSpPr>
          <p:spPr bwMode="auto">
            <a:xfrm>
              <a:off x="5611813" y="4379913"/>
              <a:ext cx="1025525" cy="117475"/>
            </a:xfrm>
            <a:custGeom>
              <a:avLst/>
              <a:gdLst>
                <a:gd name="T0" fmla="*/ 37 w 340"/>
                <a:gd name="T1" fmla="*/ 4 h 39"/>
                <a:gd name="T2" fmla="*/ 303 w 340"/>
                <a:gd name="T3" fmla="*/ 4 h 39"/>
                <a:gd name="T4" fmla="*/ 340 w 340"/>
                <a:gd name="T5" fmla="*/ 39 h 39"/>
                <a:gd name="T6" fmla="*/ 340 w 340"/>
                <a:gd name="T7" fmla="*/ 37 h 39"/>
                <a:gd name="T8" fmla="*/ 303 w 340"/>
                <a:gd name="T9" fmla="*/ 0 h 39"/>
                <a:gd name="T10" fmla="*/ 37 w 340"/>
                <a:gd name="T11" fmla="*/ 0 h 39"/>
                <a:gd name="T12" fmla="*/ 0 w 340"/>
                <a:gd name="T13" fmla="*/ 37 h 39"/>
                <a:gd name="T14" fmla="*/ 0 w 340"/>
                <a:gd name="T15" fmla="*/ 39 h 39"/>
                <a:gd name="T16" fmla="*/ 37 w 340"/>
                <a:gd name="T17"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39">
                  <a:moveTo>
                    <a:pt x="37" y="4"/>
                  </a:moveTo>
                  <a:cubicBezTo>
                    <a:pt x="303" y="4"/>
                    <a:pt x="303" y="4"/>
                    <a:pt x="303" y="4"/>
                  </a:cubicBezTo>
                  <a:cubicBezTo>
                    <a:pt x="323" y="4"/>
                    <a:pt x="339" y="19"/>
                    <a:pt x="340" y="39"/>
                  </a:cubicBezTo>
                  <a:cubicBezTo>
                    <a:pt x="340" y="38"/>
                    <a:pt x="340" y="38"/>
                    <a:pt x="340" y="37"/>
                  </a:cubicBezTo>
                  <a:cubicBezTo>
                    <a:pt x="340" y="17"/>
                    <a:pt x="324" y="0"/>
                    <a:pt x="303" y="0"/>
                  </a:cubicBezTo>
                  <a:cubicBezTo>
                    <a:pt x="37" y="0"/>
                    <a:pt x="37" y="0"/>
                    <a:pt x="37" y="0"/>
                  </a:cubicBezTo>
                  <a:cubicBezTo>
                    <a:pt x="17" y="0"/>
                    <a:pt x="0" y="17"/>
                    <a:pt x="0" y="37"/>
                  </a:cubicBezTo>
                  <a:cubicBezTo>
                    <a:pt x="0" y="38"/>
                    <a:pt x="0" y="38"/>
                    <a:pt x="0" y="39"/>
                  </a:cubicBezTo>
                  <a:cubicBezTo>
                    <a:pt x="1" y="19"/>
                    <a:pt x="17" y="4"/>
                    <a:pt x="37" y="4"/>
                  </a:cubicBezTo>
                  <a:close/>
                </a:path>
              </a:pathLst>
            </a:custGeom>
            <a:solidFill>
              <a:srgbClr val="70FF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4" name="íşlíḑè"/>
            <p:cNvSpPr/>
            <p:nvPr/>
          </p:nvSpPr>
          <p:spPr bwMode="auto">
            <a:xfrm>
              <a:off x="5708651" y="3408363"/>
              <a:ext cx="831850" cy="871538"/>
            </a:xfrm>
            <a:custGeom>
              <a:avLst/>
              <a:gdLst>
                <a:gd name="T0" fmla="*/ 183 w 276"/>
                <a:gd name="T1" fmla="*/ 290 h 290"/>
                <a:gd name="T2" fmla="*/ 87 w 276"/>
                <a:gd name="T3" fmla="*/ 290 h 290"/>
                <a:gd name="T4" fmla="*/ 17 w 276"/>
                <a:gd name="T5" fmla="*/ 220 h 290"/>
                <a:gd name="T6" fmla="*/ 0 w 276"/>
                <a:gd name="T7" fmla="*/ 69 h 290"/>
                <a:gd name="T8" fmla="*/ 70 w 276"/>
                <a:gd name="T9" fmla="*/ 0 h 290"/>
                <a:gd name="T10" fmla="*/ 206 w 276"/>
                <a:gd name="T11" fmla="*/ 0 h 290"/>
                <a:gd name="T12" fmla="*/ 276 w 276"/>
                <a:gd name="T13" fmla="*/ 69 h 290"/>
                <a:gd name="T14" fmla="*/ 253 w 276"/>
                <a:gd name="T15" fmla="*/ 220 h 290"/>
                <a:gd name="T16" fmla="*/ 183 w 276"/>
                <a:gd name="T17" fmla="*/ 29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6" h="290">
                  <a:moveTo>
                    <a:pt x="183" y="290"/>
                  </a:moveTo>
                  <a:cubicBezTo>
                    <a:pt x="87" y="290"/>
                    <a:pt x="87" y="290"/>
                    <a:pt x="87" y="290"/>
                  </a:cubicBezTo>
                  <a:cubicBezTo>
                    <a:pt x="49" y="290"/>
                    <a:pt x="17" y="259"/>
                    <a:pt x="17" y="220"/>
                  </a:cubicBezTo>
                  <a:cubicBezTo>
                    <a:pt x="0" y="69"/>
                    <a:pt x="0" y="69"/>
                    <a:pt x="0" y="69"/>
                  </a:cubicBezTo>
                  <a:cubicBezTo>
                    <a:pt x="0" y="31"/>
                    <a:pt x="31" y="0"/>
                    <a:pt x="70" y="0"/>
                  </a:cubicBezTo>
                  <a:cubicBezTo>
                    <a:pt x="206" y="0"/>
                    <a:pt x="206" y="0"/>
                    <a:pt x="206" y="0"/>
                  </a:cubicBezTo>
                  <a:cubicBezTo>
                    <a:pt x="245" y="0"/>
                    <a:pt x="276" y="31"/>
                    <a:pt x="276" y="69"/>
                  </a:cubicBezTo>
                  <a:cubicBezTo>
                    <a:pt x="253" y="220"/>
                    <a:pt x="253" y="220"/>
                    <a:pt x="253" y="220"/>
                  </a:cubicBezTo>
                  <a:cubicBezTo>
                    <a:pt x="253" y="259"/>
                    <a:pt x="222" y="290"/>
                    <a:pt x="183" y="290"/>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5" name="išļiḓe"/>
            <p:cNvSpPr/>
            <p:nvPr/>
          </p:nvSpPr>
          <p:spPr bwMode="auto">
            <a:xfrm>
              <a:off x="5708651" y="3408363"/>
              <a:ext cx="831850" cy="209550"/>
            </a:xfrm>
            <a:custGeom>
              <a:avLst/>
              <a:gdLst>
                <a:gd name="T0" fmla="*/ 70 w 276"/>
                <a:gd name="T1" fmla="*/ 3 h 70"/>
                <a:gd name="T2" fmla="*/ 206 w 276"/>
                <a:gd name="T3" fmla="*/ 3 h 70"/>
                <a:gd name="T4" fmla="*/ 276 w 276"/>
                <a:gd name="T5" fmla="*/ 70 h 70"/>
                <a:gd name="T6" fmla="*/ 276 w 276"/>
                <a:gd name="T7" fmla="*/ 69 h 70"/>
                <a:gd name="T8" fmla="*/ 206 w 276"/>
                <a:gd name="T9" fmla="*/ 0 h 70"/>
                <a:gd name="T10" fmla="*/ 70 w 276"/>
                <a:gd name="T11" fmla="*/ 0 h 70"/>
                <a:gd name="T12" fmla="*/ 0 w 276"/>
                <a:gd name="T13" fmla="*/ 69 h 70"/>
                <a:gd name="T14" fmla="*/ 0 w 276"/>
                <a:gd name="T15" fmla="*/ 70 h 70"/>
                <a:gd name="T16" fmla="*/ 70 w 276"/>
                <a:gd name="T17" fmla="*/ 3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6" h="70">
                  <a:moveTo>
                    <a:pt x="70" y="3"/>
                  </a:moveTo>
                  <a:cubicBezTo>
                    <a:pt x="206" y="3"/>
                    <a:pt x="206" y="3"/>
                    <a:pt x="206" y="3"/>
                  </a:cubicBezTo>
                  <a:cubicBezTo>
                    <a:pt x="244" y="3"/>
                    <a:pt x="275" y="33"/>
                    <a:pt x="276" y="70"/>
                  </a:cubicBezTo>
                  <a:cubicBezTo>
                    <a:pt x="276" y="69"/>
                    <a:pt x="276" y="69"/>
                    <a:pt x="276" y="69"/>
                  </a:cubicBezTo>
                  <a:cubicBezTo>
                    <a:pt x="276" y="31"/>
                    <a:pt x="245" y="0"/>
                    <a:pt x="206" y="0"/>
                  </a:cubicBezTo>
                  <a:cubicBezTo>
                    <a:pt x="70" y="0"/>
                    <a:pt x="70" y="0"/>
                    <a:pt x="70" y="0"/>
                  </a:cubicBezTo>
                  <a:cubicBezTo>
                    <a:pt x="31" y="0"/>
                    <a:pt x="0" y="31"/>
                    <a:pt x="0" y="69"/>
                  </a:cubicBezTo>
                  <a:cubicBezTo>
                    <a:pt x="0" y="70"/>
                    <a:pt x="0" y="70"/>
                    <a:pt x="0" y="70"/>
                  </a:cubicBezTo>
                  <a:cubicBezTo>
                    <a:pt x="1" y="33"/>
                    <a:pt x="32" y="3"/>
                    <a:pt x="70" y="3"/>
                  </a:cubicBezTo>
                  <a:close/>
                </a:path>
              </a:pathLst>
            </a:custGeom>
            <a:solidFill>
              <a:srgbClr val="52FF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6" name="ï$líḍé"/>
            <p:cNvSpPr/>
            <p:nvPr/>
          </p:nvSpPr>
          <p:spPr bwMode="auto">
            <a:xfrm>
              <a:off x="5721351" y="4545013"/>
              <a:ext cx="806450" cy="98425"/>
            </a:xfrm>
            <a:custGeom>
              <a:avLst/>
              <a:gdLst>
                <a:gd name="T0" fmla="*/ 252 w 268"/>
                <a:gd name="T1" fmla="*/ 33 h 33"/>
                <a:gd name="T2" fmla="*/ 17 w 268"/>
                <a:gd name="T3" fmla="*/ 33 h 33"/>
                <a:gd name="T4" fmla="*/ 0 w 268"/>
                <a:gd name="T5" fmla="*/ 17 h 33"/>
                <a:gd name="T6" fmla="*/ 17 w 268"/>
                <a:gd name="T7" fmla="*/ 0 h 33"/>
                <a:gd name="T8" fmla="*/ 252 w 268"/>
                <a:gd name="T9" fmla="*/ 0 h 33"/>
                <a:gd name="T10" fmla="*/ 268 w 268"/>
                <a:gd name="T11" fmla="*/ 17 h 33"/>
                <a:gd name="T12" fmla="*/ 252 w 268"/>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268" h="33">
                  <a:moveTo>
                    <a:pt x="252" y="33"/>
                  </a:moveTo>
                  <a:cubicBezTo>
                    <a:pt x="17" y="33"/>
                    <a:pt x="17" y="33"/>
                    <a:pt x="17" y="33"/>
                  </a:cubicBezTo>
                  <a:cubicBezTo>
                    <a:pt x="8" y="33"/>
                    <a:pt x="0" y="26"/>
                    <a:pt x="0" y="17"/>
                  </a:cubicBezTo>
                  <a:cubicBezTo>
                    <a:pt x="0" y="8"/>
                    <a:pt x="8" y="0"/>
                    <a:pt x="17" y="0"/>
                  </a:cubicBezTo>
                  <a:cubicBezTo>
                    <a:pt x="252" y="0"/>
                    <a:pt x="252" y="0"/>
                    <a:pt x="252" y="0"/>
                  </a:cubicBezTo>
                  <a:cubicBezTo>
                    <a:pt x="261" y="0"/>
                    <a:pt x="268" y="8"/>
                    <a:pt x="268" y="17"/>
                  </a:cubicBezTo>
                  <a:cubicBezTo>
                    <a:pt x="268" y="26"/>
                    <a:pt x="261" y="33"/>
                    <a:pt x="252" y="33"/>
                  </a:cubicBezTo>
                  <a:close/>
                </a:path>
              </a:pathLst>
            </a:cu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7" name="íṩliḋé"/>
            <p:cNvSpPr/>
            <p:nvPr/>
          </p:nvSpPr>
          <p:spPr bwMode="auto">
            <a:xfrm>
              <a:off x="5910263" y="4641850"/>
              <a:ext cx="428625" cy="98425"/>
            </a:xfrm>
            <a:custGeom>
              <a:avLst/>
              <a:gdLst>
                <a:gd name="T0" fmla="*/ 131 w 142"/>
                <a:gd name="T1" fmla="*/ 33 h 33"/>
                <a:gd name="T2" fmla="*/ 11 w 142"/>
                <a:gd name="T3" fmla="*/ 33 h 33"/>
                <a:gd name="T4" fmla="*/ 0 w 142"/>
                <a:gd name="T5" fmla="*/ 22 h 33"/>
                <a:gd name="T6" fmla="*/ 0 w 142"/>
                <a:gd name="T7" fmla="*/ 12 h 33"/>
                <a:gd name="T8" fmla="*/ 11 w 142"/>
                <a:gd name="T9" fmla="*/ 0 h 33"/>
                <a:gd name="T10" fmla="*/ 131 w 142"/>
                <a:gd name="T11" fmla="*/ 0 h 33"/>
                <a:gd name="T12" fmla="*/ 142 w 142"/>
                <a:gd name="T13" fmla="*/ 12 h 33"/>
                <a:gd name="T14" fmla="*/ 142 w 142"/>
                <a:gd name="T15" fmla="*/ 22 h 33"/>
                <a:gd name="T16" fmla="*/ 131 w 142"/>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33">
                  <a:moveTo>
                    <a:pt x="131" y="33"/>
                  </a:moveTo>
                  <a:cubicBezTo>
                    <a:pt x="11" y="33"/>
                    <a:pt x="11" y="33"/>
                    <a:pt x="11" y="33"/>
                  </a:cubicBezTo>
                  <a:cubicBezTo>
                    <a:pt x="5" y="33"/>
                    <a:pt x="0" y="28"/>
                    <a:pt x="0" y="22"/>
                  </a:cubicBezTo>
                  <a:cubicBezTo>
                    <a:pt x="0" y="12"/>
                    <a:pt x="0" y="12"/>
                    <a:pt x="0" y="12"/>
                  </a:cubicBezTo>
                  <a:cubicBezTo>
                    <a:pt x="0" y="5"/>
                    <a:pt x="5" y="0"/>
                    <a:pt x="11" y="0"/>
                  </a:cubicBezTo>
                  <a:cubicBezTo>
                    <a:pt x="131" y="0"/>
                    <a:pt x="131" y="0"/>
                    <a:pt x="131" y="0"/>
                  </a:cubicBezTo>
                  <a:cubicBezTo>
                    <a:pt x="137" y="0"/>
                    <a:pt x="142" y="5"/>
                    <a:pt x="142" y="12"/>
                  </a:cubicBezTo>
                  <a:cubicBezTo>
                    <a:pt x="142" y="22"/>
                    <a:pt x="142" y="22"/>
                    <a:pt x="142" y="22"/>
                  </a:cubicBezTo>
                  <a:cubicBezTo>
                    <a:pt x="142" y="28"/>
                    <a:pt x="137" y="33"/>
                    <a:pt x="131" y="33"/>
                  </a:cubicBezTo>
                  <a:close/>
                </a:path>
              </a:pathLst>
            </a:cu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8" name="iṧliḋê"/>
            <p:cNvSpPr/>
            <p:nvPr/>
          </p:nvSpPr>
          <p:spPr bwMode="auto">
            <a:xfrm>
              <a:off x="5721351" y="4545013"/>
              <a:ext cx="806450" cy="50800"/>
            </a:xfrm>
            <a:custGeom>
              <a:avLst/>
              <a:gdLst>
                <a:gd name="T0" fmla="*/ 17 w 268"/>
                <a:gd name="T1" fmla="*/ 1 h 17"/>
                <a:gd name="T2" fmla="*/ 252 w 268"/>
                <a:gd name="T3" fmla="*/ 1 h 17"/>
                <a:gd name="T4" fmla="*/ 268 w 268"/>
                <a:gd name="T5" fmla="*/ 17 h 17"/>
                <a:gd name="T6" fmla="*/ 268 w 268"/>
                <a:gd name="T7" fmla="*/ 17 h 17"/>
                <a:gd name="T8" fmla="*/ 252 w 268"/>
                <a:gd name="T9" fmla="*/ 0 h 17"/>
                <a:gd name="T10" fmla="*/ 17 w 268"/>
                <a:gd name="T11" fmla="*/ 0 h 17"/>
                <a:gd name="T12" fmla="*/ 0 w 268"/>
                <a:gd name="T13" fmla="*/ 17 h 17"/>
                <a:gd name="T14" fmla="*/ 0 w 268"/>
                <a:gd name="T15" fmla="*/ 17 h 17"/>
                <a:gd name="T16" fmla="*/ 17 w 268"/>
                <a:gd name="T17"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8" h="17">
                  <a:moveTo>
                    <a:pt x="17" y="1"/>
                  </a:moveTo>
                  <a:cubicBezTo>
                    <a:pt x="252" y="1"/>
                    <a:pt x="252" y="1"/>
                    <a:pt x="252" y="1"/>
                  </a:cubicBezTo>
                  <a:cubicBezTo>
                    <a:pt x="260" y="1"/>
                    <a:pt x="268" y="8"/>
                    <a:pt x="268" y="17"/>
                  </a:cubicBezTo>
                  <a:cubicBezTo>
                    <a:pt x="268" y="17"/>
                    <a:pt x="268" y="17"/>
                    <a:pt x="268" y="17"/>
                  </a:cubicBezTo>
                  <a:cubicBezTo>
                    <a:pt x="268" y="8"/>
                    <a:pt x="261" y="0"/>
                    <a:pt x="252" y="0"/>
                  </a:cubicBezTo>
                  <a:cubicBezTo>
                    <a:pt x="17" y="0"/>
                    <a:pt x="17" y="0"/>
                    <a:pt x="17" y="0"/>
                  </a:cubicBezTo>
                  <a:cubicBezTo>
                    <a:pt x="8" y="0"/>
                    <a:pt x="0" y="8"/>
                    <a:pt x="0" y="17"/>
                  </a:cubicBezTo>
                  <a:cubicBezTo>
                    <a:pt x="0" y="17"/>
                    <a:pt x="0" y="17"/>
                    <a:pt x="0" y="17"/>
                  </a:cubicBezTo>
                  <a:cubicBezTo>
                    <a:pt x="1" y="8"/>
                    <a:pt x="8" y="1"/>
                    <a:pt x="17" y="1"/>
                  </a:cubicBezTo>
                  <a:close/>
                </a:path>
              </a:pathLst>
            </a:custGeom>
            <a:solidFill>
              <a:srgbClr val="2293F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39" name="îṡľíḍê"/>
            <p:cNvSpPr/>
            <p:nvPr/>
          </p:nvSpPr>
          <p:spPr bwMode="auto">
            <a:xfrm>
              <a:off x="5789613" y="4619625"/>
              <a:ext cx="669925" cy="50800"/>
            </a:xfrm>
            <a:custGeom>
              <a:avLst/>
              <a:gdLst>
                <a:gd name="T0" fmla="*/ 214 w 222"/>
                <a:gd name="T1" fmla="*/ 17 h 17"/>
                <a:gd name="T2" fmla="*/ 8 w 222"/>
                <a:gd name="T3" fmla="*/ 17 h 17"/>
                <a:gd name="T4" fmla="*/ 0 w 222"/>
                <a:gd name="T5" fmla="*/ 9 h 17"/>
                <a:gd name="T6" fmla="*/ 8 w 222"/>
                <a:gd name="T7" fmla="*/ 0 h 17"/>
                <a:gd name="T8" fmla="*/ 214 w 222"/>
                <a:gd name="T9" fmla="*/ 0 h 17"/>
                <a:gd name="T10" fmla="*/ 222 w 222"/>
                <a:gd name="T11" fmla="*/ 9 h 17"/>
                <a:gd name="T12" fmla="*/ 214 w 222"/>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222" h="17">
                  <a:moveTo>
                    <a:pt x="214" y="17"/>
                  </a:moveTo>
                  <a:cubicBezTo>
                    <a:pt x="8" y="17"/>
                    <a:pt x="8" y="17"/>
                    <a:pt x="8" y="17"/>
                  </a:cubicBezTo>
                  <a:cubicBezTo>
                    <a:pt x="3" y="17"/>
                    <a:pt x="0" y="13"/>
                    <a:pt x="0" y="9"/>
                  </a:cubicBezTo>
                  <a:cubicBezTo>
                    <a:pt x="0" y="4"/>
                    <a:pt x="3" y="0"/>
                    <a:pt x="8" y="0"/>
                  </a:cubicBezTo>
                  <a:cubicBezTo>
                    <a:pt x="214" y="0"/>
                    <a:pt x="214" y="0"/>
                    <a:pt x="214" y="0"/>
                  </a:cubicBezTo>
                  <a:cubicBezTo>
                    <a:pt x="219" y="0"/>
                    <a:pt x="222" y="4"/>
                    <a:pt x="222" y="9"/>
                  </a:cubicBezTo>
                  <a:cubicBezTo>
                    <a:pt x="222" y="13"/>
                    <a:pt x="219" y="17"/>
                    <a:pt x="214" y="17"/>
                  </a:cubicBezTo>
                  <a:close/>
                </a:path>
              </a:pathLst>
            </a:custGeom>
            <a:solidFill>
              <a:srgbClr val="2273D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0" name="ïslïďé"/>
            <p:cNvSpPr/>
            <p:nvPr/>
          </p:nvSpPr>
          <p:spPr bwMode="auto">
            <a:xfrm>
              <a:off x="5789613" y="4619625"/>
              <a:ext cx="669925" cy="26988"/>
            </a:xfrm>
            <a:custGeom>
              <a:avLst/>
              <a:gdLst>
                <a:gd name="T0" fmla="*/ 8 w 222"/>
                <a:gd name="T1" fmla="*/ 1 h 9"/>
                <a:gd name="T2" fmla="*/ 214 w 222"/>
                <a:gd name="T3" fmla="*/ 1 h 9"/>
                <a:gd name="T4" fmla="*/ 222 w 222"/>
                <a:gd name="T5" fmla="*/ 9 h 9"/>
                <a:gd name="T6" fmla="*/ 222 w 222"/>
                <a:gd name="T7" fmla="*/ 9 h 9"/>
                <a:gd name="T8" fmla="*/ 214 w 222"/>
                <a:gd name="T9" fmla="*/ 0 h 9"/>
                <a:gd name="T10" fmla="*/ 8 w 222"/>
                <a:gd name="T11" fmla="*/ 0 h 9"/>
                <a:gd name="T12" fmla="*/ 0 w 222"/>
                <a:gd name="T13" fmla="*/ 9 h 9"/>
                <a:gd name="T14" fmla="*/ 0 w 222"/>
                <a:gd name="T15" fmla="*/ 9 h 9"/>
                <a:gd name="T16" fmla="*/ 8 w 222"/>
                <a:gd name="T17"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2" h="9">
                  <a:moveTo>
                    <a:pt x="8" y="1"/>
                  </a:moveTo>
                  <a:cubicBezTo>
                    <a:pt x="214" y="1"/>
                    <a:pt x="214" y="1"/>
                    <a:pt x="214" y="1"/>
                  </a:cubicBezTo>
                  <a:cubicBezTo>
                    <a:pt x="219" y="1"/>
                    <a:pt x="222" y="4"/>
                    <a:pt x="222" y="9"/>
                  </a:cubicBezTo>
                  <a:cubicBezTo>
                    <a:pt x="222" y="9"/>
                    <a:pt x="222" y="9"/>
                    <a:pt x="222" y="9"/>
                  </a:cubicBezTo>
                  <a:cubicBezTo>
                    <a:pt x="222" y="4"/>
                    <a:pt x="219" y="0"/>
                    <a:pt x="214" y="0"/>
                  </a:cubicBezTo>
                  <a:cubicBezTo>
                    <a:pt x="8" y="0"/>
                    <a:pt x="8" y="0"/>
                    <a:pt x="8" y="0"/>
                  </a:cubicBezTo>
                  <a:cubicBezTo>
                    <a:pt x="3" y="0"/>
                    <a:pt x="0" y="4"/>
                    <a:pt x="0" y="9"/>
                  </a:cubicBezTo>
                  <a:cubicBezTo>
                    <a:pt x="0" y="9"/>
                    <a:pt x="0" y="9"/>
                    <a:pt x="0" y="9"/>
                  </a:cubicBezTo>
                  <a:cubicBezTo>
                    <a:pt x="0" y="4"/>
                    <a:pt x="4" y="1"/>
                    <a:pt x="8" y="1"/>
                  </a:cubicBezTo>
                  <a:close/>
                </a:path>
              </a:pathLst>
            </a:custGeom>
            <a:solidFill>
              <a:srgbClr val="22B2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1" name="íşḷîḓê"/>
            <p:cNvSpPr/>
            <p:nvPr/>
          </p:nvSpPr>
          <p:spPr bwMode="auto">
            <a:xfrm>
              <a:off x="6078538" y="5157788"/>
              <a:ext cx="90488" cy="123825"/>
            </a:xfrm>
            <a:custGeom>
              <a:avLst/>
              <a:gdLst>
                <a:gd name="T0" fmla="*/ 0 w 30"/>
                <a:gd name="T1" fmla="*/ 41 h 41"/>
                <a:gd name="T2" fmla="*/ 0 w 30"/>
                <a:gd name="T3" fmla="*/ 15 h 41"/>
                <a:gd name="T4" fmla="*/ 15 w 30"/>
                <a:gd name="T5" fmla="*/ 0 h 41"/>
                <a:gd name="T6" fmla="*/ 30 w 30"/>
                <a:gd name="T7" fmla="*/ 15 h 41"/>
                <a:gd name="T8" fmla="*/ 30 w 30"/>
                <a:gd name="T9" fmla="*/ 41 h 41"/>
              </a:gdLst>
              <a:ahLst/>
              <a:cxnLst>
                <a:cxn ang="0">
                  <a:pos x="T0" y="T1"/>
                </a:cxn>
                <a:cxn ang="0">
                  <a:pos x="T2" y="T3"/>
                </a:cxn>
                <a:cxn ang="0">
                  <a:pos x="T4" y="T5"/>
                </a:cxn>
                <a:cxn ang="0">
                  <a:pos x="T6" y="T7"/>
                </a:cxn>
                <a:cxn ang="0">
                  <a:pos x="T8" y="T9"/>
                </a:cxn>
              </a:cxnLst>
              <a:rect l="0" t="0" r="r" b="b"/>
              <a:pathLst>
                <a:path w="30" h="41">
                  <a:moveTo>
                    <a:pt x="0" y="41"/>
                  </a:moveTo>
                  <a:cubicBezTo>
                    <a:pt x="0" y="15"/>
                    <a:pt x="0" y="15"/>
                    <a:pt x="0" y="15"/>
                  </a:cubicBezTo>
                  <a:cubicBezTo>
                    <a:pt x="0" y="7"/>
                    <a:pt x="7" y="0"/>
                    <a:pt x="15" y="0"/>
                  </a:cubicBezTo>
                  <a:cubicBezTo>
                    <a:pt x="23" y="0"/>
                    <a:pt x="30" y="7"/>
                    <a:pt x="30" y="15"/>
                  </a:cubicBezTo>
                  <a:cubicBezTo>
                    <a:pt x="30" y="41"/>
                    <a:pt x="30" y="41"/>
                    <a:pt x="30" y="41"/>
                  </a:cubicBezTo>
                </a:path>
              </a:pathLst>
            </a:custGeom>
            <a:solidFill>
              <a:srgbClr val="22A4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2" name="ïsḻíḓè"/>
            <p:cNvSpPr/>
            <p:nvPr/>
          </p:nvSpPr>
          <p:spPr bwMode="auto">
            <a:xfrm>
              <a:off x="5768976" y="5230813"/>
              <a:ext cx="728663" cy="134938"/>
            </a:xfrm>
            <a:custGeom>
              <a:avLst/>
              <a:gdLst>
                <a:gd name="T0" fmla="*/ 7 w 242"/>
                <a:gd name="T1" fmla="*/ 44 h 45"/>
                <a:gd name="T2" fmla="*/ 1 w 242"/>
                <a:gd name="T3" fmla="*/ 41 h 45"/>
                <a:gd name="T4" fmla="*/ 4 w 242"/>
                <a:gd name="T5" fmla="*/ 33 h 45"/>
                <a:gd name="T6" fmla="*/ 238 w 242"/>
                <a:gd name="T7" fmla="*/ 33 h 45"/>
                <a:gd name="T8" fmla="*/ 241 w 242"/>
                <a:gd name="T9" fmla="*/ 41 h 45"/>
                <a:gd name="T10" fmla="*/ 233 w 242"/>
                <a:gd name="T11" fmla="*/ 44 h 45"/>
                <a:gd name="T12" fmla="*/ 9 w 242"/>
                <a:gd name="T13" fmla="*/ 44 h 45"/>
                <a:gd name="T14" fmla="*/ 7 w 242"/>
                <a:gd name="T15" fmla="*/ 44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45">
                  <a:moveTo>
                    <a:pt x="7" y="44"/>
                  </a:moveTo>
                  <a:cubicBezTo>
                    <a:pt x="5" y="44"/>
                    <a:pt x="2" y="43"/>
                    <a:pt x="1" y="41"/>
                  </a:cubicBezTo>
                  <a:cubicBezTo>
                    <a:pt x="0" y="38"/>
                    <a:pt x="1" y="35"/>
                    <a:pt x="4" y="33"/>
                  </a:cubicBezTo>
                  <a:cubicBezTo>
                    <a:pt x="79" y="0"/>
                    <a:pt x="164" y="0"/>
                    <a:pt x="238" y="33"/>
                  </a:cubicBezTo>
                  <a:cubicBezTo>
                    <a:pt x="241" y="35"/>
                    <a:pt x="242" y="38"/>
                    <a:pt x="241" y="41"/>
                  </a:cubicBezTo>
                  <a:cubicBezTo>
                    <a:pt x="239" y="44"/>
                    <a:pt x="236" y="45"/>
                    <a:pt x="233" y="44"/>
                  </a:cubicBezTo>
                  <a:cubicBezTo>
                    <a:pt x="162" y="12"/>
                    <a:pt x="80" y="12"/>
                    <a:pt x="9" y="44"/>
                  </a:cubicBezTo>
                  <a:cubicBezTo>
                    <a:pt x="8" y="44"/>
                    <a:pt x="8" y="44"/>
                    <a:pt x="7" y="44"/>
                  </a:cubicBezTo>
                  <a:close/>
                </a:path>
              </a:pathLst>
            </a:custGeom>
            <a:solidFill>
              <a:srgbClr val="2273D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3" name="îsḷîḋé"/>
            <p:cNvSpPr/>
            <p:nvPr/>
          </p:nvSpPr>
          <p:spPr bwMode="auto">
            <a:xfrm>
              <a:off x="6051551" y="5241925"/>
              <a:ext cx="153988" cy="57150"/>
            </a:xfrm>
            <a:custGeom>
              <a:avLst/>
              <a:gdLst>
                <a:gd name="T0" fmla="*/ 44 w 51"/>
                <a:gd name="T1" fmla="*/ 19 h 19"/>
                <a:gd name="T2" fmla="*/ 6 w 51"/>
                <a:gd name="T3" fmla="*/ 19 h 19"/>
                <a:gd name="T4" fmla="*/ 0 w 51"/>
                <a:gd name="T5" fmla="*/ 13 h 19"/>
                <a:gd name="T6" fmla="*/ 0 w 51"/>
                <a:gd name="T7" fmla="*/ 7 h 19"/>
                <a:gd name="T8" fmla="*/ 6 w 51"/>
                <a:gd name="T9" fmla="*/ 0 h 19"/>
                <a:gd name="T10" fmla="*/ 44 w 51"/>
                <a:gd name="T11" fmla="*/ 0 h 19"/>
                <a:gd name="T12" fmla="*/ 51 w 51"/>
                <a:gd name="T13" fmla="*/ 7 h 19"/>
                <a:gd name="T14" fmla="*/ 51 w 51"/>
                <a:gd name="T15" fmla="*/ 13 h 19"/>
                <a:gd name="T16" fmla="*/ 44 w 51"/>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19">
                  <a:moveTo>
                    <a:pt x="44" y="19"/>
                  </a:moveTo>
                  <a:cubicBezTo>
                    <a:pt x="6" y="19"/>
                    <a:pt x="6" y="19"/>
                    <a:pt x="6" y="19"/>
                  </a:cubicBezTo>
                  <a:cubicBezTo>
                    <a:pt x="3" y="19"/>
                    <a:pt x="0" y="16"/>
                    <a:pt x="0" y="13"/>
                  </a:cubicBezTo>
                  <a:cubicBezTo>
                    <a:pt x="0" y="7"/>
                    <a:pt x="0" y="7"/>
                    <a:pt x="0" y="7"/>
                  </a:cubicBezTo>
                  <a:cubicBezTo>
                    <a:pt x="0" y="3"/>
                    <a:pt x="3" y="0"/>
                    <a:pt x="6" y="0"/>
                  </a:cubicBezTo>
                  <a:cubicBezTo>
                    <a:pt x="44" y="0"/>
                    <a:pt x="44" y="0"/>
                    <a:pt x="44" y="0"/>
                  </a:cubicBezTo>
                  <a:cubicBezTo>
                    <a:pt x="48" y="0"/>
                    <a:pt x="51" y="3"/>
                    <a:pt x="51" y="7"/>
                  </a:cubicBezTo>
                  <a:cubicBezTo>
                    <a:pt x="51" y="13"/>
                    <a:pt x="51" y="13"/>
                    <a:pt x="51" y="13"/>
                  </a:cubicBezTo>
                  <a:cubicBezTo>
                    <a:pt x="51" y="16"/>
                    <a:pt x="48" y="19"/>
                    <a:pt x="44" y="19"/>
                  </a:cubicBezTo>
                  <a:close/>
                </a:path>
              </a:pathLst>
            </a:cu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4" name="išļîḋè"/>
            <p:cNvSpPr/>
            <p:nvPr/>
          </p:nvSpPr>
          <p:spPr bwMode="auto">
            <a:xfrm>
              <a:off x="6115051" y="5272088"/>
              <a:ext cx="23813" cy="153988"/>
            </a:xfrm>
            <a:custGeom>
              <a:avLst/>
              <a:gdLst>
                <a:gd name="T0" fmla="*/ 4 w 8"/>
                <a:gd name="T1" fmla="*/ 51 h 51"/>
                <a:gd name="T2" fmla="*/ 4 w 8"/>
                <a:gd name="T3" fmla="*/ 51 h 51"/>
                <a:gd name="T4" fmla="*/ 0 w 8"/>
                <a:gd name="T5" fmla="*/ 47 h 51"/>
                <a:gd name="T6" fmla="*/ 0 w 8"/>
                <a:gd name="T7" fmla="*/ 4 h 51"/>
                <a:gd name="T8" fmla="*/ 4 w 8"/>
                <a:gd name="T9" fmla="*/ 0 h 51"/>
                <a:gd name="T10" fmla="*/ 8 w 8"/>
                <a:gd name="T11" fmla="*/ 4 h 51"/>
                <a:gd name="T12" fmla="*/ 8 w 8"/>
                <a:gd name="T13" fmla="*/ 47 h 51"/>
                <a:gd name="T14" fmla="*/ 4 w 8"/>
                <a:gd name="T15" fmla="*/ 51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51">
                  <a:moveTo>
                    <a:pt x="4" y="51"/>
                  </a:moveTo>
                  <a:cubicBezTo>
                    <a:pt x="4" y="51"/>
                    <a:pt x="4" y="51"/>
                    <a:pt x="4" y="51"/>
                  </a:cubicBezTo>
                  <a:cubicBezTo>
                    <a:pt x="2" y="51"/>
                    <a:pt x="0" y="49"/>
                    <a:pt x="0" y="47"/>
                  </a:cubicBezTo>
                  <a:cubicBezTo>
                    <a:pt x="0" y="4"/>
                    <a:pt x="0" y="4"/>
                    <a:pt x="0" y="4"/>
                  </a:cubicBezTo>
                  <a:cubicBezTo>
                    <a:pt x="0" y="2"/>
                    <a:pt x="2" y="0"/>
                    <a:pt x="4" y="0"/>
                  </a:cubicBezTo>
                  <a:cubicBezTo>
                    <a:pt x="7" y="0"/>
                    <a:pt x="8" y="2"/>
                    <a:pt x="8" y="4"/>
                  </a:cubicBezTo>
                  <a:cubicBezTo>
                    <a:pt x="8" y="47"/>
                    <a:pt x="8" y="47"/>
                    <a:pt x="8" y="47"/>
                  </a:cubicBezTo>
                  <a:cubicBezTo>
                    <a:pt x="8" y="49"/>
                    <a:pt x="7" y="51"/>
                    <a:pt x="4" y="51"/>
                  </a:cubicBezTo>
                  <a:close/>
                </a:path>
              </a:pathLst>
            </a:custGeom>
            <a:solidFill>
              <a:srgbClr val="2273D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5" name="îṥḷîḑe"/>
            <p:cNvSpPr/>
            <p:nvPr/>
          </p:nvSpPr>
          <p:spPr bwMode="auto">
            <a:xfrm>
              <a:off x="6094413" y="5375275"/>
              <a:ext cx="66675" cy="131763"/>
            </a:xfrm>
            <a:custGeom>
              <a:avLst/>
              <a:gdLst>
                <a:gd name="T0" fmla="*/ 11 w 22"/>
                <a:gd name="T1" fmla="*/ 44 h 44"/>
                <a:gd name="T2" fmla="*/ 11 w 22"/>
                <a:gd name="T3" fmla="*/ 44 h 44"/>
                <a:gd name="T4" fmla="*/ 0 w 22"/>
                <a:gd name="T5" fmla="*/ 33 h 44"/>
                <a:gd name="T6" fmla="*/ 0 w 22"/>
                <a:gd name="T7" fmla="*/ 12 h 44"/>
                <a:gd name="T8" fmla="*/ 11 w 22"/>
                <a:gd name="T9" fmla="*/ 0 h 44"/>
                <a:gd name="T10" fmla="*/ 22 w 22"/>
                <a:gd name="T11" fmla="*/ 12 h 44"/>
                <a:gd name="T12" fmla="*/ 22 w 22"/>
                <a:gd name="T13" fmla="*/ 33 h 44"/>
                <a:gd name="T14" fmla="*/ 11 w 2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4">
                  <a:moveTo>
                    <a:pt x="11" y="44"/>
                  </a:moveTo>
                  <a:cubicBezTo>
                    <a:pt x="11" y="44"/>
                    <a:pt x="11" y="44"/>
                    <a:pt x="11" y="44"/>
                  </a:cubicBezTo>
                  <a:cubicBezTo>
                    <a:pt x="5" y="44"/>
                    <a:pt x="0" y="39"/>
                    <a:pt x="0" y="33"/>
                  </a:cubicBezTo>
                  <a:cubicBezTo>
                    <a:pt x="0" y="12"/>
                    <a:pt x="0" y="12"/>
                    <a:pt x="0" y="12"/>
                  </a:cubicBezTo>
                  <a:cubicBezTo>
                    <a:pt x="0" y="5"/>
                    <a:pt x="5" y="0"/>
                    <a:pt x="11" y="0"/>
                  </a:cubicBezTo>
                  <a:cubicBezTo>
                    <a:pt x="17" y="0"/>
                    <a:pt x="22" y="5"/>
                    <a:pt x="22" y="12"/>
                  </a:cubicBezTo>
                  <a:cubicBezTo>
                    <a:pt x="22" y="33"/>
                    <a:pt x="22" y="33"/>
                    <a:pt x="22" y="33"/>
                  </a:cubicBezTo>
                  <a:cubicBezTo>
                    <a:pt x="22" y="39"/>
                    <a:pt x="17" y="44"/>
                    <a:pt x="11" y="44"/>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6" name="íṥļîḓè"/>
            <p:cNvSpPr/>
            <p:nvPr/>
          </p:nvSpPr>
          <p:spPr bwMode="auto">
            <a:xfrm>
              <a:off x="6446838" y="5321300"/>
              <a:ext cx="123825" cy="125413"/>
            </a:xfrm>
            <a:prstGeom prst="ellipse">
              <a:avLst/>
            </a:pr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7" name="ïṩ1íḋe"/>
            <p:cNvSpPr/>
            <p:nvPr/>
          </p:nvSpPr>
          <p:spPr bwMode="auto">
            <a:xfrm>
              <a:off x="6446838" y="5321300"/>
              <a:ext cx="123825" cy="63500"/>
            </a:xfrm>
            <a:custGeom>
              <a:avLst/>
              <a:gdLst>
                <a:gd name="T0" fmla="*/ 20 w 41"/>
                <a:gd name="T1" fmla="*/ 1 h 21"/>
                <a:gd name="T2" fmla="*/ 41 w 41"/>
                <a:gd name="T3" fmla="*/ 21 h 21"/>
                <a:gd name="T4" fmla="*/ 41 w 41"/>
                <a:gd name="T5" fmla="*/ 21 h 21"/>
                <a:gd name="T6" fmla="*/ 20 w 41"/>
                <a:gd name="T7" fmla="*/ 0 h 21"/>
                <a:gd name="T8" fmla="*/ 0 w 41"/>
                <a:gd name="T9" fmla="*/ 21 h 21"/>
                <a:gd name="T10" fmla="*/ 0 w 41"/>
                <a:gd name="T11" fmla="*/ 21 h 21"/>
                <a:gd name="T12" fmla="*/ 20 w 41"/>
                <a:gd name="T13" fmla="*/ 1 h 21"/>
              </a:gdLst>
              <a:ahLst/>
              <a:cxnLst>
                <a:cxn ang="0">
                  <a:pos x="T0" y="T1"/>
                </a:cxn>
                <a:cxn ang="0">
                  <a:pos x="T2" y="T3"/>
                </a:cxn>
                <a:cxn ang="0">
                  <a:pos x="T4" y="T5"/>
                </a:cxn>
                <a:cxn ang="0">
                  <a:pos x="T6" y="T7"/>
                </a:cxn>
                <a:cxn ang="0">
                  <a:pos x="T8" y="T9"/>
                </a:cxn>
                <a:cxn ang="0">
                  <a:pos x="T10" y="T11"/>
                </a:cxn>
                <a:cxn ang="0">
                  <a:pos x="T12" y="T13"/>
                </a:cxn>
              </a:cxnLst>
              <a:rect l="0" t="0" r="r" b="b"/>
              <a:pathLst>
                <a:path w="41" h="21">
                  <a:moveTo>
                    <a:pt x="20" y="1"/>
                  </a:moveTo>
                  <a:cubicBezTo>
                    <a:pt x="32" y="1"/>
                    <a:pt x="41" y="10"/>
                    <a:pt x="41" y="21"/>
                  </a:cubicBezTo>
                  <a:cubicBezTo>
                    <a:pt x="41" y="21"/>
                    <a:pt x="41" y="21"/>
                    <a:pt x="41" y="21"/>
                  </a:cubicBezTo>
                  <a:cubicBezTo>
                    <a:pt x="41" y="9"/>
                    <a:pt x="32" y="0"/>
                    <a:pt x="20" y="0"/>
                  </a:cubicBezTo>
                  <a:cubicBezTo>
                    <a:pt x="9" y="0"/>
                    <a:pt x="0" y="9"/>
                    <a:pt x="0" y="21"/>
                  </a:cubicBezTo>
                  <a:cubicBezTo>
                    <a:pt x="0" y="21"/>
                    <a:pt x="0" y="21"/>
                    <a:pt x="0" y="21"/>
                  </a:cubicBezTo>
                  <a:cubicBezTo>
                    <a:pt x="0" y="10"/>
                    <a:pt x="9" y="1"/>
                    <a:pt x="20" y="1"/>
                  </a:cubicBezTo>
                  <a:close/>
                </a:path>
              </a:pathLst>
            </a:custGeom>
            <a:solidFill>
              <a:srgbClr val="77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8" name="iṩḷïḓè"/>
            <p:cNvSpPr/>
            <p:nvPr/>
          </p:nvSpPr>
          <p:spPr bwMode="auto">
            <a:xfrm>
              <a:off x="6470651" y="5345113"/>
              <a:ext cx="76200" cy="74613"/>
            </a:xfrm>
            <a:prstGeom prst="ellipse">
              <a:avLst/>
            </a:prstGeom>
            <a:solidFill>
              <a:srgbClr val="27B0D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49" name="iśḷîḓe"/>
            <p:cNvSpPr/>
            <p:nvPr/>
          </p:nvSpPr>
          <p:spPr bwMode="auto">
            <a:xfrm>
              <a:off x="6492876" y="5368925"/>
              <a:ext cx="30163" cy="30163"/>
            </a:xfrm>
            <a:prstGeom prst="ellipse">
              <a:avLst/>
            </a:prstGeom>
            <a:solidFill>
              <a:srgbClr val="2273D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0" name="iŝḷíďe"/>
            <p:cNvSpPr/>
            <p:nvPr/>
          </p:nvSpPr>
          <p:spPr bwMode="auto">
            <a:xfrm>
              <a:off x="6492876" y="5368925"/>
              <a:ext cx="30163" cy="15875"/>
            </a:xfrm>
            <a:custGeom>
              <a:avLst/>
              <a:gdLst>
                <a:gd name="T0" fmla="*/ 5 w 10"/>
                <a:gd name="T1" fmla="*/ 0 h 5"/>
                <a:gd name="T2" fmla="*/ 10 w 10"/>
                <a:gd name="T3" fmla="*/ 5 h 5"/>
                <a:gd name="T4" fmla="*/ 10 w 10"/>
                <a:gd name="T5" fmla="*/ 5 h 5"/>
                <a:gd name="T6" fmla="*/ 5 w 10"/>
                <a:gd name="T7" fmla="*/ 0 h 5"/>
                <a:gd name="T8" fmla="*/ 0 w 10"/>
                <a:gd name="T9" fmla="*/ 5 h 5"/>
                <a:gd name="T10" fmla="*/ 0 w 10"/>
                <a:gd name="T11" fmla="*/ 5 h 5"/>
                <a:gd name="T12" fmla="*/ 5 w 10"/>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 h="5">
                  <a:moveTo>
                    <a:pt x="5" y="0"/>
                  </a:moveTo>
                  <a:cubicBezTo>
                    <a:pt x="8" y="0"/>
                    <a:pt x="10" y="2"/>
                    <a:pt x="10" y="5"/>
                  </a:cubicBezTo>
                  <a:cubicBezTo>
                    <a:pt x="10" y="5"/>
                    <a:pt x="10" y="5"/>
                    <a:pt x="10" y="5"/>
                  </a:cubicBezTo>
                  <a:cubicBezTo>
                    <a:pt x="10" y="2"/>
                    <a:pt x="8" y="0"/>
                    <a:pt x="5" y="0"/>
                  </a:cubicBezTo>
                  <a:cubicBezTo>
                    <a:pt x="3" y="0"/>
                    <a:pt x="0" y="2"/>
                    <a:pt x="0" y="5"/>
                  </a:cubicBezTo>
                  <a:cubicBezTo>
                    <a:pt x="0" y="5"/>
                    <a:pt x="0" y="5"/>
                    <a:pt x="0" y="5"/>
                  </a:cubicBezTo>
                  <a:cubicBezTo>
                    <a:pt x="1" y="2"/>
                    <a:pt x="3" y="0"/>
                    <a:pt x="5" y="0"/>
                  </a:cubicBezTo>
                  <a:close/>
                </a:path>
              </a:pathLst>
            </a:custGeom>
            <a:solidFill>
              <a:srgbClr val="5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1" name="iṡļîḓe"/>
            <p:cNvSpPr/>
            <p:nvPr/>
          </p:nvSpPr>
          <p:spPr bwMode="auto">
            <a:xfrm>
              <a:off x="5708651" y="5321300"/>
              <a:ext cx="127000" cy="125413"/>
            </a:xfrm>
            <a:prstGeom prst="ellipse">
              <a:avLst/>
            </a:pr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2" name="ïslíḑê"/>
            <p:cNvSpPr/>
            <p:nvPr/>
          </p:nvSpPr>
          <p:spPr bwMode="auto">
            <a:xfrm>
              <a:off x="5708651" y="5321300"/>
              <a:ext cx="127000" cy="63500"/>
            </a:xfrm>
            <a:custGeom>
              <a:avLst/>
              <a:gdLst>
                <a:gd name="T0" fmla="*/ 21 w 42"/>
                <a:gd name="T1" fmla="*/ 1 h 21"/>
                <a:gd name="T2" fmla="*/ 42 w 42"/>
                <a:gd name="T3" fmla="*/ 21 h 21"/>
                <a:gd name="T4" fmla="*/ 42 w 42"/>
                <a:gd name="T5" fmla="*/ 21 h 21"/>
                <a:gd name="T6" fmla="*/ 21 w 42"/>
                <a:gd name="T7" fmla="*/ 0 h 21"/>
                <a:gd name="T8" fmla="*/ 0 w 42"/>
                <a:gd name="T9" fmla="*/ 21 h 21"/>
                <a:gd name="T10" fmla="*/ 0 w 42"/>
                <a:gd name="T11" fmla="*/ 21 h 21"/>
                <a:gd name="T12" fmla="*/ 21 w 42"/>
                <a:gd name="T13" fmla="*/ 1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1"/>
                  </a:moveTo>
                  <a:cubicBezTo>
                    <a:pt x="32" y="1"/>
                    <a:pt x="42" y="10"/>
                    <a:pt x="42" y="21"/>
                  </a:cubicBezTo>
                  <a:cubicBezTo>
                    <a:pt x="42" y="21"/>
                    <a:pt x="42" y="21"/>
                    <a:pt x="42" y="21"/>
                  </a:cubicBezTo>
                  <a:cubicBezTo>
                    <a:pt x="42" y="9"/>
                    <a:pt x="33" y="0"/>
                    <a:pt x="21" y="0"/>
                  </a:cubicBezTo>
                  <a:cubicBezTo>
                    <a:pt x="9" y="0"/>
                    <a:pt x="0" y="9"/>
                    <a:pt x="0" y="21"/>
                  </a:cubicBezTo>
                  <a:cubicBezTo>
                    <a:pt x="0" y="21"/>
                    <a:pt x="0" y="21"/>
                    <a:pt x="0" y="21"/>
                  </a:cubicBezTo>
                  <a:cubicBezTo>
                    <a:pt x="0" y="10"/>
                    <a:pt x="9" y="1"/>
                    <a:pt x="21" y="1"/>
                  </a:cubicBezTo>
                  <a:close/>
                </a:path>
              </a:pathLst>
            </a:custGeom>
            <a:solidFill>
              <a:srgbClr val="77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3" name="îŝļîḑê"/>
            <p:cNvSpPr/>
            <p:nvPr/>
          </p:nvSpPr>
          <p:spPr bwMode="auto">
            <a:xfrm>
              <a:off x="5732463" y="5345113"/>
              <a:ext cx="76200" cy="74613"/>
            </a:xfrm>
            <a:prstGeom prst="ellipse">
              <a:avLst/>
            </a:prstGeom>
            <a:solidFill>
              <a:srgbClr val="27B0D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4" name="ïŝḻíḍè"/>
            <p:cNvSpPr/>
            <p:nvPr/>
          </p:nvSpPr>
          <p:spPr bwMode="auto">
            <a:xfrm>
              <a:off x="5756276" y="5368925"/>
              <a:ext cx="30163" cy="30163"/>
            </a:xfrm>
            <a:prstGeom prst="ellipse">
              <a:avLst/>
            </a:prstGeom>
            <a:solidFill>
              <a:srgbClr val="2273D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5" name="íşḷîḑe"/>
            <p:cNvSpPr/>
            <p:nvPr/>
          </p:nvSpPr>
          <p:spPr bwMode="auto">
            <a:xfrm>
              <a:off x="5756276" y="5368925"/>
              <a:ext cx="30163" cy="15875"/>
            </a:xfrm>
            <a:custGeom>
              <a:avLst/>
              <a:gdLst>
                <a:gd name="T0" fmla="*/ 5 w 10"/>
                <a:gd name="T1" fmla="*/ 0 h 5"/>
                <a:gd name="T2" fmla="*/ 10 w 10"/>
                <a:gd name="T3" fmla="*/ 5 h 5"/>
                <a:gd name="T4" fmla="*/ 10 w 10"/>
                <a:gd name="T5" fmla="*/ 5 h 5"/>
                <a:gd name="T6" fmla="*/ 5 w 10"/>
                <a:gd name="T7" fmla="*/ 0 h 5"/>
                <a:gd name="T8" fmla="*/ 0 w 10"/>
                <a:gd name="T9" fmla="*/ 5 h 5"/>
                <a:gd name="T10" fmla="*/ 0 w 10"/>
                <a:gd name="T11" fmla="*/ 5 h 5"/>
                <a:gd name="T12" fmla="*/ 5 w 10"/>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 h="5">
                  <a:moveTo>
                    <a:pt x="5" y="0"/>
                  </a:moveTo>
                  <a:cubicBezTo>
                    <a:pt x="8" y="0"/>
                    <a:pt x="10" y="2"/>
                    <a:pt x="10" y="5"/>
                  </a:cubicBezTo>
                  <a:cubicBezTo>
                    <a:pt x="10" y="5"/>
                    <a:pt x="10" y="5"/>
                    <a:pt x="10" y="5"/>
                  </a:cubicBezTo>
                  <a:cubicBezTo>
                    <a:pt x="10" y="2"/>
                    <a:pt x="8" y="0"/>
                    <a:pt x="5" y="0"/>
                  </a:cubicBezTo>
                  <a:cubicBezTo>
                    <a:pt x="2" y="0"/>
                    <a:pt x="0" y="2"/>
                    <a:pt x="0" y="5"/>
                  </a:cubicBezTo>
                  <a:cubicBezTo>
                    <a:pt x="0" y="5"/>
                    <a:pt x="0" y="5"/>
                    <a:pt x="0" y="5"/>
                  </a:cubicBezTo>
                  <a:cubicBezTo>
                    <a:pt x="0" y="2"/>
                    <a:pt x="2" y="0"/>
                    <a:pt x="5" y="0"/>
                  </a:cubicBezTo>
                  <a:close/>
                </a:path>
              </a:pathLst>
            </a:custGeom>
            <a:solidFill>
              <a:srgbClr val="5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6" name="îṥļïḋê"/>
            <p:cNvSpPr/>
            <p:nvPr/>
          </p:nvSpPr>
          <p:spPr bwMode="auto">
            <a:xfrm>
              <a:off x="5910263" y="3697288"/>
              <a:ext cx="428625" cy="203200"/>
            </a:xfrm>
            <a:custGeom>
              <a:avLst/>
              <a:gdLst>
                <a:gd name="T0" fmla="*/ 108 w 142"/>
                <a:gd name="T1" fmla="*/ 68 h 68"/>
                <a:gd name="T2" fmla="*/ 34 w 142"/>
                <a:gd name="T3" fmla="*/ 68 h 68"/>
                <a:gd name="T4" fmla="*/ 0 w 142"/>
                <a:gd name="T5" fmla="*/ 34 h 68"/>
                <a:gd name="T6" fmla="*/ 34 w 142"/>
                <a:gd name="T7" fmla="*/ 0 h 68"/>
                <a:gd name="T8" fmla="*/ 108 w 142"/>
                <a:gd name="T9" fmla="*/ 0 h 68"/>
                <a:gd name="T10" fmla="*/ 142 w 142"/>
                <a:gd name="T11" fmla="*/ 34 h 68"/>
                <a:gd name="T12" fmla="*/ 108 w 142"/>
                <a:gd name="T13" fmla="*/ 68 h 68"/>
              </a:gdLst>
              <a:ahLst/>
              <a:cxnLst>
                <a:cxn ang="0">
                  <a:pos x="T0" y="T1"/>
                </a:cxn>
                <a:cxn ang="0">
                  <a:pos x="T2" y="T3"/>
                </a:cxn>
                <a:cxn ang="0">
                  <a:pos x="T4" y="T5"/>
                </a:cxn>
                <a:cxn ang="0">
                  <a:pos x="T6" y="T7"/>
                </a:cxn>
                <a:cxn ang="0">
                  <a:pos x="T8" y="T9"/>
                </a:cxn>
                <a:cxn ang="0">
                  <a:pos x="T10" y="T11"/>
                </a:cxn>
                <a:cxn ang="0">
                  <a:pos x="T12" y="T13"/>
                </a:cxn>
              </a:cxnLst>
              <a:rect l="0" t="0" r="r" b="b"/>
              <a:pathLst>
                <a:path w="142" h="68">
                  <a:moveTo>
                    <a:pt x="108" y="68"/>
                  </a:moveTo>
                  <a:cubicBezTo>
                    <a:pt x="34" y="68"/>
                    <a:pt x="34" y="68"/>
                    <a:pt x="34" y="68"/>
                  </a:cubicBezTo>
                  <a:cubicBezTo>
                    <a:pt x="15" y="68"/>
                    <a:pt x="0" y="52"/>
                    <a:pt x="0" y="34"/>
                  </a:cubicBezTo>
                  <a:cubicBezTo>
                    <a:pt x="0" y="15"/>
                    <a:pt x="15" y="0"/>
                    <a:pt x="34" y="0"/>
                  </a:cubicBezTo>
                  <a:cubicBezTo>
                    <a:pt x="108" y="0"/>
                    <a:pt x="108" y="0"/>
                    <a:pt x="108" y="0"/>
                  </a:cubicBezTo>
                  <a:cubicBezTo>
                    <a:pt x="127" y="0"/>
                    <a:pt x="142" y="15"/>
                    <a:pt x="142" y="34"/>
                  </a:cubicBezTo>
                  <a:cubicBezTo>
                    <a:pt x="142" y="52"/>
                    <a:pt x="127" y="68"/>
                    <a:pt x="108" y="68"/>
                  </a:cubicBezTo>
                  <a:close/>
                </a:path>
              </a:pathLst>
            </a:custGeom>
            <a:solidFill>
              <a:srgbClr val="224DC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7" name="îṡļîdé"/>
            <p:cNvSpPr/>
            <p:nvPr/>
          </p:nvSpPr>
          <p:spPr bwMode="auto">
            <a:xfrm>
              <a:off x="5910263" y="3697288"/>
              <a:ext cx="428625" cy="101600"/>
            </a:xfrm>
            <a:custGeom>
              <a:avLst/>
              <a:gdLst>
                <a:gd name="T0" fmla="*/ 108 w 142"/>
                <a:gd name="T1" fmla="*/ 0 h 34"/>
                <a:gd name="T2" fmla="*/ 34 w 142"/>
                <a:gd name="T3" fmla="*/ 0 h 34"/>
                <a:gd name="T4" fmla="*/ 0 w 142"/>
                <a:gd name="T5" fmla="*/ 34 h 34"/>
                <a:gd name="T6" fmla="*/ 0 w 142"/>
                <a:gd name="T7" fmla="*/ 34 h 34"/>
                <a:gd name="T8" fmla="*/ 34 w 142"/>
                <a:gd name="T9" fmla="*/ 1 h 34"/>
                <a:gd name="T10" fmla="*/ 108 w 142"/>
                <a:gd name="T11" fmla="*/ 1 h 34"/>
                <a:gd name="T12" fmla="*/ 142 w 142"/>
                <a:gd name="T13" fmla="*/ 34 h 34"/>
                <a:gd name="T14" fmla="*/ 142 w 142"/>
                <a:gd name="T15" fmla="*/ 34 h 34"/>
                <a:gd name="T16" fmla="*/ 108 w 142"/>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34">
                  <a:moveTo>
                    <a:pt x="108" y="0"/>
                  </a:moveTo>
                  <a:cubicBezTo>
                    <a:pt x="34" y="0"/>
                    <a:pt x="34" y="0"/>
                    <a:pt x="34" y="0"/>
                  </a:cubicBezTo>
                  <a:cubicBezTo>
                    <a:pt x="15" y="0"/>
                    <a:pt x="0" y="15"/>
                    <a:pt x="0" y="34"/>
                  </a:cubicBezTo>
                  <a:cubicBezTo>
                    <a:pt x="0" y="34"/>
                    <a:pt x="0" y="34"/>
                    <a:pt x="0" y="34"/>
                  </a:cubicBezTo>
                  <a:cubicBezTo>
                    <a:pt x="0" y="16"/>
                    <a:pt x="15" y="1"/>
                    <a:pt x="34" y="1"/>
                  </a:cubicBezTo>
                  <a:cubicBezTo>
                    <a:pt x="108" y="1"/>
                    <a:pt x="108" y="1"/>
                    <a:pt x="108" y="1"/>
                  </a:cubicBezTo>
                  <a:cubicBezTo>
                    <a:pt x="127" y="1"/>
                    <a:pt x="142" y="16"/>
                    <a:pt x="142" y="34"/>
                  </a:cubicBezTo>
                  <a:cubicBezTo>
                    <a:pt x="142" y="34"/>
                    <a:pt x="142" y="34"/>
                    <a:pt x="142" y="34"/>
                  </a:cubicBezTo>
                  <a:cubicBezTo>
                    <a:pt x="142" y="15"/>
                    <a:pt x="127" y="0"/>
                    <a:pt x="108" y="0"/>
                  </a:cubicBezTo>
                  <a:close/>
                </a:path>
              </a:pathLst>
            </a:custGeom>
            <a:solidFill>
              <a:srgbClr val="226EE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8" name="ïṥḷïďe"/>
            <p:cNvSpPr/>
            <p:nvPr/>
          </p:nvSpPr>
          <p:spPr bwMode="auto">
            <a:xfrm>
              <a:off x="6076951" y="3771900"/>
              <a:ext cx="95250" cy="823913"/>
            </a:xfrm>
            <a:custGeom>
              <a:avLst/>
              <a:gdLst>
                <a:gd name="T0" fmla="*/ 21 w 32"/>
                <a:gd name="T1" fmla="*/ 274 h 274"/>
                <a:gd name="T2" fmla="*/ 11 w 32"/>
                <a:gd name="T3" fmla="*/ 274 h 274"/>
                <a:gd name="T4" fmla="*/ 0 w 32"/>
                <a:gd name="T5" fmla="*/ 262 h 274"/>
                <a:gd name="T6" fmla="*/ 0 w 32"/>
                <a:gd name="T7" fmla="*/ 11 h 274"/>
                <a:gd name="T8" fmla="*/ 11 w 32"/>
                <a:gd name="T9" fmla="*/ 0 h 274"/>
                <a:gd name="T10" fmla="*/ 21 w 32"/>
                <a:gd name="T11" fmla="*/ 0 h 274"/>
                <a:gd name="T12" fmla="*/ 32 w 32"/>
                <a:gd name="T13" fmla="*/ 11 h 274"/>
                <a:gd name="T14" fmla="*/ 32 w 32"/>
                <a:gd name="T15" fmla="*/ 262 h 274"/>
                <a:gd name="T16" fmla="*/ 21 w 32"/>
                <a:gd name="T17"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4">
                  <a:moveTo>
                    <a:pt x="21" y="274"/>
                  </a:moveTo>
                  <a:cubicBezTo>
                    <a:pt x="11" y="274"/>
                    <a:pt x="11" y="274"/>
                    <a:pt x="11" y="274"/>
                  </a:cubicBezTo>
                  <a:cubicBezTo>
                    <a:pt x="5" y="274"/>
                    <a:pt x="0" y="269"/>
                    <a:pt x="0" y="262"/>
                  </a:cubicBezTo>
                  <a:cubicBezTo>
                    <a:pt x="0" y="11"/>
                    <a:pt x="0" y="11"/>
                    <a:pt x="0" y="11"/>
                  </a:cubicBezTo>
                  <a:cubicBezTo>
                    <a:pt x="0" y="5"/>
                    <a:pt x="5" y="0"/>
                    <a:pt x="11" y="0"/>
                  </a:cubicBezTo>
                  <a:cubicBezTo>
                    <a:pt x="21" y="0"/>
                    <a:pt x="21" y="0"/>
                    <a:pt x="21" y="0"/>
                  </a:cubicBezTo>
                  <a:cubicBezTo>
                    <a:pt x="27" y="0"/>
                    <a:pt x="32" y="5"/>
                    <a:pt x="32" y="11"/>
                  </a:cubicBezTo>
                  <a:cubicBezTo>
                    <a:pt x="32" y="262"/>
                    <a:pt x="32" y="262"/>
                    <a:pt x="32" y="262"/>
                  </a:cubicBezTo>
                  <a:cubicBezTo>
                    <a:pt x="32" y="269"/>
                    <a:pt x="27" y="274"/>
                    <a:pt x="21" y="274"/>
                  </a:cubicBezTo>
                  <a:close/>
                </a:path>
              </a:pathLst>
            </a:custGeom>
            <a:solidFill>
              <a:srgbClr val="111F9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59" name="íṥ1ïḑe"/>
            <p:cNvSpPr/>
            <p:nvPr/>
          </p:nvSpPr>
          <p:spPr bwMode="auto">
            <a:xfrm>
              <a:off x="6084888" y="3822700"/>
              <a:ext cx="79375" cy="20638"/>
            </a:xfrm>
            <a:custGeom>
              <a:avLst/>
              <a:gdLst>
                <a:gd name="T0" fmla="*/ 24 w 26"/>
                <a:gd name="T1" fmla="*/ 7 h 7"/>
                <a:gd name="T2" fmla="*/ 3 w 26"/>
                <a:gd name="T3" fmla="*/ 7 h 7"/>
                <a:gd name="T4" fmla="*/ 0 w 26"/>
                <a:gd name="T5" fmla="*/ 5 h 7"/>
                <a:gd name="T6" fmla="*/ 0 w 26"/>
                <a:gd name="T7" fmla="*/ 3 h 7"/>
                <a:gd name="T8" fmla="*/ 3 w 26"/>
                <a:gd name="T9" fmla="*/ 0 h 7"/>
                <a:gd name="T10" fmla="*/ 24 w 26"/>
                <a:gd name="T11" fmla="*/ 0 h 7"/>
                <a:gd name="T12" fmla="*/ 26 w 26"/>
                <a:gd name="T13" fmla="*/ 3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3"/>
                    <a:pt x="0" y="3"/>
                    <a:pt x="0" y="3"/>
                  </a:cubicBezTo>
                  <a:cubicBezTo>
                    <a:pt x="0" y="1"/>
                    <a:pt x="1" y="0"/>
                    <a:pt x="3" y="0"/>
                  </a:cubicBezTo>
                  <a:cubicBezTo>
                    <a:pt x="24" y="0"/>
                    <a:pt x="24" y="0"/>
                    <a:pt x="24" y="0"/>
                  </a:cubicBezTo>
                  <a:cubicBezTo>
                    <a:pt x="25" y="0"/>
                    <a:pt x="26" y="1"/>
                    <a:pt x="26" y="3"/>
                  </a:cubicBezTo>
                  <a:cubicBezTo>
                    <a:pt x="26" y="5"/>
                    <a:pt x="26" y="5"/>
                    <a:pt x="26" y="5"/>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0" name="íŝḻiḋê"/>
            <p:cNvSpPr/>
            <p:nvPr/>
          </p:nvSpPr>
          <p:spPr bwMode="auto">
            <a:xfrm>
              <a:off x="6084888" y="3822700"/>
              <a:ext cx="79375" cy="20638"/>
            </a:xfrm>
            <a:custGeom>
              <a:avLst/>
              <a:gdLst>
                <a:gd name="T0" fmla="*/ 24 w 26"/>
                <a:gd name="T1" fmla="*/ 7 h 7"/>
                <a:gd name="T2" fmla="*/ 3 w 26"/>
                <a:gd name="T3" fmla="*/ 7 h 7"/>
                <a:gd name="T4" fmla="*/ 0 w 26"/>
                <a:gd name="T5" fmla="*/ 5 h 7"/>
                <a:gd name="T6" fmla="*/ 0 w 26"/>
                <a:gd name="T7" fmla="*/ 3 h 7"/>
                <a:gd name="T8" fmla="*/ 3 w 26"/>
                <a:gd name="T9" fmla="*/ 0 h 7"/>
                <a:gd name="T10" fmla="*/ 24 w 26"/>
                <a:gd name="T11" fmla="*/ 0 h 7"/>
                <a:gd name="T12" fmla="*/ 26 w 26"/>
                <a:gd name="T13" fmla="*/ 3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3"/>
                    <a:pt x="0" y="3"/>
                    <a:pt x="0" y="3"/>
                  </a:cubicBezTo>
                  <a:cubicBezTo>
                    <a:pt x="0" y="1"/>
                    <a:pt x="1" y="0"/>
                    <a:pt x="3" y="0"/>
                  </a:cubicBezTo>
                  <a:cubicBezTo>
                    <a:pt x="24" y="0"/>
                    <a:pt x="24" y="0"/>
                    <a:pt x="24" y="0"/>
                  </a:cubicBezTo>
                  <a:cubicBezTo>
                    <a:pt x="25" y="0"/>
                    <a:pt x="26" y="1"/>
                    <a:pt x="26" y="3"/>
                  </a:cubicBezTo>
                  <a:cubicBezTo>
                    <a:pt x="26" y="5"/>
                    <a:pt x="26" y="5"/>
                    <a:pt x="26" y="5"/>
                  </a:cubicBezTo>
                  <a:cubicBezTo>
                    <a:pt x="26" y="6"/>
                    <a:pt x="25" y="7"/>
                    <a:pt x="24" y="7"/>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1" name="íṡļiďe"/>
            <p:cNvSpPr/>
            <p:nvPr/>
          </p:nvSpPr>
          <p:spPr bwMode="auto">
            <a:xfrm>
              <a:off x="6084888" y="3883025"/>
              <a:ext cx="79375" cy="20638"/>
            </a:xfrm>
            <a:custGeom>
              <a:avLst/>
              <a:gdLst>
                <a:gd name="T0" fmla="*/ 24 w 26"/>
                <a:gd name="T1" fmla="*/ 7 h 7"/>
                <a:gd name="T2" fmla="*/ 3 w 26"/>
                <a:gd name="T3" fmla="*/ 7 h 7"/>
                <a:gd name="T4" fmla="*/ 0 w 26"/>
                <a:gd name="T5" fmla="*/ 4 h 7"/>
                <a:gd name="T6" fmla="*/ 0 w 26"/>
                <a:gd name="T7" fmla="*/ 2 h 7"/>
                <a:gd name="T8" fmla="*/ 3 w 26"/>
                <a:gd name="T9" fmla="*/ 0 h 7"/>
                <a:gd name="T10" fmla="*/ 24 w 26"/>
                <a:gd name="T11" fmla="*/ 0 h 7"/>
                <a:gd name="T12" fmla="*/ 26 w 26"/>
                <a:gd name="T13" fmla="*/ 2 h 7"/>
                <a:gd name="T14" fmla="*/ 26 w 26"/>
                <a:gd name="T15" fmla="*/ 4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2" name="iṧľîďe"/>
            <p:cNvSpPr/>
            <p:nvPr/>
          </p:nvSpPr>
          <p:spPr bwMode="auto">
            <a:xfrm>
              <a:off x="6084888" y="3883025"/>
              <a:ext cx="79375" cy="17463"/>
            </a:xfrm>
            <a:custGeom>
              <a:avLst/>
              <a:gdLst>
                <a:gd name="T0" fmla="*/ 24 w 26"/>
                <a:gd name="T1" fmla="*/ 6 h 6"/>
                <a:gd name="T2" fmla="*/ 3 w 26"/>
                <a:gd name="T3" fmla="*/ 6 h 6"/>
                <a:gd name="T4" fmla="*/ 0 w 26"/>
                <a:gd name="T5" fmla="*/ 4 h 6"/>
                <a:gd name="T6" fmla="*/ 0 w 26"/>
                <a:gd name="T7" fmla="*/ 2 h 6"/>
                <a:gd name="T8" fmla="*/ 3 w 26"/>
                <a:gd name="T9" fmla="*/ 0 h 6"/>
                <a:gd name="T10" fmla="*/ 24 w 26"/>
                <a:gd name="T11" fmla="*/ 0 h 6"/>
                <a:gd name="T12" fmla="*/ 26 w 26"/>
                <a:gd name="T13" fmla="*/ 2 h 6"/>
                <a:gd name="T14" fmla="*/ 26 w 26"/>
                <a:gd name="T15" fmla="*/ 4 h 6"/>
                <a:gd name="T16" fmla="*/ 24 w 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6">
                  <a:moveTo>
                    <a:pt x="24" y="6"/>
                  </a:moveTo>
                  <a:cubicBezTo>
                    <a:pt x="3" y="6"/>
                    <a:pt x="3" y="6"/>
                    <a:pt x="3" y="6"/>
                  </a:cubicBezTo>
                  <a:cubicBezTo>
                    <a:pt x="1" y="6"/>
                    <a:pt x="0" y="5"/>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5"/>
                    <a:pt x="25" y="6"/>
                    <a:pt x="24" y="6"/>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3" name="í$ļíḍê"/>
            <p:cNvSpPr/>
            <p:nvPr/>
          </p:nvSpPr>
          <p:spPr bwMode="auto">
            <a:xfrm>
              <a:off x="6084888" y="3937000"/>
              <a:ext cx="79375" cy="20638"/>
            </a:xfrm>
            <a:custGeom>
              <a:avLst/>
              <a:gdLst>
                <a:gd name="T0" fmla="*/ 24 w 26"/>
                <a:gd name="T1" fmla="*/ 7 h 7"/>
                <a:gd name="T2" fmla="*/ 3 w 26"/>
                <a:gd name="T3" fmla="*/ 7 h 7"/>
                <a:gd name="T4" fmla="*/ 0 w 26"/>
                <a:gd name="T5" fmla="*/ 5 h 7"/>
                <a:gd name="T6" fmla="*/ 0 w 26"/>
                <a:gd name="T7" fmla="*/ 2 h 7"/>
                <a:gd name="T8" fmla="*/ 3 w 26"/>
                <a:gd name="T9" fmla="*/ 0 h 7"/>
                <a:gd name="T10" fmla="*/ 24 w 26"/>
                <a:gd name="T11" fmla="*/ 0 h 7"/>
                <a:gd name="T12" fmla="*/ 26 w 26"/>
                <a:gd name="T13" fmla="*/ 2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2"/>
                    <a:pt x="0" y="2"/>
                    <a:pt x="0" y="2"/>
                  </a:cubicBezTo>
                  <a:cubicBezTo>
                    <a:pt x="0" y="1"/>
                    <a:pt x="1" y="0"/>
                    <a:pt x="3" y="0"/>
                  </a:cubicBezTo>
                  <a:cubicBezTo>
                    <a:pt x="24" y="0"/>
                    <a:pt x="24" y="0"/>
                    <a:pt x="24" y="0"/>
                  </a:cubicBezTo>
                  <a:cubicBezTo>
                    <a:pt x="25" y="0"/>
                    <a:pt x="26" y="1"/>
                    <a:pt x="26" y="2"/>
                  </a:cubicBezTo>
                  <a:cubicBezTo>
                    <a:pt x="26" y="5"/>
                    <a:pt x="26" y="5"/>
                    <a:pt x="26" y="5"/>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4" name="îṩ1îde"/>
            <p:cNvSpPr/>
            <p:nvPr/>
          </p:nvSpPr>
          <p:spPr bwMode="auto">
            <a:xfrm>
              <a:off x="6084888" y="3937000"/>
              <a:ext cx="79375" cy="20638"/>
            </a:xfrm>
            <a:custGeom>
              <a:avLst/>
              <a:gdLst>
                <a:gd name="T0" fmla="*/ 24 w 26"/>
                <a:gd name="T1" fmla="*/ 7 h 7"/>
                <a:gd name="T2" fmla="*/ 3 w 26"/>
                <a:gd name="T3" fmla="*/ 7 h 7"/>
                <a:gd name="T4" fmla="*/ 0 w 26"/>
                <a:gd name="T5" fmla="*/ 5 h 7"/>
                <a:gd name="T6" fmla="*/ 0 w 26"/>
                <a:gd name="T7" fmla="*/ 2 h 7"/>
                <a:gd name="T8" fmla="*/ 3 w 26"/>
                <a:gd name="T9" fmla="*/ 0 h 7"/>
                <a:gd name="T10" fmla="*/ 24 w 26"/>
                <a:gd name="T11" fmla="*/ 0 h 7"/>
                <a:gd name="T12" fmla="*/ 26 w 26"/>
                <a:gd name="T13" fmla="*/ 2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2"/>
                    <a:pt x="0" y="2"/>
                    <a:pt x="0" y="2"/>
                  </a:cubicBezTo>
                  <a:cubicBezTo>
                    <a:pt x="0" y="1"/>
                    <a:pt x="1" y="0"/>
                    <a:pt x="3" y="0"/>
                  </a:cubicBezTo>
                  <a:cubicBezTo>
                    <a:pt x="24" y="0"/>
                    <a:pt x="24" y="0"/>
                    <a:pt x="24" y="0"/>
                  </a:cubicBezTo>
                  <a:cubicBezTo>
                    <a:pt x="25" y="0"/>
                    <a:pt x="26" y="1"/>
                    <a:pt x="26" y="2"/>
                  </a:cubicBezTo>
                  <a:cubicBezTo>
                    <a:pt x="26" y="5"/>
                    <a:pt x="26" y="5"/>
                    <a:pt x="26" y="5"/>
                  </a:cubicBezTo>
                  <a:cubicBezTo>
                    <a:pt x="26" y="6"/>
                    <a:pt x="25" y="7"/>
                    <a:pt x="24" y="7"/>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5" name="iṧḻíḑé"/>
            <p:cNvSpPr/>
            <p:nvPr/>
          </p:nvSpPr>
          <p:spPr bwMode="auto">
            <a:xfrm>
              <a:off x="6084888" y="3994150"/>
              <a:ext cx="79375" cy="20638"/>
            </a:xfrm>
            <a:custGeom>
              <a:avLst/>
              <a:gdLst>
                <a:gd name="T0" fmla="*/ 24 w 26"/>
                <a:gd name="T1" fmla="*/ 7 h 7"/>
                <a:gd name="T2" fmla="*/ 3 w 26"/>
                <a:gd name="T3" fmla="*/ 7 h 7"/>
                <a:gd name="T4" fmla="*/ 0 w 26"/>
                <a:gd name="T5" fmla="*/ 4 h 7"/>
                <a:gd name="T6" fmla="*/ 0 w 26"/>
                <a:gd name="T7" fmla="*/ 2 h 7"/>
                <a:gd name="T8" fmla="*/ 3 w 26"/>
                <a:gd name="T9" fmla="*/ 0 h 7"/>
                <a:gd name="T10" fmla="*/ 24 w 26"/>
                <a:gd name="T11" fmla="*/ 0 h 7"/>
                <a:gd name="T12" fmla="*/ 26 w 26"/>
                <a:gd name="T13" fmla="*/ 2 h 7"/>
                <a:gd name="T14" fmla="*/ 26 w 26"/>
                <a:gd name="T15" fmla="*/ 4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6" name="iṡ1ïḋé"/>
            <p:cNvSpPr/>
            <p:nvPr/>
          </p:nvSpPr>
          <p:spPr bwMode="auto">
            <a:xfrm>
              <a:off x="6084888" y="3994150"/>
              <a:ext cx="79375" cy="19050"/>
            </a:xfrm>
            <a:custGeom>
              <a:avLst/>
              <a:gdLst>
                <a:gd name="T0" fmla="*/ 24 w 26"/>
                <a:gd name="T1" fmla="*/ 6 h 6"/>
                <a:gd name="T2" fmla="*/ 3 w 26"/>
                <a:gd name="T3" fmla="*/ 6 h 6"/>
                <a:gd name="T4" fmla="*/ 0 w 26"/>
                <a:gd name="T5" fmla="*/ 4 h 6"/>
                <a:gd name="T6" fmla="*/ 0 w 26"/>
                <a:gd name="T7" fmla="*/ 2 h 6"/>
                <a:gd name="T8" fmla="*/ 3 w 26"/>
                <a:gd name="T9" fmla="*/ 0 h 6"/>
                <a:gd name="T10" fmla="*/ 24 w 26"/>
                <a:gd name="T11" fmla="*/ 0 h 6"/>
                <a:gd name="T12" fmla="*/ 26 w 26"/>
                <a:gd name="T13" fmla="*/ 2 h 6"/>
                <a:gd name="T14" fmla="*/ 26 w 26"/>
                <a:gd name="T15" fmla="*/ 4 h 6"/>
                <a:gd name="T16" fmla="*/ 24 w 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6">
                  <a:moveTo>
                    <a:pt x="24" y="6"/>
                  </a:moveTo>
                  <a:cubicBezTo>
                    <a:pt x="3" y="6"/>
                    <a:pt x="3" y="6"/>
                    <a:pt x="3" y="6"/>
                  </a:cubicBezTo>
                  <a:cubicBezTo>
                    <a:pt x="1" y="6"/>
                    <a:pt x="0" y="5"/>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5"/>
                    <a:pt x="25" y="6"/>
                    <a:pt x="24" y="6"/>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7" name="ïṧḷîḓe"/>
            <p:cNvSpPr/>
            <p:nvPr/>
          </p:nvSpPr>
          <p:spPr bwMode="auto">
            <a:xfrm>
              <a:off x="6084888" y="4048125"/>
              <a:ext cx="79375" cy="22225"/>
            </a:xfrm>
            <a:custGeom>
              <a:avLst/>
              <a:gdLst>
                <a:gd name="T0" fmla="*/ 24 w 26"/>
                <a:gd name="T1" fmla="*/ 7 h 7"/>
                <a:gd name="T2" fmla="*/ 3 w 26"/>
                <a:gd name="T3" fmla="*/ 7 h 7"/>
                <a:gd name="T4" fmla="*/ 0 w 26"/>
                <a:gd name="T5" fmla="*/ 5 h 7"/>
                <a:gd name="T6" fmla="*/ 0 w 26"/>
                <a:gd name="T7" fmla="*/ 2 h 7"/>
                <a:gd name="T8" fmla="*/ 3 w 26"/>
                <a:gd name="T9" fmla="*/ 0 h 7"/>
                <a:gd name="T10" fmla="*/ 24 w 26"/>
                <a:gd name="T11" fmla="*/ 0 h 7"/>
                <a:gd name="T12" fmla="*/ 26 w 26"/>
                <a:gd name="T13" fmla="*/ 2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2"/>
                    <a:pt x="0" y="2"/>
                    <a:pt x="0" y="2"/>
                  </a:cubicBezTo>
                  <a:cubicBezTo>
                    <a:pt x="0" y="1"/>
                    <a:pt x="1" y="0"/>
                    <a:pt x="3" y="0"/>
                  </a:cubicBezTo>
                  <a:cubicBezTo>
                    <a:pt x="24" y="0"/>
                    <a:pt x="24" y="0"/>
                    <a:pt x="24" y="0"/>
                  </a:cubicBezTo>
                  <a:cubicBezTo>
                    <a:pt x="25" y="0"/>
                    <a:pt x="26" y="1"/>
                    <a:pt x="26" y="2"/>
                  </a:cubicBezTo>
                  <a:cubicBezTo>
                    <a:pt x="26" y="5"/>
                    <a:pt x="26" y="5"/>
                    <a:pt x="26" y="5"/>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8" name="îṧļïḑè"/>
            <p:cNvSpPr/>
            <p:nvPr/>
          </p:nvSpPr>
          <p:spPr bwMode="auto">
            <a:xfrm>
              <a:off x="6084888" y="4048125"/>
              <a:ext cx="79375" cy="22225"/>
            </a:xfrm>
            <a:custGeom>
              <a:avLst/>
              <a:gdLst>
                <a:gd name="T0" fmla="*/ 24 w 26"/>
                <a:gd name="T1" fmla="*/ 7 h 7"/>
                <a:gd name="T2" fmla="*/ 3 w 26"/>
                <a:gd name="T3" fmla="*/ 7 h 7"/>
                <a:gd name="T4" fmla="*/ 0 w 26"/>
                <a:gd name="T5" fmla="*/ 4 h 7"/>
                <a:gd name="T6" fmla="*/ 0 w 26"/>
                <a:gd name="T7" fmla="*/ 2 h 7"/>
                <a:gd name="T8" fmla="*/ 3 w 26"/>
                <a:gd name="T9" fmla="*/ 0 h 7"/>
                <a:gd name="T10" fmla="*/ 24 w 26"/>
                <a:gd name="T11" fmla="*/ 0 h 7"/>
                <a:gd name="T12" fmla="*/ 26 w 26"/>
                <a:gd name="T13" fmla="*/ 2 h 7"/>
                <a:gd name="T14" fmla="*/ 26 w 26"/>
                <a:gd name="T15" fmla="*/ 4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6"/>
                    <a:pt x="25" y="7"/>
                    <a:pt x="24" y="7"/>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69" name="îSlïḑê"/>
            <p:cNvSpPr/>
            <p:nvPr/>
          </p:nvSpPr>
          <p:spPr bwMode="auto">
            <a:xfrm>
              <a:off x="6084888" y="4102100"/>
              <a:ext cx="79375" cy="22225"/>
            </a:xfrm>
            <a:custGeom>
              <a:avLst/>
              <a:gdLst>
                <a:gd name="T0" fmla="*/ 24 w 26"/>
                <a:gd name="T1" fmla="*/ 7 h 7"/>
                <a:gd name="T2" fmla="*/ 3 w 26"/>
                <a:gd name="T3" fmla="*/ 7 h 7"/>
                <a:gd name="T4" fmla="*/ 0 w 26"/>
                <a:gd name="T5" fmla="*/ 5 h 7"/>
                <a:gd name="T6" fmla="*/ 0 w 26"/>
                <a:gd name="T7" fmla="*/ 3 h 7"/>
                <a:gd name="T8" fmla="*/ 3 w 26"/>
                <a:gd name="T9" fmla="*/ 0 h 7"/>
                <a:gd name="T10" fmla="*/ 24 w 26"/>
                <a:gd name="T11" fmla="*/ 0 h 7"/>
                <a:gd name="T12" fmla="*/ 26 w 26"/>
                <a:gd name="T13" fmla="*/ 3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3"/>
                    <a:pt x="0" y="3"/>
                    <a:pt x="0" y="3"/>
                  </a:cubicBezTo>
                  <a:cubicBezTo>
                    <a:pt x="0" y="1"/>
                    <a:pt x="1" y="0"/>
                    <a:pt x="3" y="0"/>
                  </a:cubicBezTo>
                  <a:cubicBezTo>
                    <a:pt x="24" y="0"/>
                    <a:pt x="24" y="0"/>
                    <a:pt x="24" y="0"/>
                  </a:cubicBezTo>
                  <a:cubicBezTo>
                    <a:pt x="25" y="0"/>
                    <a:pt x="26" y="1"/>
                    <a:pt x="26" y="3"/>
                  </a:cubicBezTo>
                  <a:cubicBezTo>
                    <a:pt x="26" y="5"/>
                    <a:pt x="26" y="5"/>
                    <a:pt x="26" y="5"/>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0" name="îṣlîde"/>
            <p:cNvSpPr/>
            <p:nvPr/>
          </p:nvSpPr>
          <p:spPr bwMode="auto">
            <a:xfrm>
              <a:off x="6084888" y="4102100"/>
              <a:ext cx="79375" cy="22225"/>
            </a:xfrm>
            <a:custGeom>
              <a:avLst/>
              <a:gdLst>
                <a:gd name="T0" fmla="*/ 24 w 26"/>
                <a:gd name="T1" fmla="*/ 7 h 7"/>
                <a:gd name="T2" fmla="*/ 3 w 26"/>
                <a:gd name="T3" fmla="*/ 7 h 7"/>
                <a:gd name="T4" fmla="*/ 0 w 26"/>
                <a:gd name="T5" fmla="*/ 5 h 7"/>
                <a:gd name="T6" fmla="*/ 0 w 26"/>
                <a:gd name="T7" fmla="*/ 3 h 7"/>
                <a:gd name="T8" fmla="*/ 3 w 26"/>
                <a:gd name="T9" fmla="*/ 0 h 7"/>
                <a:gd name="T10" fmla="*/ 24 w 26"/>
                <a:gd name="T11" fmla="*/ 0 h 7"/>
                <a:gd name="T12" fmla="*/ 26 w 26"/>
                <a:gd name="T13" fmla="*/ 3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3"/>
                    <a:pt x="0" y="3"/>
                    <a:pt x="0" y="3"/>
                  </a:cubicBezTo>
                  <a:cubicBezTo>
                    <a:pt x="0" y="1"/>
                    <a:pt x="1" y="0"/>
                    <a:pt x="3" y="0"/>
                  </a:cubicBezTo>
                  <a:cubicBezTo>
                    <a:pt x="24" y="0"/>
                    <a:pt x="24" y="0"/>
                    <a:pt x="24" y="0"/>
                  </a:cubicBezTo>
                  <a:cubicBezTo>
                    <a:pt x="25" y="0"/>
                    <a:pt x="26" y="1"/>
                    <a:pt x="26" y="3"/>
                  </a:cubicBezTo>
                  <a:cubicBezTo>
                    <a:pt x="26" y="5"/>
                    <a:pt x="26" y="5"/>
                    <a:pt x="26" y="5"/>
                  </a:cubicBezTo>
                  <a:cubicBezTo>
                    <a:pt x="26" y="6"/>
                    <a:pt x="25" y="7"/>
                    <a:pt x="24" y="7"/>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1" name="iŝlïḍé"/>
            <p:cNvSpPr/>
            <p:nvPr/>
          </p:nvSpPr>
          <p:spPr bwMode="auto">
            <a:xfrm>
              <a:off x="6084888" y="4159250"/>
              <a:ext cx="79375" cy="22225"/>
            </a:xfrm>
            <a:custGeom>
              <a:avLst/>
              <a:gdLst>
                <a:gd name="T0" fmla="*/ 24 w 26"/>
                <a:gd name="T1" fmla="*/ 7 h 7"/>
                <a:gd name="T2" fmla="*/ 3 w 26"/>
                <a:gd name="T3" fmla="*/ 7 h 7"/>
                <a:gd name="T4" fmla="*/ 0 w 26"/>
                <a:gd name="T5" fmla="*/ 4 h 7"/>
                <a:gd name="T6" fmla="*/ 0 w 26"/>
                <a:gd name="T7" fmla="*/ 2 h 7"/>
                <a:gd name="T8" fmla="*/ 3 w 26"/>
                <a:gd name="T9" fmla="*/ 0 h 7"/>
                <a:gd name="T10" fmla="*/ 24 w 26"/>
                <a:gd name="T11" fmla="*/ 0 h 7"/>
                <a:gd name="T12" fmla="*/ 26 w 26"/>
                <a:gd name="T13" fmla="*/ 2 h 7"/>
                <a:gd name="T14" fmla="*/ 26 w 26"/>
                <a:gd name="T15" fmla="*/ 4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2" name="iṩ1ïḋé"/>
            <p:cNvSpPr/>
            <p:nvPr/>
          </p:nvSpPr>
          <p:spPr bwMode="auto">
            <a:xfrm>
              <a:off x="6084888" y="4159250"/>
              <a:ext cx="79375" cy="19050"/>
            </a:xfrm>
            <a:custGeom>
              <a:avLst/>
              <a:gdLst>
                <a:gd name="T0" fmla="*/ 24 w 26"/>
                <a:gd name="T1" fmla="*/ 6 h 6"/>
                <a:gd name="T2" fmla="*/ 3 w 26"/>
                <a:gd name="T3" fmla="*/ 6 h 6"/>
                <a:gd name="T4" fmla="*/ 0 w 26"/>
                <a:gd name="T5" fmla="*/ 4 h 6"/>
                <a:gd name="T6" fmla="*/ 0 w 26"/>
                <a:gd name="T7" fmla="*/ 2 h 6"/>
                <a:gd name="T8" fmla="*/ 3 w 26"/>
                <a:gd name="T9" fmla="*/ 0 h 6"/>
                <a:gd name="T10" fmla="*/ 24 w 26"/>
                <a:gd name="T11" fmla="*/ 0 h 6"/>
                <a:gd name="T12" fmla="*/ 26 w 26"/>
                <a:gd name="T13" fmla="*/ 2 h 6"/>
                <a:gd name="T14" fmla="*/ 26 w 26"/>
                <a:gd name="T15" fmla="*/ 4 h 6"/>
                <a:gd name="T16" fmla="*/ 24 w 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6">
                  <a:moveTo>
                    <a:pt x="24" y="6"/>
                  </a:moveTo>
                  <a:cubicBezTo>
                    <a:pt x="3" y="6"/>
                    <a:pt x="3" y="6"/>
                    <a:pt x="3" y="6"/>
                  </a:cubicBezTo>
                  <a:cubicBezTo>
                    <a:pt x="1" y="6"/>
                    <a:pt x="0" y="5"/>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5"/>
                    <a:pt x="25" y="6"/>
                    <a:pt x="24" y="6"/>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3" name="íSḷidè"/>
            <p:cNvSpPr/>
            <p:nvPr/>
          </p:nvSpPr>
          <p:spPr bwMode="auto">
            <a:xfrm>
              <a:off x="6084888" y="4213225"/>
              <a:ext cx="79375" cy="22225"/>
            </a:xfrm>
            <a:custGeom>
              <a:avLst/>
              <a:gdLst>
                <a:gd name="T0" fmla="*/ 24 w 26"/>
                <a:gd name="T1" fmla="*/ 7 h 7"/>
                <a:gd name="T2" fmla="*/ 3 w 26"/>
                <a:gd name="T3" fmla="*/ 7 h 7"/>
                <a:gd name="T4" fmla="*/ 0 w 26"/>
                <a:gd name="T5" fmla="*/ 5 h 7"/>
                <a:gd name="T6" fmla="*/ 0 w 26"/>
                <a:gd name="T7" fmla="*/ 2 h 7"/>
                <a:gd name="T8" fmla="*/ 3 w 26"/>
                <a:gd name="T9" fmla="*/ 0 h 7"/>
                <a:gd name="T10" fmla="*/ 24 w 26"/>
                <a:gd name="T11" fmla="*/ 0 h 7"/>
                <a:gd name="T12" fmla="*/ 26 w 26"/>
                <a:gd name="T13" fmla="*/ 2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2"/>
                    <a:pt x="0" y="2"/>
                    <a:pt x="0" y="2"/>
                  </a:cubicBezTo>
                  <a:cubicBezTo>
                    <a:pt x="0" y="1"/>
                    <a:pt x="1" y="0"/>
                    <a:pt x="3" y="0"/>
                  </a:cubicBezTo>
                  <a:cubicBezTo>
                    <a:pt x="24" y="0"/>
                    <a:pt x="24" y="0"/>
                    <a:pt x="24" y="0"/>
                  </a:cubicBezTo>
                  <a:cubicBezTo>
                    <a:pt x="25" y="0"/>
                    <a:pt x="26" y="1"/>
                    <a:pt x="26" y="2"/>
                  </a:cubicBezTo>
                  <a:cubicBezTo>
                    <a:pt x="26" y="5"/>
                    <a:pt x="26" y="5"/>
                    <a:pt x="26" y="5"/>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4" name="í$lîďé"/>
            <p:cNvSpPr/>
            <p:nvPr/>
          </p:nvSpPr>
          <p:spPr bwMode="auto">
            <a:xfrm>
              <a:off x="6084888" y="4213225"/>
              <a:ext cx="79375" cy="22225"/>
            </a:xfrm>
            <a:custGeom>
              <a:avLst/>
              <a:gdLst>
                <a:gd name="T0" fmla="*/ 24 w 26"/>
                <a:gd name="T1" fmla="*/ 7 h 7"/>
                <a:gd name="T2" fmla="*/ 3 w 26"/>
                <a:gd name="T3" fmla="*/ 7 h 7"/>
                <a:gd name="T4" fmla="*/ 0 w 26"/>
                <a:gd name="T5" fmla="*/ 5 h 7"/>
                <a:gd name="T6" fmla="*/ 0 w 26"/>
                <a:gd name="T7" fmla="*/ 2 h 7"/>
                <a:gd name="T8" fmla="*/ 3 w 26"/>
                <a:gd name="T9" fmla="*/ 0 h 7"/>
                <a:gd name="T10" fmla="*/ 24 w 26"/>
                <a:gd name="T11" fmla="*/ 0 h 7"/>
                <a:gd name="T12" fmla="*/ 26 w 26"/>
                <a:gd name="T13" fmla="*/ 2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2"/>
                    <a:pt x="0" y="2"/>
                    <a:pt x="0" y="2"/>
                  </a:cubicBezTo>
                  <a:cubicBezTo>
                    <a:pt x="0" y="1"/>
                    <a:pt x="1" y="0"/>
                    <a:pt x="3" y="0"/>
                  </a:cubicBezTo>
                  <a:cubicBezTo>
                    <a:pt x="24" y="0"/>
                    <a:pt x="24" y="0"/>
                    <a:pt x="24" y="0"/>
                  </a:cubicBezTo>
                  <a:cubicBezTo>
                    <a:pt x="25" y="0"/>
                    <a:pt x="26" y="1"/>
                    <a:pt x="26" y="2"/>
                  </a:cubicBezTo>
                  <a:cubicBezTo>
                    <a:pt x="26" y="5"/>
                    <a:pt x="26" y="5"/>
                    <a:pt x="26" y="5"/>
                  </a:cubicBezTo>
                  <a:cubicBezTo>
                    <a:pt x="26" y="6"/>
                    <a:pt x="25" y="7"/>
                    <a:pt x="24" y="7"/>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5" name="í$ḷídé"/>
            <p:cNvSpPr/>
            <p:nvPr/>
          </p:nvSpPr>
          <p:spPr bwMode="auto">
            <a:xfrm>
              <a:off x="6084888" y="4270375"/>
              <a:ext cx="79375" cy="22225"/>
            </a:xfrm>
            <a:custGeom>
              <a:avLst/>
              <a:gdLst>
                <a:gd name="T0" fmla="*/ 24 w 26"/>
                <a:gd name="T1" fmla="*/ 7 h 7"/>
                <a:gd name="T2" fmla="*/ 3 w 26"/>
                <a:gd name="T3" fmla="*/ 7 h 7"/>
                <a:gd name="T4" fmla="*/ 0 w 26"/>
                <a:gd name="T5" fmla="*/ 4 h 7"/>
                <a:gd name="T6" fmla="*/ 0 w 26"/>
                <a:gd name="T7" fmla="*/ 2 h 7"/>
                <a:gd name="T8" fmla="*/ 3 w 26"/>
                <a:gd name="T9" fmla="*/ 0 h 7"/>
                <a:gd name="T10" fmla="*/ 24 w 26"/>
                <a:gd name="T11" fmla="*/ 0 h 7"/>
                <a:gd name="T12" fmla="*/ 26 w 26"/>
                <a:gd name="T13" fmla="*/ 2 h 7"/>
                <a:gd name="T14" fmla="*/ 26 w 26"/>
                <a:gd name="T15" fmla="*/ 4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6" name="íṩḷîḍe"/>
            <p:cNvSpPr/>
            <p:nvPr/>
          </p:nvSpPr>
          <p:spPr bwMode="auto">
            <a:xfrm>
              <a:off x="6084888" y="4270375"/>
              <a:ext cx="79375" cy="19050"/>
            </a:xfrm>
            <a:custGeom>
              <a:avLst/>
              <a:gdLst>
                <a:gd name="T0" fmla="*/ 24 w 26"/>
                <a:gd name="T1" fmla="*/ 6 h 6"/>
                <a:gd name="T2" fmla="*/ 3 w 26"/>
                <a:gd name="T3" fmla="*/ 6 h 6"/>
                <a:gd name="T4" fmla="*/ 0 w 26"/>
                <a:gd name="T5" fmla="*/ 4 h 6"/>
                <a:gd name="T6" fmla="*/ 0 w 26"/>
                <a:gd name="T7" fmla="*/ 2 h 6"/>
                <a:gd name="T8" fmla="*/ 3 w 26"/>
                <a:gd name="T9" fmla="*/ 0 h 6"/>
                <a:gd name="T10" fmla="*/ 24 w 26"/>
                <a:gd name="T11" fmla="*/ 0 h 6"/>
                <a:gd name="T12" fmla="*/ 26 w 26"/>
                <a:gd name="T13" fmla="*/ 2 h 6"/>
                <a:gd name="T14" fmla="*/ 26 w 26"/>
                <a:gd name="T15" fmla="*/ 4 h 6"/>
                <a:gd name="T16" fmla="*/ 24 w 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6">
                  <a:moveTo>
                    <a:pt x="24" y="6"/>
                  </a:moveTo>
                  <a:cubicBezTo>
                    <a:pt x="3" y="6"/>
                    <a:pt x="3" y="6"/>
                    <a:pt x="3" y="6"/>
                  </a:cubicBezTo>
                  <a:cubicBezTo>
                    <a:pt x="1" y="6"/>
                    <a:pt x="0" y="5"/>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5"/>
                    <a:pt x="25" y="6"/>
                    <a:pt x="24" y="6"/>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7" name="ïṧlïḓe"/>
            <p:cNvSpPr/>
            <p:nvPr/>
          </p:nvSpPr>
          <p:spPr bwMode="auto">
            <a:xfrm>
              <a:off x="6084888" y="4325938"/>
              <a:ext cx="79375" cy="20638"/>
            </a:xfrm>
            <a:custGeom>
              <a:avLst/>
              <a:gdLst>
                <a:gd name="T0" fmla="*/ 24 w 26"/>
                <a:gd name="T1" fmla="*/ 7 h 7"/>
                <a:gd name="T2" fmla="*/ 3 w 26"/>
                <a:gd name="T3" fmla="*/ 7 h 7"/>
                <a:gd name="T4" fmla="*/ 0 w 26"/>
                <a:gd name="T5" fmla="*/ 5 h 7"/>
                <a:gd name="T6" fmla="*/ 0 w 26"/>
                <a:gd name="T7" fmla="*/ 2 h 7"/>
                <a:gd name="T8" fmla="*/ 3 w 26"/>
                <a:gd name="T9" fmla="*/ 0 h 7"/>
                <a:gd name="T10" fmla="*/ 24 w 26"/>
                <a:gd name="T11" fmla="*/ 0 h 7"/>
                <a:gd name="T12" fmla="*/ 26 w 26"/>
                <a:gd name="T13" fmla="*/ 2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2"/>
                    <a:pt x="0" y="2"/>
                    <a:pt x="0" y="2"/>
                  </a:cubicBezTo>
                  <a:cubicBezTo>
                    <a:pt x="0" y="1"/>
                    <a:pt x="1" y="0"/>
                    <a:pt x="3" y="0"/>
                  </a:cubicBezTo>
                  <a:cubicBezTo>
                    <a:pt x="24" y="0"/>
                    <a:pt x="24" y="0"/>
                    <a:pt x="24" y="0"/>
                  </a:cubicBezTo>
                  <a:cubicBezTo>
                    <a:pt x="25" y="0"/>
                    <a:pt x="26" y="1"/>
                    <a:pt x="26" y="2"/>
                  </a:cubicBezTo>
                  <a:cubicBezTo>
                    <a:pt x="26" y="5"/>
                    <a:pt x="26" y="5"/>
                    <a:pt x="26" y="5"/>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8" name="íŝḷîḓé"/>
            <p:cNvSpPr/>
            <p:nvPr/>
          </p:nvSpPr>
          <p:spPr bwMode="auto">
            <a:xfrm>
              <a:off x="6084888" y="4325938"/>
              <a:ext cx="79375" cy="20638"/>
            </a:xfrm>
            <a:custGeom>
              <a:avLst/>
              <a:gdLst>
                <a:gd name="T0" fmla="*/ 24 w 26"/>
                <a:gd name="T1" fmla="*/ 7 h 7"/>
                <a:gd name="T2" fmla="*/ 3 w 26"/>
                <a:gd name="T3" fmla="*/ 7 h 7"/>
                <a:gd name="T4" fmla="*/ 0 w 26"/>
                <a:gd name="T5" fmla="*/ 4 h 7"/>
                <a:gd name="T6" fmla="*/ 0 w 26"/>
                <a:gd name="T7" fmla="*/ 2 h 7"/>
                <a:gd name="T8" fmla="*/ 3 w 26"/>
                <a:gd name="T9" fmla="*/ 0 h 7"/>
                <a:gd name="T10" fmla="*/ 24 w 26"/>
                <a:gd name="T11" fmla="*/ 0 h 7"/>
                <a:gd name="T12" fmla="*/ 26 w 26"/>
                <a:gd name="T13" fmla="*/ 2 h 7"/>
                <a:gd name="T14" fmla="*/ 26 w 26"/>
                <a:gd name="T15" fmla="*/ 4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6"/>
                    <a:pt x="25" y="7"/>
                    <a:pt x="24" y="7"/>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79" name="iṣľidê"/>
            <p:cNvSpPr/>
            <p:nvPr/>
          </p:nvSpPr>
          <p:spPr bwMode="auto">
            <a:xfrm>
              <a:off x="6084888" y="4379913"/>
              <a:ext cx="79375" cy="20638"/>
            </a:xfrm>
            <a:custGeom>
              <a:avLst/>
              <a:gdLst>
                <a:gd name="T0" fmla="*/ 24 w 26"/>
                <a:gd name="T1" fmla="*/ 7 h 7"/>
                <a:gd name="T2" fmla="*/ 3 w 26"/>
                <a:gd name="T3" fmla="*/ 7 h 7"/>
                <a:gd name="T4" fmla="*/ 0 w 26"/>
                <a:gd name="T5" fmla="*/ 5 h 7"/>
                <a:gd name="T6" fmla="*/ 0 w 26"/>
                <a:gd name="T7" fmla="*/ 3 h 7"/>
                <a:gd name="T8" fmla="*/ 3 w 26"/>
                <a:gd name="T9" fmla="*/ 0 h 7"/>
                <a:gd name="T10" fmla="*/ 24 w 26"/>
                <a:gd name="T11" fmla="*/ 0 h 7"/>
                <a:gd name="T12" fmla="*/ 26 w 26"/>
                <a:gd name="T13" fmla="*/ 3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3"/>
                    <a:pt x="0" y="3"/>
                    <a:pt x="0" y="3"/>
                  </a:cubicBezTo>
                  <a:cubicBezTo>
                    <a:pt x="0" y="1"/>
                    <a:pt x="1" y="0"/>
                    <a:pt x="3" y="0"/>
                  </a:cubicBezTo>
                  <a:cubicBezTo>
                    <a:pt x="24" y="0"/>
                    <a:pt x="24" y="0"/>
                    <a:pt x="24" y="0"/>
                  </a:cubicBezTo>
                  <a:cubicBezTo>
                    <a:pt x="25" y="0"/>
                    <a:pt x="26" y="1"/>
                    <a:pt x="26" y="3"/>
                  </a:cubicBezTo>
                  <a:cubicBezTo>
                    <a:pt x="26" y="5"/>
                    <a:pt x="26" y="5"/>
                    <a:pt x="26" y="5"/>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0" name="îṣḷîḍè"/>
            <p:cNvSpPr/>
            <p:nvPr/>
          </p:nvSpPr>
          <p:spPr bwMode="auto">
            <a:xfrm>
              <a:off x="6084888" y="4379913"/>
              <a:ext cx="79375" cy="20638"/>
            </a:xfrm>
            <a:custGeom>
              <a:avLst/>
              <a:gdLst>
                <a:gd name="T0" fmla="*/ 24 w 26"/>
                <a:gd name="T1" fmla="*/ 7 h 7"/>
                <a:gd name="T2" fmla="*/ 3 w 26"/>
                <a:gd name="T3" fmla="*/ 7 h 7"/>
                <a:gd name="T4" fmla="*/ 0 w 26"/>
                <a:gd name="T5" fmla="*/ 5 h 7"/>
                <a:gd name="T6" fmla="*/ 0 w 26"/>
                <a:gd name="T7" fmla="*/ 3 h 7"/>
                <a:gd name="T8" fmla="*/ 3 w 26"/>
                <a:gd name="T9" fmla="*/ 0 h 7"/>
                <a:gd name="T10" fmla="*/ 24 w 26"/>
                <a:gd name="T11" fmla="*/ 0 h 7"/>
                <a:gd name="T12" fmla="*/ 26 w 26"/>
                <a:gd name="T13" fmla="*/ 3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3"/>
                    <a:pt x="0" y="3"/>
                    <a:pt x="0" y="3"/>
                  </a:cubicBezTo>
                  <a:cubicBezTo>
                    <a:pt x="0" y="1"/>
                    <a:pt x="1" y="0"/>
                    <a:pt x="3" y="0"/>
                  </a:cubicBezTo>
                  <a:cubicBezTo>
                    <a:pt x="24" y="0"/>
                    <a:pt x="24" y="0"/>
                    <a:pt x="24" y="0"/>
                  </a:cubicBezTo>
                  <a:cubicBezTo>
                    <a:pt x="25" y="0"/>
                    <a:pt x="26" y="1"/>
                    <a:pt x="26" y="3"/>
                  </a:cubicBezTo>
                  <a:cubicBezTo>
                    <a:pt x="26" y="5"/>
                    <a:pt x="26" y="5"/>
                    <a:pt x="26" y="5"/>
                  </a:cubicBezTo>
                  <a:cubicBezTo>
                    <a:pt x="26" y="6"/>
                    <a:pt x="25" y="7"/>
                    <a:pt x="24" y="7"/>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1" name="ïṧlíḍê"/>
            <p:cNvSpPr/>
            <p:nvPr/>
          </p:nvSpPr>
          <p:spPr bwMode="auto">
            <a:xfrm>
              <a:off x="6084888" y="4437063"/>
              <a:ext cx="79375" cy="20638"/>
            </a:xfrm>
            <a:custGeom>
              <a:avLst/>
              <a:gdLst>
                <a:gd name="T0" fmla="*/ 24 w 26"/>
                <a:gd name="T1" fmla="*/ 7 h 7"/>
                <a:gd name="T2" fmla="*/ 3 w 26"/>
                <a:gd name="T3" fmla="*/ 7 h 7"/>
                <a:gd name="T4" fmla="*/ 0 w 26"/>
                <a:gd name="T5" fmla="*/ 4 h 7"/>
                <a:gd name="T6" fmla="*/ 0 w 26"/>
                <a:gd name="T7" fmla="*/ 2 h 7"/>
                <a:gd name="T8" fmla="*/ 3 w 26"/>
                <a:gd name="T9" fmla="*/ 0 h 7"/>
                <a:gd name="T10" fmla="*/ 24 w 26"/>
                <a:gd name="T11" fmla="*/ 0 h 7"/>
                <a:gd name="T12" fmla="*/ 26 w 26"/>
                <a:gd name="T13" fmla="*/ 2 h 7"/>
                <a:gd name="T14" fmla="*/ 26 w 26"/>
                <a:gd name="T15" fmla="*/ 4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2" name="ïṣļîdè"/>
            <p:cNvSpPr/>
            <p:nvPr/>
          </p:nvSpPr>
          <p:spPr bwMode="auto">
            <a:xfrm>
              <a:off x="6084888" y="4437063"/>
              <a:ext cx="79375" cy="17463"/>
            </a:xfrm>
            <a:custGeom>
              <a:avLst/>
              <a:gdLst>
                <a:gd name="T0" fmla="*/ 24 w 26"/>
                <a:gd name="T1" fmla="*/ 6 h 6"/>
                <a:gd name="T2" fmla="*/ 3 w 26"/>
                <a:gd name="T3" fmla="*/ 6 h 6"/>
                <a:gd name="T4" fmla="*/ 0 w 26"/>
                <a:gd name="T5" fmla="*/ 4 h 6"/>
                <a:gd name="T6" fmla="*/ 0 w 26"/>
                <a:gd name="T7" fmla="*/ 2 h 6"/>
                <a:gd name="T8" fmla="*/ 3 w 26"/>
                <a:gd name="T9" fmla="*/ 0 h 6"/>
                <a:gd name="T10" fmla="*/ 24 w 26"/>
                <a:gd name="T11" fmla="*/ 0 h 6"/>
                <a:gd name="T12" fmla="*/ 26 w 26"/>
                <a:gd name="T13" fmla="*/ 2 h 6"/>
                <a:gd name="T14" fmla="*/ 26 w 26"/>
                <a:gd name="T15" fmla="*/ 4 h 6"/>
                <a:gd name="T16" fmla="*/ 24 w 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6">
                  <a:moveTo>
                    <a:pt x="24" y="6"/>
                  </a:moveTo>
                  <a:cubicBezTo>
                    <a:pt x="3" y="6"/>
                    <a:pt x="3" y="6"/>
                    <a:pt x="3" y="6"/>
                  </a:cubicBezTo>
                  <a:cubicBezTo>
                    <a:pt x="1" y="6"/>
                    <a:pt x="0" y="5"/>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5"/>
                    <a:pt x="25" y="6"/>
                    <a:pt x="24" y="6"/>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3" name="ïṩľidè"/>
            <p:cNvSpPr/>
            <p:nvPr/>
          </p:nvSpPr>
          <p:spPr bwMode="auto">
            <a:xfrm>
              <a:off x="6084888" y="4491038"/>
              <a:ext cx="79375" cy="20638"/>
            </a:xfrm>
            <a:custGeom>
              <a:avLst/>
              <a:gdLst>
                <a:gd name="T0" fmla="*/ 24 w 26"/>
                <a:gd name="T1" fmla="*/ 7 h 7"/>
                <a:gd name="T2" fmla="*/ 3 w 26"/>
                <a:gd name="T3" fmla="*/ 7 h 7"/>
                <a:gd name="T4" fmla="*/ 0 w 26"/>
                <a:gd name="T5" fmla="*/ 5 h 7"/>
                <a:gd name="T6" fmla="*/ 0 w 26"/>
                <a:gd name="T7" fmla="*/ 2 h 7"/>
                <a:gd name="T8" fmla="*/ 3 w 26"/>
                <a:gd name="T9" fmla="*/ 0 h 7"/>
                <a:gd name="T10" fmla="*/ 24 w 26"/>
                <a:gd name="T11" fmla="*/ 0 h 7"/>
                <a:gd name="T12" fmla="*/ 26 w 26"/>
                <a:gd name="T13" fmla="*/ 2 h 7"/>
                <a:gd name="T14" fmla="*/ 26 w 26"/>
                <a:gd name="T15" fmla="*/ 5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5"/>
                  </a:cubicBezTo>
                  <a:cubicBezTo>
                    <a:pt x="0" y="2"/>
                    <a:pt x="0" y="2"/>
                    <a:pt x="0" y="2"/>
                  </a:cubicBezTo>
                  <a:cubicBezTo>
                    <a:pt x="0" y="1"/>
                    <a:pt x="1" y="0"/>
                    <a:pt x="3" y="0"/>
                  </a:cubicBezTo>
                  <a:cubicBezTo>
                    <a:pt x="24" y="0"/>
                    <a:pt x="24" y="0"/>
                    <a:pt x="24" y="0"/>
                  </a:cubicBezTo>
                  <a:cubicBezTo>
                    <a:pt x="25" y="0"/>
                    <a:pt x="26" y="1"/>
                    <a:pt x="26" y="2"/>
                  </a:cubicBezTo>
                  <a:cubicBezTo>
                    <a:pt x="26" y="5"/>
                    <a:pt x="26" y="5"/>
                    <a:pt x="26" y="5"/>
                  </a:cubicBezTo>
                  <a:cubicBezTo>
                    <a:pt x="26" y="6"/>
                    <a:pt x="25" y="7"/>
                    <a:pt x="24" y="7"/>
                  </a:cubicBezTo>
                  <a:close/>
                </a:path>
              </a:pathLst>
            </a:custGeom>
            <a:solidFill>
              <a:srgbClr val="1159C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4" name="ïšļiḋè"/>
            <p:cNvSpPr/>
            <p:nvPr/>
          </p:nvSpPr>
          <p:spPr bwMode="auto">
            <a:xfrm>
              <a:off x="6084888" y="4491038"/>
              <a:ext cx="79375" cy="20638"/>
            </a:xfrm>
            <a:custGeom>
              <a:avLst/>
              <a:gdLst>
                <a:gd name="T0" fmla="*/ 24 w 26"/>
                <a:gd name="T1" fmla="*/ 7 h 7"/>
                <a:gd name="T2" fmla="*/ 3 w 26"/>
                <a:gd name="T3" fmla="*/ 7 h 7"/>
                <a:gd name="T4" fmla="*/ 0 w 26"/>
                <a:gd name="T5" fmla="*/ 4 h 7"/>
                <a:gd name="T6" fmla="*/ 0 w 26"/>
                <a:gd name="T7" fmla="*/ 2 h 7"/>
                <a:gd name="T8" fmla="*/ 3 w 26"/>
                <a:gd name="T9" fmla="*/ 0 h 7"/>
                <a:gd name="T10" fmla="*/ 24 w 26"/>
                <a:gd name="T11" fmla="*/ 0 h 7"/>
                <a:gd name="T12" fmla="*/ 26 w 26"/>
                <a:gd name="T13" fmla="*/ 2 h 7"/>
                <a:gd name="T14" fmla="*/ 26 w 26"/>
                <a:gd name="T15" fmla="*/ 4 h 7"/>
                <a:gd name="T16" fmla="*/ 24 w 26"/>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
                  <a:moveTo>
                    <a:pt x="24" y="7"/>
                  </a:moveTo>
                  <a:cubicBezTo>
                    <a:pt x="3" y="7"/>
                    <a:pt x="3" y="7"/>
                    <a:pt x="3" y="7"/>
                  </a:cubicBezTo>
                  <a:cubicBezTo>
                    <a:pt x="1" y="7"/>
                    <a:pt x="0" y="6"/>
                    <a:pt x="0" y="4"/>
                  </a:cubicBezTo>
                  <a:cubicBezTo>
                    <a:pt x="0" y="2"/>
                    <a:pt x="0" y="2"/>
                    <a:pt x="0" y="2"/>
                  </a:cubicBezTo>
                  <a:cubicBezTo>
                    <a:pt x="0" y="1"/>
                    <a:pt x="1" y="0"/>
                    <a:pt x="3" y="0"/>
                  </a:cubicBezTo>
                  <a:cubicBezTo>
                    <a:pt x="24" y="0"/>
                    <a:pt x="24" y="0"/>
                    <a:pt x="24" y="0"/>
                  </a:cubicBezTo>
                  <a:cubicBezTo>
                    <a:pt x="25" y="0"/>
                    <a:pt x="26" y="1"/>
                    <a:pt x="26" y="2"/>
                  </a:cubicBezTo>
                  <a:cubicBezTo>
                    <a:pt x="26" y="4"/>
                    <a:pt x="26" y="4"/>
                    <a:pt x="26" y="4"/>
                  </a:cubicBezTo>
                  <a:cubicBezTo>
                    <a:pt x="26" y="6"/>
                    <a:pt x="25" y="7"/>
                    <a:pt x="24" y="7"/>
                  </a:cubicBezTo>
                  <a:close/>
                </a:path>
              </a:pathLst>
            </a:custGeom>
            <a:solidFill>
              <a:srgbClr val="111B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5" name="iṩlïďé"/>
            <p:cNvSpPr/>
            <p:nvPr/>
          </p:nvSpPr>
          <p:spPr bwMode="auto">
            <a:xfrm>
              <a:off x="7080251" y="3660775"/>
              <a:ext cx="120650" cy="12065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6 h 40"/>
                <a:gd name="T12" fmla="*/ 6 w 40"/>
                <a:gd name="T13" fmla="*/ 20 h 40"/>
                <a:gd name="T14" fmla="*/ 20 w 40"/>
                <a:gd name="T15" fmla="*/ 34 h 40"/>
                <a:gd name="T16" fmla="*/ 34 w 40"/>
                <a:gd name="T17" fmla="*/ 20 h 40"/>
                <a:gd name="T18" fmla="*/ 20 w 40"/>
                <a:gd name="T19" fmla="*/ 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6"/>
                  </a:moveTo>
                  <a:cubicBezTo>
                    <a:pt x="12" y="6"/>
                    <a:pt x="6" y="12"/>
                    <a:pt x="6" y="20"/>
                  </a:cubicBezTo>
                  <a:cubicBezTo>
                    <a:pt x="6" y="28"/>
                    <a:pt x="12" y="34"/>
                    <a:pt x="20" y="34"/>
                  </a:cubicBezTo>
                  <a:cubicBezTo>
                    <a:pt x="28" y="34"/>
                    <a:pt x="34" y="28"/>
                    <a:pt x="34" y="20"/>
                  </a:cubicBezTo>
                  <a:cubicBezTo>
                    <a:pt x="34" y="12"/>
                    <a:pt x="28" y="6"/>
                    <a:pt x="20" y="6"/>
                  </a:cubicBezTo>
                  <a:close/>
                </a:path>
              </a:pathLst>
            </a:custGeom>
            <a:solidFill>
              <a:srgbClr val="34C6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6" name="í$lide"/>
            <p:cNvSpPr/>
            <p:nvPr/>
          </p:nvSpPr>
          <p:spPr bwMode="auto">
            <a:xfrm>
              <a:off x="6943726" y="3636963"/>
              <a:ext cx="196850" cy="215900"/>
            </a:xfrm>
            <a:custGeom>
              <a:avLst/>
              <a:gdLst>
                <a:gd name="T0" fmla="*/ 65 w 65"/>
                <a:gd name="T1" fmla="*/ 0 h 72"/>
                <a:gd name="T2" fmla="*/ 65 w 65"/>
                <a:gd name="T3" fmla="*/ 40 h 72"/>
                <a:gd name="T4" fmla="*/ 32 w 65"/>
                <a:gd name="T5" fmla="*/ 72 h 72"/>
                <a:gd name="T6" fmla="*/ 0 w 65"/>
                <a:gd name="T7" fmla="*/ 40 h 72"/>
                <a:gd name="T8" fmla="*/ 0 w 65"/>
                <a:gd name="T9" fmla="*/ 0 h 72"/>
                <a:gd name="T10" fmla="*/ 65 w 65"/>
                <a:gd name="T11" fmla="*/ 0 h 72"/>
              </a:gdLst>
              <a:ahLst/>
              <a:cxnLst>
                <a:cxn ang="0">
                  <a:pos x="T0" y="T1"/>
                </a:cxn>
                <a:cxn ang="0">
                  <a:pos x="T2" y="T3"/>
                </a:cxn>
                <a:cxn ang="0">
                  <a:pos x="T4" y="T5"/>
                </a:cxn>
                <a:cxn ang="0">
                  <a:pos x="T6" y="T7"/>
                </a:cxn>
                <a:cxn ang="0">
                  <a:pos x="T8" y="T9"/>
                </a:cxn>
                <a:cxn ang="0">
                  <a:pos x="T10" y="T11"/>
                </a:cxn>
              </a:cxnLst>
              <a:rect l="0" t="0" r="r" b="b"/>
              <a:pathLst>
                <a:path w="65" h="72">
                  <a:moveTo>
                    <a:pt x="65" y="0"/>
                  </a:moveTo>
                  <a:cubicBezTo>
                    <a:pt x="65" y="40"/>
                    <a:pt x="65" y="40"/>
                    <a:pt x="65" y="40"/>
                  </a:cubicBezTo>
                  <a:cubicBezTo>
                    <a:pt x="65" y="58"/>
                    <a:pt x="50" y="72"/>
                    <a:pt x="32" y="72"/>
                  </a:cubicBezTo>
                  <a:cubicBezTo>
                    <a:pt x="14" y="72"/>
                    <a:pt x="0" y="58"/>
                    <a:pt x="0" y="40"/>
                  </a:cubicBezTo>
                  <a:cubicBezTo>
                    <a:pt x="0" y="0"/>
                    <a:pt x="0" y="0"/>
                    <a:pt x="0" y="0"/>
                  </a:cubicBezTo>
                  <a:lnTo>
                    <a:pt x="65" y="0"/>
                  </a:ln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7" name="ïşlïḑe"/>
            <p:cNvSpPr/>
            <p:nvPr/>
          </p:nvSpPr>
          <p:spPr bwMode="auto">
            <a:xfrm>
              <a:off x="6940551" y="3841750"/>
              <a:ext cx="200025" cy="26988"/>
            </a:xfrm>
            <a:custGeom>
              <a:avLst/>
              <a:gdLst>
                <a:gd name="T0" fmla="*/ 62 w 66"/>
                <a:gd name="T1" fmla="*/ 9 h 9"/>
                <a:gd name="T2" fmla="*/ 4 w 66"/>
                <a:gd name="T3" fmla="*/ 9 h 9"/>
                <a:gd name="T4" fmla="*/ 0 w 66"/>
                <a:gd name="T5" fmla="*/ 5 h 9"/>
                <a:gd name="T6" fmla="*/ 0 w 66"/>
                <a:gd name="T7" fmla="*/ 3 h 9"/>
                <a:gd name="T8" fmla="*/ 4 w 66"/>
                <a:gd name="T9" fmla="*/ 0 h 9"/>
                <a:gd name="T10" fmla="*/ 62 w 66"/>
                <a:gd name="T11" fmla="*/ 0 h 9"/>
                <a:gd name="T12" fmla="*/ 66 w 66"/>
                <a:gd name="T13" fmla="*/ 3 h 9"/>
                <a:gd name="T14" fmla="*/ 66 w 66"/>
                <a:gd name="T15" fmla="*/ 5 h 9"/>
                <a:gd name="T16" fmla="*/ 62 w 66"/>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9">
                  <a:moveTo>
                    <a:pt x="62" y="9"/>
                  </a:moveTo>
                  <a:cubicBezTo>
                    <a:pt x="4" y="9"/>
                    <a:pt x="4" y="9"/>
                    <a:pt x="4" y="9"/>
                  </a:cubicBezTo>
                  <a:cubicBezTo>
                    <a:pt x="2" y="9"/>
                    <a:pt x="0" y="7"/>
                    <a:pt x="0" y="5"/>
                  </a:cubicBezTo>
                  <a:cubicBezTo>
                    <a:pt x="0" y="3"/>
                    <a:pt x="0" y="3"/>
                    <a:pt x="0" y="3"/>
                  </a:cubicBezTo>
                  <a:cubicBezTo>
                    <a:pt x="0" y="2"/>
                    <a:pt x="2" y="0"/>
                    <a:pt x="4" y="0"/>
                  </a:cubicBezTo>
                  <a:cubicBezTo>
                    <a:pt x="62" y="0"/>
                    <a:pt x="62" y="0"/>
                    <a:pt x="62" y="0"/>
                  </a:cubicBezTo>
                  <a:cubicBezTo>
                    <a:pt x="64" y="0"/>
                    <a:pt x="66" y="2"/>
                    <a:pt x="66" y="3"/>
                  </a:cubicBezTo>
                  <a:cubicBezTo>
                    <a:pt x="66" y="5"/>
                    <a:pt x="66" y="5"/>
                    <a:pt x="66" y="5"/>
                  </a:cubicBezTo>
                  <a:cubicBezTo>
                    <a:pt x="66" y="7"/>
                    <a:pt x="64" y="9"/>
                    <a:pt x="62" y="9"/>
                  </a:cubicBezTo>
                  <a:close/>
                </a:path>
              </a:pathLst>
            </a:custGeom>
            <a:solidFill>
              <a:srgbClr val="34C6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8" name="ïṥľidé"/>
            <p:cNvSpPr/>
            <p:nvPr/>
          </p:nvSpPr>
          <p:spPr bwMode="auto">
            <a:xfrm>
              <a:off x="4195763" y="1298575"/>
              <a:ext cx="1301750" cy="449263"/>
            </a:xfrm>
            <a:custGeom>
              <a:avLst/>
              <a:gdLst>
                <a:gd name="T0" fmla="*/ 430 w 432"/>
                <a:gd name="T1" fmla="*/ 149 h 149"/>
                <a:gd name="T2" fmla="*/ 2 w 432"/>
                <a:gd name="T3" fmla="*/ 149 h 149"/>
                <a:gd name="T4" fmla="*/ 1 w 432"/>
                <a:gd name="T5" fmla="*/ 147 h 149"/>
                <a:gd name="T6" fmla="*/ 0 w 432"/>
                <a:gd name="T7" fmla="*/ 137 h 149"/>
                <a:gd name="T8" fmla="*/ 48 w 432"/>
                <a:gd name="T9" fmla="*/ 89 h 149"/>
                <a:gd name="T10" fmla="*/ 77 w 432"/>
                <a:gd name="T11" fmla="*/ 98 h 149"/>
                <a:gd name="T12" fmla="*/ 197 w 432"/>
                <a:gd name="T13" fmla="*/ 0 h 149"/>
                <a:gd name="T14" fmla="*/ 311 w 432"/>
                <a:gd name="T15" fmla="*/ 79 h 149"/>
                <a:gd name="T16" fmla="*/ 360 w 432"/>
                <a:gd name="T17" fmla="*/ 60 h 149"/>
                <a:gd name="T18" fmla="*/ 432 w 432"/>
                <a:gd name="T19" fmla="*/ 132 h 149"/>
                <a:gd name="T20" fmla="*/ 431 w 432"/>
                <a:gd name="T21" fmla="*/ 147 h 149"/>
                <a:gd name="T22" fmla="*/ 430 w 432"/>
                <a:gd name="T23" fmla="*/ 149 h 149"/>
                <a:gd name="T24" fmla="*/ 6 w 432"/>
                <a:gd name="T25" fmla="*/ 144 h 149"/>
                <a:gd name="T26" fmla="*/ 426 w 432"/>
                <a:gd name="T27" fmla="*/ 144 h 149"/>
                <a:gd name="T28" fmla="*/ 427 w 432"/>
                <a:gd name="T29" fmla="*/ 132 h 149"/>
                <a:gd name="T30" fmla="*/ 360 w 432"/>
                <a:gd name="T31" fmla="*/ 65 h 149"/>
                <a:gd name="T32" fmla="*/ 312 w 432"/>
                <a:gd name="T33" fmla="*/ 85 h 149"/>
                <a:gd name="T34" fmla="*/ 309 w 432"/>
                <a:gd name="T35" fmla="*/ 88 h 149"/>
                <a:gd name="T36" fmla="*/ 308 w 432"/>
                <a:gd name="T37" fmla="*/ 84 h 149"/>
                <a:gd name="T38" fmla="*/ 197 w 432"/>
                <a:gd name="T39" fmla="*/ 5 h 149"/>
                <a:gd name="T40" fmla="*/ 81 w 432"/>
                <a:gd name="T41" fmla="*/ 103 h 149"/>
                <a:gd name="T42" fmla="*/ 80 w 432"/>
                <a:gd name="T43" fmla="*/ 107 h 149"/>
                <a:gd name="T44" fmla="*/ 77 w 432"/>
                <a:gd name="T45" fmla="*/ 104 h 149"/>
                <a:gd name="T46" fmla="*/ 48 w 432"/>
                <a:gd name="T47" fmla="*/ 94 h 149"/>
                <a:gd name="T48" fmla="*/ 5 w 432"/>
                <a:gd name="T49" fmla="*/ 137 h 149"/>
                <a:gd name="T50" fmla="*/ 6 w 432"/>
                <a:gd name="T51" fmla="*/ 14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32" h="149">
                  <a:moveTo>
                    <a:pt x="430" y="149"/>
                  </a:moveTo>
                  <a:cubicBezTo>
                    <a:pt x="2" y="149"/>
                    <a:pt x="2" y="149"/>
                    <a:pt x="2" y="149"/>
                  </a:cubicBezTo>
                  <a:cubicBezTo>
                    <a:pt x="1" y="147"/>
                    <a:pt x="1" y="147"/>
                    <a:pt x="1" y="147"/>
                  </a:cubicBezTo>
                  <a:cubicBezTo>
                    <a:pt x="1" y="144"/>
                    <a:pt x="0" y="140"/>
                    <a:pt x="0" y="137"/>
                  </a:cubicBezTo>
                  <a:cubicBezTo>
                    <a:pt x="0" y="111"/>
                    <a:pt x="22" y="89"/>
                    <a:pt x="48" y="89"/>
                  </a:cubicBezTo>
                  <a:cubicBezTo>
                    <a:pt x="59" y="89"/>
                    <a:pt x="68" y="92"/>
                    <a:pt x="77" y="98"/>
                  </a:cubicBezTo>
                  <a:cubicBezTo>
                    <a:pt x="88" y="41"/>
                    <a:pt x="138" y="0"/>
                    <a:pt x="197" y="0"/>
                  </a:cubicBezTo>
                  <a:cubicBezTo>
                    <a:pt x="248" y="0"/>
                    <a:pt x="293" y="32"/>
                    <a:pt x="311" y="79"/>
                  </a:cubicBezTo>
                  <a:cubicBezTo>
                    <a:pt x="325" y="67"/>
                    <a:pt x="342" y="60"/>
                    <a:pt x="360" y="60"/>
                  </a:cubicBezTo>
                  <a:cubicBezTo>
                    <a:pt x="400" y="60"/>
                    <a:pt x="432" y="93"/>
                    <a:pt x="432" y="132"/>
                  </a:cubicBezTo>
                  <a:cubicBezTo>
                    <a:pt x="432" y="137"/>
                    <a:pt x="432" y="142"/>
                    <a:pt x="431" y="147"/>
                  </a:cubicBezTo>
                  <a:cubicBezTo>
                    <a:pt x="430" y="149"/>
                    <a:pt x="430" y="149"/>
                    <a:pt x="430" y="149"/>
                  </a:cubicBezTo>
                  <a:moveTo>
                    <a:pt x="6" y="144"/>
                  </a:moveTo>
                  <a:cubicBezTo>
                    <a:pt x="426" y="144"/>
                    <a:pt x="426" y="144"/>
                    <a:pt x="426" y="144"/>
                  </a:cubicBezTo>
                  <a:cubicBezTo>
                    <a:pt x="427" y="140"/>
                    <a:pt x="427" y="136"/>
                    <a:pt x="427" y="132"/>
                  </a:cubicBezTo>
                  <a:cubicBezTo>
                    <a:pt x="427" y="95"/>
                    <a:pt x="397" y="65"/>
                    <a:pt x="360" y="65"/>
                  </a:cubicBezTo>
                  <a:cubicBezTo>
                    <a:pt x="342" y="65"/>
                    <a:pt x="325" y="72"/>
                    <a:pt x="312" y="85"/>
                  </a:cubicBezTo>
                  <a:cubicBezTo>
                    <a:pt x="309" y="88"/>
                    <a:pt x="309" y="88"/>
                    <a:pt x="309" y="88"/>
                  </a:cubicBezTo>
                  <a:cubicBezTo>
                    <a:pt x="308" y="84"/>
                    <a:pt x="308" y="84"/>
                    <a:pt x="308" y="84"/>
                  </a:cubicBezTo>
                  <a:cubicBezTo>
                    <a:pt x="292" y="37"/>
                    <a:pt x="247" y="5"/>
                    <a:pt x="197" y="5"/>
                  </a:cubicBezTo>
                  <a:cubicBezTo>
                    <a:pt x="139" y="5"/>
                    <a:pt x="90" y="46"/>
                    <a:pt x="81" y="103"/>
                  </a:cubicBezTo>
                  <a:cubicBezTo>
                    <a:pt x="80" y="107"/>
                    <a:pt x="80" y="107"/>
                    <a:pt x="80" y="107"/>
                  </a:cubicBezTo>
                  <a:cubicBezTo>
                    <a:pt x="77" y="104"/>
                    <a:pt x="77" y="104"/>
                    <a:pt x="77" y="104"/>
                  </a:cubicBezTo>
                  <a:cubicBezTo>
                    <a:pt x="69" y="98"/>
                    <a:pt x="59" y="94"/>
                    <a:pt x="48" y="94"/>
                  </a:cubicBezTo>
                  <a:cubicBezTo>
                    <a:pt x="25" y="94"/>
                    <a:pt x="5" y="113"/>
                    <a:pt x="5" y="137"/>
                  </a:cubicBezTo>
                  <a:cubicBezTo>
                    <a:pt x="5" y="139"/>
                    <a:pt x="5" y="142"/>
                    <a:pt x="6" y="144"/>
                  </a:cubicBezTo>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89" name="íṥľíḓé"/>
            <p:cNvSpPr/>
            <p:nvPr/>
          </p:nvSpPr>
          <p:spPr bwMode="auto">
            <a:xfrm>
              <a:off x="4656138" y="1408113"/>
              <a:ext cx="290513" cy="269875"/>
            </a:xfrm>
            <a:custGeom>
              <a:avLst/>
              <a:gdLst>
                <a:gd name="T0" fmla="*/ 68 w 96"/>
                <a:gd name="T1" fmla="*/ 90 h 90"/>
                <a:gd name="T2" fmla="*/ 29 w 96"/>
                <a:gd name="T3" fmla="*/ 90 h 90"/>
                <a:gd name="T4" fmla="*/ 19 w 96"/>
                <a:gd name="T5" fmla="*/ 81 h 90"/>
                <a:gd name="T6" fmla="*/ 19 w 96"/>
                <a:gd name="T7" fmla="*/ 57 h 90"/>
                <a:gd name="T8" fmla="*/ 9 w 96"/>
                <a:gd name="T9" fmla="*/ 57 h 90"/>
                <a:gd name="T10" fmla="*/ 1 w 96"/>
                <a:gd name="T11" fmla="*/ 52 h 90"/>
                <a:gd name="T12" fmla="*/ 3 w 96"/>
                <a:gd name="T13" fmla="*/ 43 h 90"/>
                <a:gd name="T14" fmla="*/ 42 w 96"/>
                <a:gd name="T15" fmla="*/ 4 h 90"/>
                <a:gd name="T16" fmla="*/ 54 w 96"/>
                <a:gd name="T17" fmla="*/ 4 h 90"/>
                <a:gd name="T18" fmla="*/ 93 w 96"/>
                <a:gd name="T19" fmla="*/ 43 h 90"/>
                <a:gd name="T20" fmla="*/ 95 w 96"/>
                <a:gd name="T21" fmla="*/ 52 h 90"/>
                <a:gd name="T22" fmla="*/ 87 w 96"/>
                <a:gd name="T23" fmla="*/ 57 h 90"/>
                <a:gd name="T24" fmla="*/ 77 w 96"/>
                <a:gd name="T25" fmla="*/ 57 h 90"/>
                <a:gd name="T26" fmla="*/ 77 w 96"/>
                <a:gd name="T27" fmla="*/ 81 h 90"/>
                <a:gd name="T28" fmla="*/ 68 w 96"/>
                <a:gd name="T29" fmla="*/ 90 h 90"/>
                <a:gd name="T30" fmla="*/ 48 w 96"/>
                <a:gd name="T31" fmla="*/ 6 h 90"/>
                <a:gd name="T32" fmla="*/ 46 w 96"/>
                <a:gd name="T33" fmla="*/ 7 h 90"/>
                <a:gd name="T34" fmla="*/ 7 w 96"/>
                <a:gd name="T35" fmla="*/ 46 h 90"/>
                <a:gd name="T36" fmla="*/ 6 w 96"/>
                <a:gd name="T37" fmla="*/ 50 h 90"/>
                <a:gd name="T38" fmla="*/ 9 w 96"/>
                <a:gd name="T39" fmla="*/ 52 h 90"/>
                <a:gd name="T40" fmla="*/ 24 w 96"/>
                <a:gd name="T41" fmla="*/ 52 h 90"/>
                <a:gd name="T42" fmla="*/ 24 w 96"/>
                <a:gd name="T43" fmla="*/ 81 h 90"/>
                <a:gd name="T44" fmla="*/ 29 w 96"/>
                <a:gd name="T45" fmla="*/ 85 h 90"/>
                <a:gd name="T46" fmla="*/ 68 w 96"/>
                <a:gd name="T47" fmla="*/ 85 h 90"/>
                <a:gd name="T48" fmla="*/ 72 w 96"/>
                <a:gd name="T49" fmla="*/ 81 h 90"/>
                <a:gd name="T50" fmla="*/ 72 w 96"/>
                <a:gd name="T51" fmla="*/ 52 h 90"/>
                <a:gd name="T52" fmla="*/ 87 w 96"/>
                <a:gd name="T53" fmla="*/ 52 h 90"/>
                <a:gd name="T54" fmla="*/ 90 w 96"/>
                <a:gd name="T55" fmla="*/ 50 h 90"/>
                <a:gd name="T56" fmla="*/ 90 w 96"/>
                <a:gd name="T57" fmla="*/ 46 h 90"/>
                <a:gd name="T58" fmla="*/ 51 w 96"/>
                <a:gd name="T59" fmla="*/ 7 h 90"/>
                <a:gd name="T60" fmla="*/ 48 w 96"/>
                <a:gd name="T61" fmla="*/ 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90">
                  <a:moveTo>
                    <a:pt x="68" y="90"/>
                  </a:moveTo>
                  <a:cubicBezTo>
                    <a:pt x="29" y="90"/>
                    <a:pt x="29" y="90"/>
                    <a:pt x="29" y="90"/>
                  </a:cubicBezTo>
                  <a:cubicBezTo>
                    <a:pt x="24" y="90"/>
                    <a:pt x="19" y="86"/>
                    <a:pt x="19" y="81"/>
                  </a:cubicBezTo>
                  <a:cubicBezTo>
                    <a:pt x="19" y="57"/>
                    <a:pt x="19" y="57"/>
                    <a:pt x="19" y="57"/>
                  </a:cubicBezTo>
                  <a:cubicBezTo>
                    <a:pt x="9" y="57"/>
                    <a:pt x="9" y="57"/>
                    <a:pt x="9" y="57"/>
                  </a:cubicBezTo>
                  <a:cubicBezTo>
                    <a:pt x="6" y="57"/>
                    <a:pt x="3" y="55"/>
                    <a:pt x="1" y="52"/>
                  </a:cubicBezTo>
                  <a:cubicBezTo>
                    <a:pt x="0" y="49"/>
                    <a:pt x="1" y="45"/>
                    <a:pt x="3" y="43"/>
                  </a:cubicBezTo>
                  <a:cubicBezTo>
                    <a:pt x="42" y="4"/>
                    <a:pt x="42" y="4"/>
                    <a:pt x="42" y="4"/>
                  </a:cubicBezTo>
                  <a:cubicBezTo>
                    <a:pt x="45" y="0"/>
                    <a:pt x="51" y="0"/>
                    <a:pt x="54" y="4"/>
                  </a:cubicBezTo>
                  <a:cubicBezTo>
                    <a:pt x="93" y="43"/>
                    <a:pt x="93" y="43"/>
                    <a:pt x="93" y="43"/>
                  </a:cubicBezTo>
                  <a:cubicBezTo>
                    <a:pt x="96" y="45"/>
                    <a:pt x="96" y="49"/>
                    <a:pt x="95" y="52"/>
                  </a:cubicBezTo>
                  <a:cubicBezTo>
                    <a:pt x="94" y="55"/>
                    <a:pt x="91" y="57"/>
                    <a:pt x="87" y="57"/>
                  </a:cubicBezTo>
                  <a:cubicBezTo>
                    <a:pt x="77" y="57"/>
                    <a:pt x="77" y="57"/>
                    <a:pt x="77" y="57"/>
                  </a:cubicBezTo>
                  <a:cubicBezTo>
                    <a:pt x="77" y="81"/>
                    <a:pt x="77" y="81"/>
                    <a:pt x="77" y="81"/>
                  </a:cubicBezTo>
                  <a:cubicBezTo>
                    <a:pt x="77" y="86"/>
                    <a:pt x="73" y="90"/>
                    <a:pt x="68" y="90"/>
                  </a:cubicBezTo>
                  <a:moveTo>
                    <a:pt x="48" y="6"/>
                  </a:moveTo>
                  <a:cubicBezTo>
                    <a:pt x="47" y="6"/>
                    <a:pt x="46" y="6"/>
                    <a:pt x="46" y="7"/>
                  </a:cubicBezTo>
                  <a:cubicBezTo>
                    <a:pt x="7" y="46"/>
                    <a:pt x="7" y="46"/>
                    <a:pt x="7" y="46"/>
                  </a:cubicBezTo>
                  <a:cubicBezTo>
                    <a:pt x="5" y="47"/>
                    <a:pt x="5" y="49"/>
                    <a:pt x="6" y="50"/>
                  </a:cubicBezTo>
                  <a:cubicBezTo>
                    <a:pt x="6" y="51"/>
                    <a:pt x="8" y="52"/>
                    <a:pt x="9" y="52"/>
                  </a:cubicBezTo>
                  <a:cubicBezTo>
                    <a:pt x="24" y="52"/>
                    <a:pt x="24" y="52"/>
                    <a:pt x="24" y="52"/>
                  </a:cubicBezTo>
                  <a:cubicBezTo>
                    <a:pt x="24" y="81"/>
                    <a:pt x="24" y="81"/>
                    <a:pt x="24" y="81"/>
                  </a:cubicBezTo>
                  <a:cubicBezTo>
                    <a:pt x="24" y="83"/>
                    <a:pt x="26" y="85"/>
                    <a:pt x="29" y="85"/>
                  </a:cubicBezTo>
                  <a:cubicBezTo>
                    <a:pt x="68" y="85"/>
                    <a:pt x="68" y="85"/>
                    <a:pt x="68" y="85"/>
                  </a:cubicBezTo>
                  <a:cubicBezTo>
                    <a:pt x="70" y="85"/>
                    <a:pt x="72" y="83"/>
                    <a:pt x="72" y="81"/>
                  </a:cubicBezTo>
                  <a:cubicBezTo>
                    <a:pt x="72" y="52"/>
                    <a:pt x="72" y="52"/>
                    <a:pt x="72" y="52"/>
                  </a:cubicBezTo>
                  <a:cubicBezTo>
                    <a:pt x="87" y="52"/>
                    <a:pt x="87" y="52"/>
                    <a:pt x="87" y="52"/>
                  </a:cubicBezTo>
                  <a:cubicBezTo>
                    <a:pt x="89" y="52"/>
                    <a:pt x="90" y="51"/>
                    <a:pt x="90" y="50"/>
                  </a:cubicBezTo>
                  <a:cubicBezTo>
                    <a:pt x="91" y="49"/>
                    <a:pt x="91" y="47"/>
                    <a:pt x="90" y="46"/>
                  </a:cubicBezTo>
                  <a:cubicBezTo>
                    <a:pt x="51" y="7"/>
                    <a:pt x="51" y="7"/>
                    <a:pt x="51" y="7"/>
                  </a:cubicBezTo>
                  <a:cubicBezTo>
                    <a:pt x="50" y="6"/>
                    <a:pt x="49" y="6"/>
                    <a:pt x="48" y="6"/>
                  </a:cubicBezTo>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0" name="ïṣļïḋê"/>
            <p:cNvSpPr/>
            <p:nvPr/>
          </p:nvSpPr>
          <p:spPr bwMode="auto">
            <a:xfrm>
              <a:off x="6353176" y="1028700"/>
              <a:ext cx="533400" cy="184150"/>
            </a:xfrm>
            <a:custGeom>
              <a:avLst/>
              <a:gdLst>
                <a:gd name="T0" fmla="*/ 176 w 177"/>
                <a:gd name="T1" fmla="*/ 61 h 61"/>
                <a:gd name="T2" fmla="*/ 1 w 177"/>
                <a:gd name="T3" fmla="*/ 61 h 61"/>
                <a:gd name="T4" fmla="*/ 1 w 177"/>
                <a:gd name="T5" fmla="*/ 60 h 61"/>
                <a:gd name="T6" fmla="*/ 0 w 177"/>
                <a:gd name="T7" fmla="*/ 56 h 61"/>
                <a:gd name="T8" fmla="*/ 20 w 177"/>
                <a:gd name="T9" fmla="*/ 37 h 61"/>
                <a:gd name="T10" fmla="*/ 31 w 177"/>
                <a:gd name="T11" fmla="*/ 40 h 61"/>
                <a:gd name="T12" fmla="*/ 81 w 177"/>
                <a:gd name="T13" fmla="*/ 0 h 61"/>
                <a:gd name="T14" fmla="*/ 128 w 177"/>
                <a:gd name="T15" fmla="*/ 32 h 61"/>
                <a:gd name="T16" fmla="*/ 148 w 177"/>
                <a:gd name="T17" fmla="*/ 25 h 61"/>
                <a:gd name="T18" fmla="*/ 177 w 177"/>
                <a:gd name="T19" fmla="*/ 54 h 61"/>
                <a:gd name="T20" fmla="*/ 177 w 177"/>
                <a:gd name="T21" fmla="*/ 60 h 61"/>
                <a:gd name="T22" fmla="*/ 176 w 177"/>
                <a:gd name="T23" fmla="*/ 61 h 61"/>
                <a:gd name="T24" fmla="*/ 2 w 177"/>
                <a:gd name="T25" fmla="*/ 59 h 61"/>
                <a:gd name="T26" fmla="*/ 175 w 177"/>
                <a:gd name="T27" fmla="*/ 59 h 61"/>
                <a:gd name="T28" fmla="*/ 175 w 177"/>
                <a:gd name="T29" fmla="*/ 54 h 61"/>
                <a:gd name="T30" fmla="*/ 148 w 177"/>
                <a:gd name="T31" fmla="*/ 27 h 61"/>
                <a:gd name="T32" fmla="*/ 128 w 177"/>
                <a:gd name="T33" fmla="*/ 35 h 61"/>
                <a:gd name="T34" fmla="*/ 127 w 177"/>
                <a:gd name="T35" fmla="*/ 36 h 61"/>
                <a:gd name="T36" fmla="*/ 126 w 177"/>
                <a:gd name="T37" fmla="*/ 35 h 61"/>
                <a:gd name="T38" fmla="*/ 81 w 177"/>
                <a:gd name="T39" fmla="*/ 2 h 61"/>
                <a:gd name="T40" fmla="*/ 33 w 177"/>
                <a:gd name="T41" fmla="*/ 42 h 61"/>
                <a:gd name="T42" fmla="*/ 33 w 177"/>
                <a:gd name="T43" fmla="*/ 44 h 61"/>
                <a:gd name="T44" fmla="*/ 31 w 177"/>
                <a:gd name="T45" fmla="*/ 43 h 61"/>
                <a:gd name="T46" fmla="*/ 20 w 177"/>
                <a:gd name="T47" fmla="*/ 38 h 61"/>
                <a:gd name="T48" fmla="*/ 2 w 177"/>
                <a:gd name="T49" fmla="*/ 56 h 61"/>
                <a:gd name="T50" fmla="*/ 2 w 177"/>
                <a:gd name="T51" fmla="*/ 5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7" h="61">
                  <a:moveTo>
                    <a:pt x="176" y="61"/>
                  </a:moveTo>
                  <a:cubicBezTo>
                    <a:pt x="1" y="61"/>
                    <a:pt x="1" y="61"/>
                    <a:pt x="1" y="61"/>
                  </a:cubicBezTo>
                  <a:cubicBezTo>
                    <a:pt x="1" y="60"/>
                    <a:pt x="1" y="60"/>
                    <a:pt x="1" y="60"/>
                  </a:cubicBezTo>
                  <a:cubicBezTo>
                    <a:pt x="0" y="59"/>
                    <a:pt x="0" y="58"/>
                    <a:pt x="0" y="56"/>
                  </a:cubicBezTo>
                  <a:cubicBezTo>
                    <a:pt x="0" y="45"/>
                    <a:pt x="9" y="37"/>
                    <a:pt x="20" y="37"/>
                  </a:cubicBezTo>
                  <a:cubicBezTo>
                    <a:pt x="24" y="37"/>
                    <a:pt x="28" y="38"/>
                    <a:pt x="31" y="40"/>
                  </a:cubicBezTo>
                  <a:cubicBezTo>
                    <a:pt x="36" y="17"/>
                    <a:pt x="57" y="0"/>
                    <a:pt x="81" y="0"/>
                  </a:cubicBezTo>
                  <a:cubicBezTo>
                    <a:pt x="102" y="0"/>
                    <a:pt x="120" y="13"/>
                    <a:pt x="128" y="32"/>
                  </a:cubicBezTo>
                  <a:cubicBezTo>
                    <a:pt x="133" y="27"/>
                    <a:pt x="140" y="25"/>
                    <a:pt x="148" y="25"/>
                  </a:cubicBezTo>
                  <a:cubicBezTo>
                    <a:pt x="164" y="25"/>
                    <a:pt x="177" y="38"/>
                    <a:pt x="177" y="54"/>
                  </a:cubicBezTo>
                  <a:cubicBezTo>
                    <a:pt x="177" y="56"/>
                    <a:pt x="177" y="58"/>
                    <a:pt x="177" y="60"/>
                  </a:cubicBezTo>
                  <a:lnTo>
                    <a:pt x="176" y="61"/>
                  </a:lnTo>
                  <a:close/>
                  <a:moveTo>
                    <a:pt x="2" y="59"/>
                  </a:moveTo>
                  <a:cubicBezTo>
                    <a:pt x="175" y="59"/>
                    <a:pt x="175" y="59"/>
                    <a:pt x="175" y="59"/>
                  </a:cubicBezTo>
                  <a:cubicBezTo>
                    <a:pt x="175" y="57"/>
                    <a:pt x="175" y="56"/>
                    <a:pt x="175" y="54"/>
                  </a:cubicBezTo>
                  <a:cubicBezTo>
                    <a:pt x="175" y="39"/>
                    <a:pt x="163" y="27"/>
                    <a:pt x="148" y="27"/>
                  </a:cubicBezTo>
                  <a:cubicBezTo>
                    <a:pt x="140" y="27"/>
                    <a:pt x="133" y="30"/>
                    <a:pt x="128" y="35"/>
                  </a:cubicBezTo>
                  <a:cubicBezTo>
                    <a:pt x="127" y="36"/>
                    <a:pt x="127" y="36"/>
                    <a:pt x="127" y="36"/>
                  </a:cubicBezTo>
                  <a:cubicBezTo>
                    <a:pt x="126" y="35"/>
                    <a:pt x="126" y="35"/>
                    <a:pt x="126" y="35"/>
                  </a:cubicBezTo>
                  <a:cubicBezTo>
                    <a:pt x="120" y="15"/>
                    <a:pt x="101" y="2"/>
                    <a:pt x="81" y="2"/>
                  </a:cubicBezTo>
                  <a:cubicBezTo>
                    <a:pt x="57" y="2"/>
                    <a:pt x="37" y="19"/>
                    <a:pt x="33" y="42"/>
                  </a:cubicBezTo>
                  <a:cubicBezTo>
                    <a:pt x="33" y="44"/>
                    <a:pt x="33" y="44"/>
                    <a:pt x="33" y="44"/>
                  </a:cubicBezTo>
                  <a:cubicBezTo>
                    <a:pt x="31" y="43"/>
                    <a:pt x="31" y="43"/>
                    <a:pt x="31" y="43"/>
                  </a:cubicBezTo>
                  <a:cubicBezTo>
                    <a:pt x="28" y="40"/>
                    <a:pt x="24" y="38"/>
                    <a:pt x="20" y="38"/>
                  </a:cubicBezTo>
                  <a:cubicBezTo>
                    <a:pt x="10" y="38"/>
                    <a:pt x="2" y="46"/>
                    <a:pt x="2" y="56"/>
                  </a:cubicBezTo>
                  <a:cubicBezTo>
                    <a:pt x="2" y="57"/>
                    <a:pt x="2" y="58"/>
                    <a:pt x="2" y="59"/>
                  </a:cubicBez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1" name="îsḷïḋê"/>
            <p:cNvSpPr/>
            <p:nvPr/>
          </p:nvSpPr>
          <p:spPr bwMode="auto">
            <a:xfrm>
              <a:off x="6543676" y="1073150"/>
              <a:ext cx="117475" cy="111125"/>
            </a:xfrm>
            <a:custGeom>
              <a:avLst/>
              <a:gdLst>
                <a:gd name="T0" fmla="*/ 27 w 39"/>
                <a:gd name="T1" fmla="*/ 37 h 37"/>
                <a:gd name="T2" fmla="*/ 12 w 39"/>
                <a:gd name="T3" fmla="*/ 37 h 37"/>
                <a:gd name="T4" fmla="*/ 8 w 39"/>
                <a:gd name="T5" fmla="*/ 33 h 37"/>
                <a:gd name="T6" fmla="*/ 8 w 39"/>
                <a:gd name="T7" fmla="*/ 23 h 37"/>
                <a:gd name="T8" fmla="*/ 4 w 39"/>
                <a:gd name="T9" fmla="*/ 23 h 37"/>
                <a:gd name="T10" fmla="*/ 0 w 39"/>
                <a:gd name="T11" fmla="*/ 21 h 37"/>
                <a:gd name="T12" fmla="*/ 1 w 39"/>
                <a:gd name="T13" fmla="*/ 17 h 37"/>
                <a:gd name="T14" fmla="*/ 17 w 39"/>
                <a:gd name="T15" fmla="*/ 1 h 37"/>
                <a:gd name="T16" fmla="*/ 22 w 39"/>
                <a:gd name="T17" fmla="*/ 1 h 37"/>
                <a:gd name="T18" fmla="*/ 38 w 39"/>
                <a:gd name="T19" fmla="*/ 17 h 37"/>
                <a:gd name="T20" fmla="*/ 39 w 39"/>
                <a:gd name="T21" fmla="*/ 21 h 37"/>
                <a:gd name="T22" fmla="*/ 35 w 39"/>
                <a:gd name="T23" fmla="*/ 23 h 37"/>
                <a:gd name="T24" fmla="*/ 31 w 39"/>
                <a:gd name="T25" fmla="*/ 23 h 37"/>
                <a:gd name="T26" fmla="*/ 31 w 39"/>
                <a:gd name="T27" fmla="*/ 33 h 37"/>
                <a:gd name="T28" fmla="*/ 27 w 39"/>
                <a:gd name="T29" fmla="*/ 37 h 37"/>
                <a:gd name="T30" fmla="*/ 19 w 39"/>
                <a:gd name="T31" fmla="*/ 2 h 37"/>
                <a:gd name="T32" fmla="*/ 18 w 39"/>
                <a:gd name="T33" fmla="*/ 3 h 37"/>
                <a:gd name="T34" fmla="*/ 2 w 39"/>
                <a:gd name="T35" fmla="*/ 19 h 37"/>
                <a:gd name="T36" fmla="*/ 2 w 39"/>
                <a:gd name="T37" fmla="*/ 20 h 37"/>
                <a:gd name="T38" fmla="*/ 4 w 39"/>
                <a:gd name="T39" fmla="*/ 21 h 37"/>
                <a:gd name="T40" fmla="*/ 10 w 39"/>
                <a:gd name="T41" fmla="*/ 21 h 37"/>
                <a:gd name="T42" fmla="*/ 10 w 39"/>
                <a:gd name="T43" fmla="*/ 33 h 37"/>
                <a:gd name="T44" fmla="*/ 12 w 39"/>
                <a:gd name="T45" fmla="*/ 35 h 37"/>
                <a:gd name="T46" fmla="*/ 27 w 39"/>
                <a:gd name="T47" fmla="*/ 35 h 37"/>
                <a:gd name="T48" fmla="*/ 29 w 39"/>
                <a:gd name="T49" fmla="*/ 33 h 37"/>
                <a:gd name="T50" fmla="*/ 29 w 39"/>
                <a:gd name="T51" fmla="*/ 21 h 37"/>
                <a:gd name="T52" fmla="*/ 35 w 39"/>
                <a:gd name="T53" fmla="*/ 21 h 37"/>
                <a:gd name="T54" fmla="*/ 37 w 39"/>
                <a:gd name="T55" fmla="*/ 20 h 37"/>
                <a:gd name="T56" fmla="*/ 37 w 39"/>
                <a:gd name="T57" fmla="*/ 19 h 37"/>
                <a:gd name="T58" fmla="*/ 21 w 39"/>
                <a:gd name="T59" fmla="*/ 3 h 37"/>
                <a:gd name="T60" fmla="*/ 19 w 39"/>
                <a:gd name="T61"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 h="37">
                  <a:moveTo>
                    <a:pt x="27" y="37"/>
                  </a:moveTo>
                  <a:cubicBezTo>
                    <a:pt x="12" y="37"/>
                    <a:pt x="12" y="37"/>
                    <a:pt x="12" y="37"/>
                  </a:cubicBezTo>
                  <a:cubicBezTo>
                    <a:pt x="9" y="37"/>
                    <a:pt x="8" y="35"/>
                    <a:pt x="8" y="33"/>
                  </a:cubicBezTo>
                  <a:cubicBezTo>
                    <a:pt x="8" y="23"/>
                    <a:pt x="8" y="23"/>
                    <a:pt x="8" y="23"/>
                  </a:cubicBezTo>
                  <a:cubicBezTo>
                    <a:pt x="4" y="23"/>
                    <a:pt x="4" y="23"/>
                    <a:pt x="4" y="23"/>
                  </a:cubicBezTo>
                  <a:cubicBezTo>
                    <a:pt x="2" y="23"/>
                    <a:pt x="1" y="22"/>
                    <a:pt x="0" y="21"/>
                  </a:cubicBezTo>
                  <a:cubicBezTo>
                    <a:pt x="0" y="20"/>
                    <a:pt x="0" y="18"/>
                    <a:pt x="1" y="17"/>
                  </a:cubicBezTo>
                  <a:cubicBezTo>
                    <a:pt x="17" y="1"/>
                    <a:pt x="17" y="1"/>
                    <a:pt x="17" y="1"/>
                  </a:cubicBezTo>
                  <a:cubicBezTo>
                    <a:pt x="18" y="0"/>
                    <a:pt x="21" y="0"/>
                    <a:pt x="22" y="1"/>
                  </a:cubicBezTo>
                  <a:cubicBezTo>
                    <a:pt x="38" y="17"/>
                    <a:pt x="38" y="17"/>
                    <a:pt x="38" y="17"/>
                  </a:cubicBezTo>
                  <a:cubicBezTo>
                    <a:pt x="39" y="18"/>
                    <a:pt x="39" y="20"/>
                    <a:pt x="39" y="21"/>
                  </a:cubicBezTo>
                  <a:cubicBezTo>
                    <a:pt x="38" y="22"/>
                    <a:pt x="37" y="23"/>
                    <a:pt x="35" y="23"/>
                  </a:cubicBezTo>
                  <a:cubicBezTo>
                    <a:pt x="31" y="23"/>
                    <a:pt x="31" y="23"/>
                    <a:pt x="31" y="23"/>
                  </a:cubicBezTo>
                  <a:cubicBezTo>
                    <a:pt x="31" y="33"/>
                    <a:pt x="31" y="33"/>
                    <a:pt x="31" y="33"/>
                  </a:cubicBezTo>
                  <a:cubicBezTo>
                    <a:pt x="31" y="35"/>
                    <a:pt x="30" y="37"/>
                    <a:pt x="27" y="37"/>
                  </a:cubicBezTo>
                  <a:close/>
                  <a:moveTo>
                    <a:pt x="19" y="2"/>
                  </a:moveTo>
                  <a:cubicBezTo>
                    <a:pt x="19" y="2"/>
                    <a:pt x="19" y="2"/>
                    <a:pt x="18" y="3"/>
                  </a:cubicBezTo>
                  <a:cubicBezTo>
                    <a:pt x="2" y="19"/>
                    <a:pt x="2" y="19"/>
                    <a:pt x="2" y="19"/>
                  </a:cubicBezTo>
                  <a:cubicBezTo>
                    <a:pt x="2" y="19"/>
                    <a:pt x="2" y="20"/>
                    <a:pt x="2" y="20"/>
                  </a:cubicBezTo>
                  <a:cubicBezTo>
                    <a:pt x="2" y="21"/>
                    <a:pt x="3" y="21"/>
                    <a:pt x="4" y="21"/>
                  </a:cubicBezTo>
                  <a:cubicBezTo>
                    <a:pt x="10" y="21"/>
                    <a:pt x="10" y="21"/>
                    <a:pt x="10" y="21"/>
                  </a:cubicBezTo>
                  <a:cubicBezTo>
                    <a:pt x="10" y="33"/>
                    <a:pt x="10" y="33"/>
                    <a:pt x="10" y="33"/>
                  </a:cubicBezTo>
                  <a:cubicBezTo>
                    <a:pt x="10" y="34"/>
                    <a:pt x="11" y="35"/>
                    <a:pt x="12" y="35"/>
                  </a:cubicBezTo>
                  <a:cubicBezTo>
                    <a:pt x="27" y="35"/>
                    <a:pt x="27" y="35"/>
                    <a:pt x="27" y="35"/>
                  </a:cubicBezTo>
                  <a:cubicBezTo>
                    <a:pt x="28" y="35"/>
                    <a:pt x="29" y="34"/>
                    <a:pt x="29" y="33"/>
                  </a:cubicBezTo>
                  <a:cubicBezTo>
                    <a:pt x="29" y="21"/>
                    <a:pt x="29" y="21"/>
                    <a:pt x="29" y="21"/>
                  </a:cubicBezTo>
                  <a:cubicBezTo>
                    <a:pt x="35" y="21"/>
                    <a:pt x="35" y="21"/>
                    <a:pt x="35" y="21"/>
                  </a:cubicBezTo>
                  <a:cubicBezTo>
                    <a:pt x="36" y="21"/>
                    <a:pt x="37" y="21"/>
                    <a:pt x="37" y="20"/>
                  </a:cubicBezTo>
                  <a:cubicBezTo>
                    <a:pt x="37" y="20"/>
                    <a:pt x="37" y="19"/>
                    <a:pt x="37" y="19"/>
                  </a:cubicBezTo>
                  <a:cubicBezTo>
                    <a:pt x="21" y="3"/>
                    <a:pt x="21" y="3"/>
                    <a:pt x="21" y="3"/>
                  </a:cubicBezTo>
                  <a:cubicBezTo>
                    <a:pt x="20" y="2"/>
                    <a:pt x="20" y="2"/>
                    <a:pt x="19" y="2"/>
                  </a:cubicBez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2" name="išľíḍe"/>
            <p:cNvSpPr/>
            <p:nvPr/>
          </p:nvSpPr>
          <p:spPr bwMode="auto">
            <a:xfrm>
              <a:off x="7064376" y="4067175"/>
              <a:ext cx="928688" cy="317500"/>
            </a:xfrm>
            <a:custGeom>
              <a:avLst/>
              <a:gdLst>
                <a:gd name="T0" fmla="*/ 307 w 308"/>
                <a:gd name="T1" fmla="*/ 106 h 106"/>
                <a:gd name="T2" fmla="*/ 1 w 308"/>
                <a:gd name="T3" fmla="*/ 106 h 106"/>
                <a:gd name="T4" fmla="*/ 1 w 308"/>
                <a:gd name="T5" fmla="*/ 104 h 106"/>
                <a:gd name="T6" fmla="*/ 0 w 308"/>
                <a:gd name="T7" fmla="*/ 98 h 106"/>
                <a:gd name="T8" fmla="*/ 34 w 308"/>
                <a:gd name="T9" fmla="*/ 63 h 106"/>
                <a:gd name="T10" fmla="*/ 54 w 308"/>
                <a:gd name="T11" fmla="*/ 70 h 106"/>
                <a:gd name="T12" fmla="*/ 140 w 308"/>
                <a:gd name="T13" fmla="*/ 0 h 106"/>
                <a:gd name="T14" fmla="*/ 222 w 308"/>
                <a:gd name="T15" fmla="*/ 56 h 106"/>
                <a:gd name="T16" fmla="*/ 257 w 308"/>
                <a:gd name="T17" fmla="*/ 43 h 106"/>
                <a:gd name="T18" fmla="*/ 308 w 308"/>
                <a:gd name="T19" fmla="*/ 94 h 106"/>
                <a:gd name="T20" fmla="*/ 307 w 308"/>
                <a:gd name="T21" fmla="*/ 104 h 106"/>
                <a:gd name="T22" fmla="*/ 307 w 308"/>
                <a:gd name="T23" fmla="*/ 106 h 106"/>
                <a:gd name="T24" fmla="*/ 4 w 308"/>
                <a:gd name="T25" fmla="*/ 102 h 106"/>
                <a:gd name="T26" fmla="*/ 304 w 308"/>
                <a:gd name="T27" fmla="*/ 102 h 106"/>
                <a:gd name="T28" fmla="*/ 304 w 308"/>
                <a:gd name="T29" fmla="*/ 94 h 106"/>
                <a:gd name="T30" fmla="*/ 257 w 308"/>
                <a:gd name="T31" fmla="*/ 46 h 106"/>
                <a:gd name="T32" fmla="*/ 222 w 308"/>
                <a:gd name="T33" fmla="*/ 60 h 106"/>
                <a:gd name="T34" fmla="*/ 220 w 308"/>
                <a:gd name="T35" fmla="*/ 62 h 106"/>
                <a:gd name="T36" fmla="*/ 220 w 308"/>
                <a:gd name="T37" fmla="*/ 60 h 106"/>
                <a:gd name="T38" fmla="*/ 140 w 308"/>
                <a:gd name="T39" fmla="*/ 3 h 106"/>
                <a:gd name="T40" fmla="*/ 57 w 308"/>
                <a:gd name="T41" fmla="*/ 73 h 106"/>
                <a:gd name="T42" fmla="*/ 57 w 308"/>
                <a:gd name="T43" fmla="*/ 76 h 106"/>
                <a:gd name="T44" fmla="*/ 55 w 308"/>
                <a:gd name="T45" fmla="*/ 74 h 106"/>
                <a:gd name="T46" fmla="*/ 34 w 308"/>
                <a:gd name="T47" fmla="*/ 67 h 106"/>
                <a:gd name="T48" fmla="*/ 3 w 308"/>
                <a:gd name="T49" fmla="*/ 98 h 106"/>
                <a:gd name="T50" fmla="*/ 4 w 308"/>
                <a:gd name="T51" fmla="*/ 102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08" h="106">
                  <a:moveTo>
                    <a:pt x="307" y="106"/>
                  </a:moveTo>
                  <a:cubicBezTo>
                    <a:pt x="1" y="106"/>
                    <a:pt x="1" y="106"/>
                    <a:pt x="1" y="106"/>
                  </a:cubicBezTo>
                  <a:cubicBezTo>
                    <a:pt x="1" y="104"/>
                    <a:pt x="1" y="104"/>
                    <a:pt x="1" y="104"/>
                  </a:cubicBezTo>
                  <a:cubicBezTo>
                    <a:pt x="0" y="102"/>
                    <a:pt x="0" y="100"/>
                    <a:pt x="0" y="98"/>
                  </a:cubicBezTo>
                  <a:cubicBezTo>
                    <a:pt x="0" y="79"/>
                    <a:pt x="15" y="63"/>
                    <a:pt x="34" y="63"/>
                  </a:cubicBezTo>
                  <a:cubicBezTo>
                    <a:pt x="42" y="63"/>
                    <a:pt x="49" y="65"/>
                    <a:pt x="54" y="70"/>
                  </a:cubicBezTo>
                  <a:cubicBezTo>
                    <a:pt x="63" y="29"/>
                    <a:pt x="98" y="0"/>
                    <a:pt x="140" y="0"/>
                  </a:cubicBezTo>
                  <a:cubicBezTo>
                    <a:pt x="177" y="0"/>
                    <a:pt x="209" y="22"/>
                    <a:pt x="222" y="56"/>
                  </a:cubicBezTo>
                  <a:cubicBezTo>
                    <a:pt x="231" y="47"/>
                    <a:pt x="244" y="43"/>
                    <a:pt x="257" y="43"/>
                  </a:cubicBezTo>
                  <a:cubicBezTo>
                    <a:pt x="285" y="43"/>
                    <a:pt x="308" y="66"/>
                    <a:pt x="308" y="94"/>
                  </a:cubicBezTo>
                  <a:cubicBezTo>
                    <a:pt x="308" y="98"/>
                    <a:pt x="308" y="101"/>
                    <a:pt x="307" y="104"/>
                  </a:cubicBezTo>
                  <a:lnTo>
                    <a:pt x="307" y="106"/>
                  </a:lnTo>
                  <a:close/>
                  <a:moveTo>
                    <a:pt x="4" y="102"/>
                  </a:moveTo>
                  <a:cubicBezTo>
                    <a:pt x="304" y="102"/>
                    <a:pt x="304" y="102"/>
                    <a:pt x="304" y="102"/>
                  </a:cubicBezTo>
                  <a:cubicBezTo>
                    <a:pt x="304" y="100"/>
                    <a:pt x="304" y="97"/>
                    <a:pt x="304" y="94"/>
                  </a:cubicBezTo>
                  <a:cubicBezTo>
                    <a:pt x="304" y="68"/>
                    <a:pt x="283" y="46"/>
                    <a:pt x="257" y="46"/>
                  </a:cubicBezTo>
                  <a:cubicBezTo>
                    <a:pt x="244" y="46"/>
                    <a:pt x="231" y="51"/>
                    <a:pt x="222" y="60"/>
                  </a:cubicBezTo>
                  <a:cubicBezTo>
                    <a:pt x="220" y="62"/>
                    <a:pt x="220" y="62"/>
                    <a:pt x="220" y="62"/>
                  </a:cubicBezTo>
                  <a:cubicBezTo>
                    <a:pt x="220" y="60"/>
                    <a:pt x="220" y="60"/>
                    <a:pt x="220" y="60"/>
                  </a:cubicBezTo>
                  <a:cubicBezTo>
                    <a:pt x="208" y="26"/>
                    <a:pt x="176" y="3"/>
                    <a:pt x="140" y="3"/>
                  </a:cubicBezTo>
                  <a:cubicBezTo>
                    <a:pt x="99" y="3"/>
                    <a:pt x="64" y="32"/>
                    <a:pt x="57" y="73"/>
                  </a:cubicBezTo>
                  <a:cubicBezTo>
                    <a:pt x="57" y="76"/>
                    <a:pt x="57" y="76"/>
                    <a:pt x="57" y="76"/>
                  </a:cubicBezTo>
                  <a:cubicBezTo>
                    <a:pt x="55" y="74"/>
                    <a:pt x="55" y="74"/>
                    <a:pt x="55" y="74"/>
                  </a:cubicBezTo>
                  <a:cubicBezTo>
                    <a:pt x="49" y="69"/>
                    <a:pt x="42" y="67"/>
                    <a:pt x="34" y="67"/>
                  </a:cubicBezTo>
                  <a:cubicBezTo>
                    <a:pt x="17" y="67"/>
                    <a:pt x="3" y="80"/>
                    <a:pt x="3" y="98"/>
                  </a:cubicBezTo>
                  <a:cubicBezTo>
                    <a:pt x="3" y="99"/>
                    <a:pt x="4" y="101"/>
                    <a:pt x="4" y="102"/>
                  </a:cubicBez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3" name="ïsľíḋé"/>
            <p:cNvSpPr/>
            <p:nvPr/>
          </p:nvSpPr>
          <p:spPr bwMode="auto">
            <a:xfrm>
              <a:off x="7392988" y="4144963"/>
              <a:ext cx="207963" cy="192088"/>
            </a:xfrm>
            <a:custGeom>
              <a:avLst/>
              <a:gdLst>
                <a:gd name="T0" fmla="*/ 48 w 69"/>
                <a:gd name="T1" fmla="*/ 64 h 64"/>
                <a:gd name="T2" fmla="*/ 20 w 69"/>
                <a:gd name="T3" fmla="*/ 64 h 64"/>
                <a:gd name="T4" fmla="*/ 14 w 69"/>
                <a:gd name="T5" fmla="*/ 57 h 64"/>
                <a:gd name="T6" fmla="*/ 14 w 69"/>
                <a:gd name="T7" fmla="*/ 40 h 64"/>
                <a:gd name="T8" fmla="*/ 6 w 69"/>
                <a:gd name="T9" fmla="*/ 40 h 64"/>
                <a:gd name="T10" fmla="*/ 1 w 69"/>
                <a:gd name="T11" fmla="*/ 36 h 64"/>
                <a:gd name="T12" fmla="*/ 2 w 69"/>
                <a:gd name="T13" fmla="*/ 30 h 64"/>
                <a:gd name="T14" fmla="*/ 30 w 69"/>
                <a:gd name="T15" fmla="*/ 2 h 64"/>
                <a:gd name="T16" fmla="*/ 39 w 69"/>
                <a:gd name="T17" fmla="*/ 2 h 64"/>
                <a:gd name="T18" fmla="*/ 66 w 69"/>
                <a:gd name="T19" fmla="*/ 30 h 64"/>
                <a:gd name="T20" fmla="*/ 68 w 69"/>
                <a:gd name="T21" fmla="*/ 36 h 64"/>
                <a:gd name="T22" fmla="*/ 62 w 69"/>
                <a:gd name="T23" fmla="*/ 40 h 64"/>
                <a:gd name="T24" fmla="*/ 55 w 69"/>
                <a:gd name="T25" fmla="*/ 40 h 64"/>
                <a:gd name="T26" fmla="*/ 55 w 69"/>
                <a:gd name="T27" fmla="*/ 57 h 64"/>
                <a:gd name="T28" fmla="*/ 48 w 69"/>
                <a:gd name="T29" fmla="*/ 64 h 64"/>
                <a:gd name="T30" fmla="*/ 34 w 69"/>
                <a:gd name="T31" fmla="*/ 4 h 64"/>
                <a:gd name="T32" fmla="*/ 32 w 69"/>
                <a:gd name="T33" fmla="*/ 4 h 64"/>
                <a:gd name="T34" fmla="*/ 5 w 69"/>
                <a:gd name="T35" fmla="*/ 32 h 64"/>
                <a:gd name="T36" fmla="*/ 4 w 69"/>
                <a:gd name="T37" fmla="*/ 35 h 64"/>
                <a:gd name="T38" fmla="*/ 6 w 69"/>
                <a:gd name="T39" fmla="*/ 37 h 64"/>
                <a:gd name="T40" fmla="*/ 17 w 69"/>
                <a:gd name="T41" fmla="*/ 37 h 64"/>
                <a:gd name="T42" fmla="*/ 17 w 69"/>
                <a:gd name="T43" fmla="*/ 57 h 64"/>
                <a:gd name="T44" fmla="*/ 20 w 69"/>
                <a:gd name="T45" fmla="*/ 60 h 64"/>
                <a:gd name="T46" fmla="*/ 48 w 69"/>
                <a:gd name="T47" fmla="*/ 60 h 64"/>
                <a:gd name="T48" fmla="*/ 51 w 69"/>
                <a:gd name="T49" fmla="*/ 57 h 64"/>
                <a:gd name="T50" fmla="*/ 51 w 69"/>
                <a:gd name="T51" fmla="*/ 37 h 64"/>
                <a:gd name="T52" fmla="*/ 62 w 69"/>
                <a:gd name="T53" fmla="*/ 37 h 64"/>
                <a:gd name="T54" fmla="*/ 64 w 69"/>
                <a:gd name="T55" fmla="*/ 35 h 64"/>
                <a:gd name="T56" fmla="*/ 64 w 69"/>
                <a:gd name="T57" fmla="*/ 32 h 64"/>
                <a:gd name="T58" fmla="*/ 36 w 69"/>
                <a:gd name="T59" fmla="*/ 4 h 64"/>
                <a:gd name="T60" fmla="*/ 34 w 69"/>
                <a:gd name="T61" fmla="*/ 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9" h="64">
                  <a:moveTo>
                    <a:pt x="48" y="64"/>
                  </a:moveTo>
                  <a:cubicBezTo>
                    <a:pt x="20" y="64"/>
                    <a:pt x="20" y="64"/>
                    <a:pt x="20" y="64"/>
                  </a:cubicBezTo>
                  <a:cubicBezTo>
                    <a:pt x="17" y="64"/>
                    <a:pt x="14" y="61"/>
                    <a:pt x="14" y="57"/>
                  </a:cubicBezTo>
                  <a:cubicBezTo>
                    <a:pt x="14" y="40"/>
                    <a:pt x="14" y="40"/>
                    <a:pt x="14" y="40"/>
                  </a:cubicBezTo>
                  <a:cubicBezTo>
                    <a:pt x="6" y="40"/>
                    <a:pt x="6" y="40"/>
                    <a:pt x="6" y="40"/>
                  </a:cubicBezTo>
                  <a:cubicBezTo>
                    <a:pt x="4" y="40"/>
                    <a:pt x="2" y="39"/>
                    <a:pt x="1" y="36"/>
                  </a:cubicBezTo>
                  <a:cubicBezTo>
                    <a:pt x="0" y="34"/>
                    <a:pt x="0" y="31"/>
                    <a:pt x="2" y="30"/>
                  </a:cubicBezTo>
                  <a:cubicBezTo>
                    <a:pt x="30" y="2"/>
                    <a:pt x="30" y="2"/>
                    <a:pt x="30" y="2"/>
                  </a:cubicBezTo>
                  <a:cubicBezTo>
                    <a:pt x="32" y="0"/>
                    <a:pt x="36" y="0"/>
                    <a:pt x="39" y="2"/>
                  </a:cubicBezTo>
                  <a:cubicBezTo>
                    <a:pt x="66" y="30"/>
                    <a:pt x="66" y="30"/>
                    <a:pt x="66" y="30"/>
                  </a:cubicBezTo>
                  <a:cubicBezTo>
                    <a:pt x="68" y="31"/>
                    <a:pt x="69" y="34"/>
                    <a:pt x="68" y="36"/>
                  </a:cubicBezTo>
                  <a:cubicBezTo>
                    <a:pt x="67" y="39"/>
                    <a:pt x="65" y="40"/>
                    <a:pt x="62" y="40"/>
                  </a:cubicBezTo>
                  <a:cubicBezTo>
                    <a:pt x="55" y="40"/>
                    <a:pt x="55" y="40"/>
                    <a:pt x="55" y="40"/>
                  </a:cubicBezTo>
                  <a:cubicBezTo>
                    <a:pt x="55" y="57"/>
                    <a:pt x="55" y="57"/>
                    <a:pt x="55" y="57"/>
                  </a:cubicBezTo>
                  <a:cubicBezTo>
                    <a:pt x="55" y="61"/>
                    <a:pt x="52" y="64"/>
                    <a:pt x="48" y="64"/>
                  </a:cubicBezTo>
                  <a:close/>
                  <a:moveTo>
                    <a:pt x="34" y="4"/>
                  </a:moveTo>
                  <a:cubicBezTo>
                    <a:pt x="34" y="4"/>
                    <a:pt x="33" y="4"/>
                    <a:pt x="32" y="4"/>
                  </a:cubicBezTo>
                  <a:cubicBezTo>
                    <a:pt x="5" y="32"/>
                    <a:pt x="5" y="32"/>
                    <a:pt x="5" y="32"/>
                  </a:cubicBezTo>
                  <a:cubicBezTo>
                    <a:pt x="4" y="33"/>
                    <a:pt x="4" y="34"/>
                    <a:pt x="4" y="35"/>
                  </a:cubicBezTo>
                  <a:cubicBezTo>
                    <a:pt x="4" y="36"/>
                    <a:pt x="5" y="37"/>
                    <a:pt x="6" y="37"/>
                  </a:cubicBezTo>
                  <a:cubicBezTo>
                    <a:pt x="17" y="37"/>
                    <a:pt x="17" y="37"/>
                    <a:pt x="17" y="37"/>
                  </a:cubicBezTo>
                  <a:cubicBezTo>
                    <a:pt x="17" y="57"/>
                    <a:pt x="17" y="57"/>
                    <a:pt x="17" y="57"/>
                  </a:cubicBezTo>
                  <a:cubicBezTo>
                    <a:pt x="17" y="59"/>
                    <a:pt x="19" y="60"/>
                    <a:pt x="20" y="60"/>
                  </a:cubicBezTo>
                  <a:cubicBezTo>
                    <a:pt x="48" y="60"/>
                    <a:pt x="48" y="60"/>
                    <a:pt x="48" y="60"/>
                  </a:cubicBezTo>
                  <a:cubicBezTo>
                    <a:pt x="50" y="60"/>
                    <a:pt x="51" y="59"/>
                    <a:pt x="51" y="57"/>
                  </a:cubicBezTo>
                  <a:cubicBezTo>
                    <a:pt x="51" y="37"/>
                    <a:pt x="51" y="37"/>
                    <a:pt x="51" y="37"/>
                  </a:cubicBezTo>
                  <a:cubicBezTo>
                    <a:pt x="62" y="37"/>
                    <a:pt x="62" y="37"/>
                    <a:pt x="62" y="37"/>
                  </a:cubicBezTo>
                  <a:cubicBezTo>
                    <a:pt x="63" y="37"/>
                    <a:pt x="64" y="36"/>
                    <a:pt x="64" y="35"/>
                  </a:cubicBezTo>
                  <a:cubicBezTo>
                    <a:pt x="65" y="34"/>
                    <a:pt x="65" y="33"/>
                    <a:pt x="64" y="32"/>
                  </a:cubicBezTo>
                  <a:cubicBezTo>
                    <a:pt x="36" y="4"/>
                    <a:pt x="36" y="4"/>
                    <a:pt x="36" y="4"/>
                  </a:cubicBezTo>
                  <a:cubicBezTo>
                    <a:pt x="36" y="4"/>
                    <a:pt x="35" y="4"/>
                    <a:pt x="34" y="4"/>
                  </a:cubicBez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4" name="ïSľîḍè"/>
            <p:cNvSpPr/>
            <p:nvPr/>
          </p:nvSpPr>
          <p:spPr bwMode="auto">
            <a:xfrm>
              <a:off x="3897313" y="1630363"/>
              <a:ext cx="1798638" cy="1089025"/>
            </a:xfrm>
            <a:custGeom>
              <a:avLst/>
              <a:gdLst>
                <a:gd name="T0" fmla="*/ 53 w 597"/>
                <a:gd name="T1" fmla="*/ 245 h 362"/>
                <a:gd name="T2" fmla="*/ 53 w 597"/>
                <a:gd name="T3" fmla="*/ 209 h 362"/>
                <a:gd name="T4" fmla="*/ 165 w 597"/>
                <a:gd name="T5" fmla="*/ 209 h 362"/>
                <a:gd name="T6" fmla="*/ 165 w 597"/>
                <a:gd name="T7" fmla="*/ 245 h 362"/>
                <a:gd name="T8" fmla="*/ 53 w 597"/>
                <a:gd name="T9" fmla="*/ 245 h 362"/>
                <a:gd name="T10" fmla="*/ 182 w 597"/>
                <a:gd name="T11" fmla="*/ 245 h 362"/>
                <a:gd name="T12" fmla="*/ 182 w 597"/>
                <a:gd name="T13" fmla="*/ 209 h 362"/>
                <a:gd name="T14" fmla="*/ 371 w 597"/>
                <a:gd name="T15" fmla="*/ 209 h 362"/>
                <a:gd name="T16" fmla="*/ 371 w 597"/>
                <a:gd name="T17" fmla="*/ 245 h 362"/>
                <a:gd name="T18" fmla="*/ 182 w 597"/>
                <a:gd name="T19" fmla="*/ 245 h 362"/>
                <a:gd name="T20" fmla="*/ 53 w 597"/>
                <a:gd name="T21" fmla="*/ 188 h 362"/>
                <a:gd name="T22" fmla="*/ 53 w 597"/>
                <a:gd name="T23" fmla="*/ 74 h 362"/>
                <a:gd name="T24" fmla="*/ 371 w 597"/>
                <a:gd name="T25" fmla="*/ 74 h 362"/>
                <a:gd name="T26" fmla="*/ 371 w 597"/>
                <a:gd name="T27" fmla="*/ 188 h 362"/>
                <a:gd name="T28" fmla="*/ 53 w 597"/>
                <a:gd name="T29" fmla="*/ 188 h 362"/>
                <a:gd name="T30" fmla="*/ 392 w 597"/>
                <a:gd name="T31" fmla="*/ 123 h 362"/>
                <a:gd name="T32" fmla="*/ 392 w 597"/>
                <a:gd name="T33" fmla="*/ 74 h 362"/>
                <a:gd name="T34" fmla="*/ 565 w 597"/>
                <a:gd name="T35" fmla="*/ 74 h 362"/>
                <a:gd name="T36" fmla="*/ 565 w 597"/>
                <a:gd name="T37" fmla="*/ 123 h 362"/>
                <a:gd name="T38" fmla="*/ 392 w 597"/>
                <a:gd name="T39" fmla="*/ 123 h 362"/>
                <a:gd name="T40" fmla="*/ 24 w 597"/>
                <a:gd name="T41" fmla="*/ 338 h 362"/>
                <a:gd name="T42" fmla="*/ 14 w 597"/>
                <a:gd name="T43" fmla="*/ 328 h 362"/>
                <a:gd name="T44" fmla="*/ 14 w 597"/>
                <a:gd name="T45" fmla="*/ 75 h 362"/>
                <a:gd name="T46" fmla="*/ 24 w 597"/>
                <a:gd name="T47" fmla="*/ 66 h 362"/>
                <a:gd name="T48" fmla="*/ 34 w 597"/>
                <a:gd name="T49" fmla="*/ 75 h 362"/>
                <a:gd name="T50" fmla="*/ 34 w 597"/>
                <a:gd name="T51" fmla="*/ 328 h 362"/>
                <a:gd name="T52" fmla="*/ 24 w 597"/>
                <a:gd name="T53" fmla="*/ 338 h 362"/>
                <a:gd name="T54" fmla="*/ 0 w 597"/>
                <a:gd name="T55" fmla="*/ 0 h 362"/>
                <a:gd name="T56" fmla="*/ 0 w 597"/>
                <a:gd name="T57" fmla="*/ 0 h 362"/>
                <a:gd name="T58" fmla="*/ 0 w 597"/>
                <a:gd name="T59" fmla="*/ 332 h 362"/>
                <a:gd name="T60" fmla="*/ 30 w 597"/>
                <a:gd name="T61" fmla="*/ 362 h 362"/>
                <a:gd name="T62" fmla="*/ 377 w 597"/>
                <a:gd name="T63" fmla="*/ 362 h 362"/>
                <a:gd name="T64" fmla="*/ 377 w 597"/>
                <a:gd name="T65" fmla="*/ 315 h 362"/>
                <a:gd name="T66" fmla="*/ 53 w 597"/>
                <a:gd name="T67" fmla="*/ 315 h 362"/>
                <a:gd name="T68" fmla="*/ 53 w 597"/>
                <a:gd name="T69" fmla="*/ 266 h 362"/>
                <a:gd name="T70" fmla="*/ 377 w 597"/>
                <a:gd name="T71" fmla="*/ 266 h 362"/>
                <a:gd name="T72" fmla="*/ 377 w 597"/>
                <a:gd name="T73" fmla="*/ 219 h 362"/>
                <a:gd name="T74" fmla="*/ 377 w 597"/>
                <a:gd name="T75" fmla="*/ 219 h 362"/>
                <a:gd name="T76" fmla="*/ 377 w 597"/>
                <a:gd name="T77" fmla="*/ 219 h 362"/>
                <a:gd name="T78" fmla="*/ 392 w 597"/>
                <a:gd name="T79" fmla="*/ 199 h 362"/>
                <a:gd name="T80" fmla="*/ 392 w 597"/>
                <a:gd name="T81" fmla="*/ 136 h 362"/>
                <a:gd name="T82" fmla="*/ 565 w 597"/>
                <a:gd name="T83" fmla="*/ 136 h 362"/>
                <a:gd name="T84" fmla="*/ 565 w 597"/>
                <a:gd name="T85" fmla="*/ 199 h 362"/>
                <a:gd name="T86" fmla="*/ 597 w 597"/>
                <a:gd name="T87" fmla="*/ 199 h 362"/>
                <a:gd name="T88" fmla="*/ 597 w 597"/>
                <a:gd name="T89" fmla="*/ 57 h 362"/>
                <a:gd name="T90" fmla="*/ 0 w 597"/>
                <a:gd name="T91" fmla="*/ 57 h 362"/>
                <a:gd name="T92" fmla="*/ 0 w 597"/>
                <a:gd name="T93"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7" h="362">
                  <a:moveTo>
                    <a:pt x="53" y="245"/>
                  </a:moveTo>
                  <a:cubicBezTo>
                    <a:pt x="53" y="209"/>
                    <a:pt x="53" y="209"/>
                    <a:pt x="53" y="209"/>
                  </a:cubicBezTo>
                  <a:cubicBezTo>
                    <a:pt x="165" y="209"/>
                    <a:pt x="165" y="209"/>
                    <a:pt x="165" y="209"/>
                  </a:cubicBezTo>
                  <a:cubicBezTo>
                    <a:pt x="165" y="245"/>
                    <a:pt x="165" y="245"/>
                    <a:pt x="165" y="245"/>
                  </a:cubicBezTo>
                  <a:cubicBezTo>
                    <a:pt x="53" y="245"/>
                    <a:pt x="53" y="245"/>
                    <a:pt x="53" y="245"/>
                  </a:cubicBezTo>
                  <a:moveTo>
                    <a:pt x="182" y="245"/>
                  </a:moveTo>
                  <a:cubicBezTo>
                    <a:pt x="182" y="209"/>
                    <a:pt x="182" y="209"/>
                    <a:pt x="182" y="209"/>
                  </a:cubicBezTo>
                  <a:cubicBezTo>
                    <a:pt x="371" y="209"/>
                    <a:pt x="371" y="209"/>
                    <a:pt x="371" y="209"/>
                  </a:cubicBezTo>
                  <a:cubicBezTo>
                    <a:pt x="371" y="245"/>
                    <a:pt x="371" y="245"/>
                    <a:pt x="371" y="245"/>
                  </a:cubicBezTo>
                  <a:cubicBezTo>
                    <a:pt x="182" y="245"/>
                    <a:pt x="182" y="245"/>
                    <a:pt x="182" y="245"/>
                  </a:cubicBezTo>
                  <a:moveTo>
                    <a:pt x="53" y="188"/>
                  </a:moveTo>
                  <a:cubicBezTo>
                    <a:pt x="53" y="74"/>
                    <a:pt x="53" y="74"/>
                    <a:pt x="53" y="74"/>
                  </a:cubicBezTo>
                  <a:cubicBezTo>
                    <a:pt x="371" y="74"/>
                    <a:pt x="371" y="74"/>
                    <a:pt x="371" y="74"/>
                  </a:cubicBezTo>
                  <a:cubicBezTo>
                    <a:pt x="371" y="188"/>
                    <a:pt x="371" y="188"/>
                    <a:pt x="371" y="188"/>
                  </a:cubicBezTo>
                  <a:cubicBezTo>
                    <a:pt x="53" y="188"/>
                    <a:pt x="53" y="188"/>
                    <a:pt x="53" y="188"/>
                  </a:cubicBezTo>
                  <a:moveTo>
                    <a:pt x="392" y="123"/>
                  </a:moveTo>
                  <a:cubicBezTo>
                    <a:pt x="392" y="74"/>
                    <a:pt x="392" y="74"/>
                    <a:pt x="392" y="74"/>
                  </a:cubicBezTo>
                  <a:cubicBezTo>
                    <a:pt x="565" y="74"/>
                    <a:pt x="565" y="74"/>
                    <a:pt x="565" y="74"/>
                  </a:cubicBezTo>
                  <a:cubicBezTo>
                    <a:pt x="565" y="123"/>
                    <a:pt x="565" y="123"/>
                    <a:pt x="565" y="123"/>
                  </a:cubicBezTo>
                  <a:cubicBezTo>
                    <a:pt x="392" y="123"/>
                    <a:pt x="392" y="123"/>
                    <a:pt x="392" y="123"/>
                  </a:cubicBezTo>
                  <a:moveTo>
                    <a:pt x="24" y="338"/>
                  </a:moveTo>
                  <a:cubicBezTo>
                    <a:pt x="19" y="338"/>
                    <a:pt x="14" y="334"/>
                    <a:pt x="14" y="328"/>
                  </a:cubicBezTo>
                  <a:cubicBezTo>
                    <a:pt x="14" y="75"/>
                    <a:pt x="14" y="75"/>
                    <a:pt x="14" y="75"/>
                  </a:cubicBezTo>
                  <a:cubicBezTo>
                    <a:pt x="14" y="70"/>
                    <a:pt x="19" y="66"/>
                    <a:pt x="24" y="66"/>
                  </a:cubicBezTo>
                  <a:cubicBezTo>
                    <a:pt x="29" y="66"/>
                    <a:pt x="34" y="70"/>
                    <a:pt x="34" y="75"/>
                  </a:cubicBezTo>
                  <a:cubicBezTo>
                    <a:pt x="34" y="328"/>
                    <a:pt x="34" y="328"/>
                    <a:pt x="34" y="328"/>
                  </a:cubicBezTo>
                  <a:cubicBezTo>
                    <a:pt x="34" y="334"/>
                    <a:pt x="29" y="338"/>
                    <a:pt x="24" y="338"/>
                  </a:cubicBezTo>
                  <a:moveTo>
                    <a:pt x="0" y="0"/>
                  </a:moveTo>
                  <a:cubicBezTo>
                    <a:pt x="0" y="0"/>
                    <a:pt x="0" y="0"/>
                    <a:pt x="0" y="0"/>
                  </a:cubicBezTo>
                  <a:cubicBezTo>
                    <a:pt x="0" y="332"/>
                    <a:pt x="0" y="332"/>
                    <a:pt x="0" y="332"/>
                  </a:cubicBezTo>
                  <a:cubicBezTo>
                    <a:pt x="0" y="348"/>
                    <a:pt x="13" y="362"/>
                    <a:pt x="30" y="362"/>
                  </a:cubicBezTo>
                  <a:cubicBezTo>
                    <a:pt x="377" y="362"/>
                    <a:pt x="377" y="362"/>
                    <a:pt x="377" y="362"/>
                  </a:cubicBezTo>
                  <a:cubicBezTo>
                    <a:pt x="377" y="315"/>
                    <a:pt x="377" y="315"/>
                    <a:pt x="377" y="315"/>
                  </a:cubicBezTo>
                  <a:cubicBezTo>
                    <a:pt x="53" y="315"/>
                    <a:pt x="53" y="315"/>
                    <a:pt x="53" y="315"/>
                  </a:cubicBezTo>
                  <a:cubicBezTo>
                    <a:pt x="53" y="266"/>
                    <a:pt x="53" y="266"/>
                    <a:pt x="53" y="266"/>
                  </a:cubicBezTo>
                  <a:cubicBezTo>
                    <a:pt x="377" y="266"/>
                    <a:pt x="377" y="266"/>
                    <a:pt x="377" y="266"/>
                  </a:cubicBezTo>
                  <a:cubicBezTo>
                    <a:pt x="377" y="219"/>
                    <a:pt x="377" y="219"/>
                    <a:pt x="377" y="219"/>
                  </a:cubicBezTo>
                  <a:cubicBezTo>
                    <a:pt x="377" y="219"/>
                    <a:pt x="377" y="219"/>
                    <a:pt x="377" y="219"/>
                  </a:cubicBezTo>
                  <a:cubicBezTo>
                    <a:pt x="377" y="219"/>
                    <a:pt x="377" y="219"/>
                    <a:pt x="377" y="219"/>
                  </a:cubicBezTo>
                  <a:cubicBezTo>
                    <a:pt x="377" y="209"/>
                    <a:pt x="383" y="201"/>
                    <a:pt x="392" y="199"/>
                  </a:cubicBezTo>
                  <a:cubicBezTo>
                    <a:pt x="392" y="136"/>
                    <a:pt x="392" y="136"/>
                    <a:pt x="392" y="136"/>
                  </a:cubicBezTo>
                  <a:cubicBezTo>
                    <a:pt x="565" y="136"/>
                    <a:pt x="565" y="136"/>
                    <a:pt x="565" y="136"/>
                  </a:cubicBezTo>
                  <a:cubicBezTo>
                    <a:pt x="565" y="199"/>
                    <a:pt x="565" y="199"/>
                    <a:pt x="565" y="199"/>
                  </a:cubicBezTo>
                  <a:cubicBezTo>
                    <a:pt x="597" y="199"/>
                    <a:pt x="597" y="199"/>
                    <a:pt x="597" y="199"/>
                  </a:cubicBezTo>
                  <a:cubicBezTo>
                    <a:pt x="597" y="57"/>
                    <a:pt x="597" y="57"/>
                    <a:pt x="597" y="57"/>
                  </a:cubicBezTo>
                  <a:cubicBezTo>
                    <a:pt x="0" y="57"/>
                    <a:pt x="0" y="57"/>
                    <a:pt x="0" y="57"/>
                  </a:cubicBezTo>
                  <a:cubicBezTo>
                    <a:pt x="0" y="0"/>
                    <a:pt x="0" y="0"/>
                    <a:pt x="0" y="0"/>
                  </a:cubicBezTo>
                </a:path>
              </a:pathLst>
            </a:custGeom>
            <a:solidFill>
              <a:srgbClr val="C2F4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5" name="íṧľîḋè"/>
            <p:cNvSpPr/>
            <p:nvPr/>
          </p:nvSpPr>
          <p:spPr bwMode="auto">
            <a:xfrm>
              <a:off x="5033963" y="2232025"/>
              <a:ext cx="661988" cy="487363"/>
            </a:xfrm>
            <a:custGeom>
              <a:avLst/>
              <a:gdLst>
                <a:gd name="T0" fmla="*/ 28 w 220"/>
                <a:gd name="T1" fmla="*/ 115 h 162"/>
                <a:gd name="T2" fmla="*/ 0 w 220"/>
                <a:gd name="T3" fmla="*/ 115 h 162"/>
                <a:gd name="T4" fmla="*/ 0 w 220"/>
                <a:gd name="T5" fmla="*/ 162 h 162"/>
                <a:gd name="T6" fmla="*/ 28 w 220"/>
                <a:gd name="T7" fmla="*/ 162 h 162"/>
                <a:gd name="T8" fmla="*/ 28 w 220"/>
                <a:gd name="T9" fmla="*/ 115 h 162"/>
                <a:gd name="T10" fmla="*/ 15 w 220"/>
                <a:gd name="T11" fmla="*/ 1 h 162"/>
                <a:gd name="T12" fmla="*/ 0 w 220"/>
                <a:gd name="T13" fmla="*/ 20 h 162"/>
                <a:gd name="T14" fmla="*/ 0 w 220"/>
                <a:gd name="T15" fmla="*/ 19 h 162"/>
                <a:gd name="T16" fmla="*/ 0 w 220"/>
                <a:gd name="T17" fmla="*/ 19 h 162"/>
                <a:gd name="T18" fmla="*/ 0 w 220"/>
                <a:gd name="T19" fmla="*/ 66 h 162"/>
                <a:gd name="T20" fmla="*/ 28 w 220"/>
                <a:gd name="T21" fmla="*/ 66 h 162"/>
                <a:gd name="T22" fmla="*/ 28 w 220"/>
                <a:gd name="T23" fmla="*/ 49 h 162"/>
                <a:gd name="T24" fmla="*/ 15 w 220"/>
                <a:gd name="T25" fmla="*/ 49 h 162"/>
                <a:gd name="T26" fmla="*/ 15 w 220"/>
                <a:gd name="T27" fmla="*/ 1 h 162"/>
                <a:gd name="T28" fmla="*/ 220 w 220"/>
                <a:gd name="T29" fmla="*/ 0 h 162"/>
                <a:gd name="T30" fmla="*/ 188 w 220"/>
                <a:gd name="T31" fmla="*/ 0 h 162"/>
                <a:gd name="T32" fmla="*/ 188 w 220"/>
                <a:gd name="T33" fmla="*/ 30 h 162"/>
                <a:gd name="T34" fmla="*/ 199 w 220"/>
                <a:gd name="T35" fmla="*/ 30 h 162"/>
                <a:gd name="T36" fmla="*/ 220 w 220"/>
                <a:gd name="T37" fmla="*/ 30 h 162"/>
                <a:gd name="T38" fmla="*/ 220 w 220"/>
                <a:gd name="T39" fmla="*/ 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 h="162">
                  <a:moveTo>
                    <a:pt x="28" y="115"/>
                  </a:moveTo>
                  <a:cubicBezTo>
                    <a:pt x="0" y="115"/>
                    <a:pt x="0" y="115"/>
                    <a:pt x="0" y="115"/>
                  </a:cubicBezTo>
                  <a:cubicBezTo>
                    <a:pt x="0" y="162"/>
                    <a:pt x="0" y="162"/>
                    <a:pt x="0" y="162"/>
                  </a:cubicBezTo>
                  <a:cubicBezTo>
                    <a:pt x="28" y="162"/>
                    <a:pt x="28" y="162"/>
                    <a:pt x="28" y="162"/>
                  </a:cubicBezTo>
                  <a:cubicBezTo>
                    <a:pt x="28" y="115"/>
                    <a:pt x="28" y="115"/>
                    <a:pt x="28" y="115"/>
                  </a:cubicBezTo>
                  <a:moveTo>
                    <a:pt x="15" y="1"/>
                  </a:moveTo>
                  <a:cubicBezTo>
                    <a:pt x="6" y="3"/>
                    <a:pt x="0" y="11"/>
                    <a:pt x="0" y="20"/>
                  </a:cubicBezTo>
                  <a:cubicBezTo>
                    <a:pt x="0" y="19"/>
                    <a:pt x="0" y="19"/>
                    <a:pt x="0" y="19"/>
                  </a:cubicBezTo>
                  <a:cubicBezTo>
                    <a:pt x="0" y="19"/>
                    <a:pt x="0" y="19"/>
                    <a:pt x="0" y="19"/>
                  </a:cubicBezTo>
                  <a:cubicBezTo>
                    <a:pt x="0" y="66"/>
                    <a:pt x="0" y="66"/>
                    <a:pt x="0" y="66"/>
                  </a:cubicBezTo>
                  <a:cubicBezTo>
                    <a:pt x="28" y="66"/>
                    <a:pt x="28" y="66"/>
                    <a:pt x="28" y="66"/>
                  </a:cubicBezTo>
                  <a:cubicBezTo>
                    <a:pt x="28" y="49"/>
                    <a:pt x="28" y="49"/>
                    <a:pt x="28" y="49"/>
                  </a:cubicBezTo>
                  <a:cubicBezTo>
                    <a:pt x="15" y="49"/>
                    <a:pt x="15" y="49"/>
                    <a:pt x="15" y="49"/>
                  </a:cubicBezTo>
                  <a:cubicBezTo>
                    <a:pt x="15" y="1"/>
                    <a:pt x="15" y="1"/>
                    <a:pt x="15" y="1"/>
                  </a:cubicBezTo>
                  <a:moveTo>
                    <a:pt x="220" y="0"/>
                  </a:moveTo>
                  <a:cubicBezTo>
                    <a:pt x="188" y="0"/>
                    <a:pt x="188" y="0"/>
                    <a:pt x="188" y="0"/>
                  </a:cubicBezTo>
                  <a:cubicBezTo>
                    <a:pt x="188" y="30"/>
                    <a:pt x="188" y="30"/>
                    <a:pt x="188" y="30"/>
                  </a:cubicBezTo>
                  <a:cubicBezTo>
                    <a:pt x="199" y="30"/>
                    <a:pt x="199" y="30"/>
                    <a:pt x="199" y="30"/>
                  </a:cubicBezTo>
                  <a:cubicBezTo>
                    <a:pt x="220" y="30"/>
                    <a:pt x="220" y="30"/>
                    <a:pt x="220" y="30"/>
                  </a:cubicBezTo>
                  <a:cubicBezTo>
                    <a:pt x="220" y="0"/>
                    <a:pt x="220" y="0"/>
                    <a:pt x="220" y="0"/>
                  </a:cubicBezTo>
                </a:path>
              </a:pathLst>
            </a:custGeom>
            <a:solidFill>
              <a:srgbClr val="2790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6" name="íšḷíḋè"/>
            <p:cNvSpPr/>
            <p:nvPr/>
          </p:nvSpPr>
          <p:spPr bwMode="auto">
            <a:xfrm>
              <a:off x="5033963" y="2228850"/>
              <a:ext cx="661988" cy="63500"/>
            </a:xfrm>
            <a:custGeom>
              <a:avLst/>
              <a:gdLst>
                <a:gd name="T0" fmla="*/ 15 w 220"/>
                <a:gd name="T1" fmla="*/ 0 h 21"/>
                <a:gd name="T2" fmla="*/ 0 w 220"/>
                <a:gd name="T3" fmla="*/ 20 h 21"/>
                <a:gd name="T4" fmla="*/ 0 w 220"/>
                <a:gd name="T5" fmla="*/ 20 h 21"/>
                <a:gd name="T6" fmla="*/ 0 w 220"/>
                <a:gd name="T7" fmla="*/ 21 h 21"/>
                <a:gd name="T8" fmla="*/ 15 w 220"/>
                <a:gd name="T9" fmla="*/ 2 h 21"/>
                <a:gd name="T10" fmla="*/ 15 w 220"/>
                <a:gd name="T11" fmla="*/ 0 h 21"/>
                <a:gd name="T12" fmla="*/ 220 w 220"/>
                <a:gd name="T13" fmla="*/ 0 h 21"/>
                <a:gd name="T14" fmla="*/ 188 w 220"/>
                <a:gd name="T15" fmla="*/ 0 h 21"/>
                <a:gd name="T16" fmla="*/ 188 w 220"/>
                <a:gd name="T17" fmla="*/ 1 h 21"/>
                <a:gd name="T18" fmla="*/ 220 w 220"/>
                <a:gd name="T19" fmla="*/ 1 h 21"/>
                <a:gd name="T20" fmla="*/ 220 w 220"/>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0" h="21">
                  <a:moveTo>
                    <a:pt x="15" y="0"/>
                  </a:moveTo>
                  <a:cubicBezTo>
                    <a:pt x="6" y="2"/>
                    <a:pt x="0" y="10"/>
                    <a:pt x="0" y="20"/>
                  </a:cubicBezTo>
                  <a:cubicBezTo>
                    <a:pt x="0" y="20"/>
                    <a:pt x="0" y="20"/>
                    <a:pt x="0" y="20"/>
                  </a:cubicBezTo>
                  <a:cubicBezTo>
                    <a:pt x="0" y="21"/>
                    <a:pt x="0" y="21"/>
                    <a:pt x="0" y="21"/>
                  </a:cubicBezTo>
                  <a:cubicBezTo>
                    <a:pt x="0" y="12"/>
                    <a:pt x="6" y="4"/>
                    <a:pt x="15" y="2"/>
                  </a:cubicBezTo>
                  <a:cubicBezTo>
                    <a:pt x="15" y="0"/>
                    <a:pt x="15" y="0"/>
                    <a:pt x="15" y="0"/>
                  </a:cubicBezTo>
                  <a:moveTo>
                    <a:pt x="220" y="0"/>
                  </a:moveTo>
                  <a:cubicBezTo>
                    <a:pt x="188" y="0"/>
                    <a:pt x="188" y="0"/>
                    <a:pt x="188" y="0"/>
                  </a:cubicBezTo>
                  <a:cubicBezTo>
                    <a:pt x="188" y="1"/>
                    <a:pt x="188" y="1"/>
                    <a:pt x="188" y="1"/>
                  </a:cubicBezTo>
                  <a:cubicBezTo>
                    <a:pt x="220" y="1"/>
                    <a:pt x="220" y="1"/>
                    <a:pt x="220" y="1"/>
                  </a:cubicBezTo>
                  <a:cubicBezTo>
                    <a:pt x="220" y="0"/>
                    <a:pt x="220" y="0"/>
                    <a:pt x="220" y="0"/>
                  </a:cubicBezTo>
                </a:path>
              </a:pathLst>
            </a:custGeom>
            <a:solidFill>
              <a:srgbClr val="41B1E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7" name="íşlîde"/>
            <p:cNvSpPr/>
            <p:nvPr/>
          </p:nvSpPr>
          <p:spPr bwMode="auto">
            <a:xfrm>
              <a:off x="5118101" y="2322513"/>
              <a:ext cx="514350" cy="396875"/>
            </a:xfrm>
            <a:custGeom>
              <a:avLst/>
              <a:gdLst>
                <a:gd name="T0" fmla="*/ 85 w 171"/>
                <a:gd name="T1" fmla="*/ 85 h 132"/>
                <a:gd name="T2" fmla="*/ 0 w 171"/>
                <a:gd name="T3" fmla="*/ 85 h 132"/>
                <a:gd name="T4" fmla="*/ 0 w 171"/>
                <a:gd name="T5" fmla="*/ 132 h 132"/>
                <a:gd name="T6" fmla="*/ 28 w 171"/>
                <a:gd name="T7" fmla="*/ 132 h 132"/>
                <a:gd name="T8" fmla="*/ 25 w 171"/>
                <a:gd name="T9" fmla="*/ 129 h 132"/>
                <a:gd name="T10" fmla="*/ 28 w 171"/>
                <a:gd name="T11" fmla="*/ 126 h 132"/>
                <a:gd name="T12" fmla="*/ 45 w 171"/>
                <a:gd name="T13" fmla="*/ 126 h 132"/>
                <a:gd name="T14" fmla="*/ 62 w 171"/>
                <a:gd name="T15" fmla="*/ 108 h 132"/>
                <a:gd name="T16" fmla="*/ 28 w 171"/>
                <a:gd name="T17" fmla="*/ 108 h 132"/>
                <a:gd name="T18" fmla="*/ 25 w 171"/>
                <a:gd name="T19" fmla="*/ 105 h 132"/>
                <a:gd name="T20" fmla="*/ 28 w 171"/>
                <a:gd name="T21" fmla="*/ 102 h 132"/>
                <a:gd name="T22" fmla="*/ 68 w 171"/>
                <a:gd name="T23" fmla="*/ 102 h 132"/>
                <a:gd name="T24" fmla="*/ 85 w 171"/>
                <a:gd name="T25" fmla="*/ 85 h 132"/>
                <a:gd name="T26" fmla="*/ 152 w 171"/>
                <a:gd name="T27" fmla="*/ 19 h 132"/>
                <a:gd name="T28" fmla="*/ 0 w 171"/>
                <a:gd name="T29" fmla="*/ 19 h 132"/>
                <a:gd name="T30" fmla="*/ 0 w 171"/>
                <a:gd name="T31" fmla="*/ 36 h 132"/>
                <a:gd name="T32" fmla="*/ 134 w 171"/>
                <a:gd name="T33" fmla="*/ 36 h 132"/>
                <a:gd name="T34" fmla="*/ 140 w 171"/>
                <a:gd name="T35" fmla="*/ 31 h 132"/>
                <a:gd name="T36" fmla="*/ 28 w 171"/>
                <a:gd name="T37" fmla="*/ 31 h 132"/>
                <a:gd name="T38" fmla="*/ 22 w 171"/>
                <a:gd name="T39" fmla="*/ 25 h 132"/>
                <a:gd name="T40" fmla="*/ 28 w 171"/>
                <a:gd name="T41" fmla="*/ 19 h 132"/>
                <a:gd name="T42" fmla="*/ 152 w 171"/>
                <a:gd name="T43" fmla="*/ 19 h 132"/>
                <a:gd name="T44" fmla="*/ 171 w 171"/>
                <a:gd name="T45" fmla="*/ 0 h 132"/>
                <a:gd name="T46" fmla="*/ 160 w 171"/>
                <a:gd name="T47" fmla="*/ 0 h 132"/>
                <a:gd name="T48" fmla="*/ 160 w 171"/>
                <a:gd name="T49" fmla="*/ 10 h 132"/>
                <a:gd name="T50" fmla="*/ 171 w 171"/>
                <a:gd name="T51"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1" h="132">
                  <a:moveTo>
                    <a:pt x="85" y="85"/>
                  </a:moveTo>
                  <a:cubicBezTo>
                    <a:pt x="0" y="85"/>
                    <a:pt x="0" y="85"/>
                    <a:pt x="0" y="85"/>
                  </a:cubicBezTo>
                  <a:cubicBezTo>
                    <a:pt x="0" y="132"/>
                    <a:pt x="0" y="132"/>
                    <a:pt x="0" y="132"/>
                  </a:cubicBezTo>
                  <a:cubicBezTo>
                    <a:pt x="28" y="132"/>
                    <a:pt x="28" y="132"/>
                    <a:pt x="28" y="132"/>
                  </a:cubicBezTo>
                  <a:cubicBezTo>
                    <a:pt x="27" y="132"/>
                    <a:pt x="25" y="130"/>
                    <a:pt x="25" y="129"/>
                  </a:cubicBezTo>
                  <a:cubicBezTo>
                    <a:pt x="25" y="127"/>
                    <a:pt x="27" y="126"/>
                    <a:pt x="28" y="126"/>
                  </a:cubicBezTo>
                  <a:cubicBezTo>
                    <a:pt x="45" y="126"/>
                    <a:pt x="45" y="126"/>
                    <a:pt x="45" y="126"/>
                  </a:cubicBezTo>
                  <a:cubicBezTo>
                    <a:pt x="62" y="108"/>
                    <a:pt x="62" y="108"/>
                    <a:pt x="62" y="108"/>
                  </a:cubicBezTo>
                  <a:cubicBezTo>
                    <a:pt x="28" y="108"/>
                    <a:pt x="28" y="108"/>
                    <a:pt x="28" y="108"/>
                  </a:cubicBezTo>
                  <a:cubicBezTo>
                    <a:pt x="27" y="108"/>
                    <a:pt x="25" y="107"/>
                    <a:pt x="25" y="105"/>
                  </a:cubicBezTo>
                  <a:cubicBezTo>
                    <a:pt x="25" y="104"/>
                    <a:pt x="27" y="102"/>
                    <a:pt x="28" y="102"/>
                  </a:cubicBezTo>
                  <a:cubicBezTo>
                    <a:pt x="68" y="102"/>
                    <a:pt x="68" y="102"/>
                    <a:pt x="68" y="102"/>
                  </a:cubicBezTo>
                  <a:cubicBezTo>
                    <a:pt x="85" y="85"/>
                    <a:pt x="85" y="85"/>
                    <a:pt x="85" y="85"/>
                  </a:cubicBezTo>
                  <a:moveTo>
                    <a:pt x="152" y="19"/>
                  </a:moveTo>
                  <a:cubicBezTo>
                    <a:pt x="0" y="19"/>
                    <a:pt x="0" y="19"/>
                    <a:pt x="0" y="19"/>
                  </a:cubicBezTo>
                  <a:cubicBezTo>
                    <a:pt x="0" y="36"/>
                    <a:pt x="0" y="36"/>
                    <a:pt x="0" y="36"/>
                  </a:cubicBezTo>
                  <a:cubicBezTo>
                    <a:pt x="134" y="36"/>
                    <a:pt x="134" y="36"/>
                    <a:pt x="134" y="36"/>
                  </a:cubicBezTo>
                  <a:cubicBezTo>
                    <a:pt x="140" y="31"/>
                    <a:pt x="140" y="31"/>
                    <a:pt x="140" y="31"/>
                  </a:cubicBezTo>
                  <a:cubicBezTo>
                    <a:pt x="28" y="31"/>
                    <a:pt x="28" y="31"/>
                    <a:pt x="28" y="31"/>
                  </a:cubicBezTo>
                  <a:cubicBezTo>
                    <a:pt x="24" y="31"/>
                    <a:pt x="22" y="28"/>
                    <a:pt x="22" y="25"/>
                  </a:cubicBezTo>
                  <a:cubicBezTo>
                    <a:pt x="22" y="21"/>
                    <a:pt x="24" y="19"/>
                    <a:pt x="28" y="19"/>
                  </a:cubicBezTo>
                  <a:cubicBezTo>
                    <a:pt x="152" y="19"/>
                    <a:pt x="152" y="19"/>
                    <a:pt x="152" y="19"/>
                  </a:cubicBezTo>
                  <a:moveTo>
                    <a:pt x="171" y="0"/>
                  </a:moveTo>
                  <a:cubicBezTo>
                    <a:pt x="160" y="0"/>
                    <a:pt x="160" y="0"/>
                    <a:pt x="160" y="0"/>
                  </a:cubicBezTo>
                  <a:cubicBezTo>
                    <a:pt x="160" y="10"/>
                    <a:pt x="160" y="10"/>
                    <a:pt x="160" y="10"/>
                  </a:cubicBezTo>
                  <a:cubicBezTo>
                    <a:pt x="171" y="0"/>
                    <a:pt x="171" y="0"/>
                    <a:pt x="171" y="0"/>
                  </a:cubicBezTo>
                </a:path>
              </a:pathLst>
            </a:custGeom>
            <a:solidFill>
              <a:srgbClr val="1E485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8" name="íş1íḑé"/>
            <p:cNvSpPr/>
            <p:nvPr/>
          </p:nvSpPr>
          <p:spPr bwMode="auto">
            <a:xfrm>
              <a:off x="5184776" y="2379663"/>
              <a:ext cx="390525" cy="34925"/>
            </a:xfrm>
            <a:custGeom>
              <a:avLst/>
              <a:gdLst>
                <a:gd name="T0" fmla="*/ 130 w 130"/>
                <a:gd name="T1" fmla="*/ 0 h 12"/>
                <a:gd name="T2" fmla="*/ 6 w 130"/>
                <a:gd name="T3" fmla="*/ 0 h 12"/>
                <a:gd name="T4" fmla="*/ 0 w 130"/>
                <a:gd name="T5" fmla="*/ 6 h 12"/>
                <a:gd name="T6" fmla="*/ 6 w 130"/>
                <a:gd name="T7" fmla="*/ 12 h 12"/>
                <a:gd name="T8" fmla="*/ 118 w 130"/>
                <a:gd name="T9" fmla="*/ 12 h 12"/>
                <a:gd name="T10" fmla="*/ 130 w 130"/>
                <a:gd name="T11" fmla="*/ 0 h 12"/>
              </a:gdLst>
              <a:ahLst/>
              <a:cxnLst>
                <a:cxn ang="0">
                  <a:pos x="T0" y="T1"/>
                </a:cxn>
                <a:cxn ang="0">
                  <a:pos x="T2" y="T3"/>
                </a:cxn>
                <a:cxn ang="0">
                  <a:pos x="T4" y="T5"/>
                </a:cxn>
                <a:cxn ang="0">
                  <a:pos x="T6" y="T7"/>
                </a:cxn>
                <a:cxn ang="0">
                  <a:pos x="T8" y="T9"/>
                </a:cxn>
                <a:cxn ang="0">
                  <a:pos x="T10" y="T11"/>
                </a:cxn>
              </a:cxnLst>
              <a:rect l="0" t="0" r="r" b="b"/>
              <a:pathLst>
                <a:path w="130" h="12">
                  <a:moveTo>
                    <a:pt x="130" y="0"/>
                  </a:moveTo>
                  <a:cubicBezTo>
                    <a:pt x="6" y="0"/>
                    <a:pt x="6" y="0"/>
                    <a:pt x="6" y="0"/>
                  </a:cubicBezTo>
                  <a:cubicBezTo>
                    <a:pt x="2" y="0"/>
                    <a:pt x="0" y="2"/>
                    <a:pt x="0" y="6"/>
                  </a:cubicBezTo>
                  <a:cubicBezTo>
                    <a:pt x="0" y="9"/>
                    <a:pt x="2" y="12"/>
                    <a:pt x="6" y="12"/>
                  </a:cubicBezTo>
                  <a:cubicBezTo>
                    <a:pt x="118" y="12"/>
                    <a:pt x="118" y="12"/>
                    <a:pt x="118" y="12"/>
                  </a:cubicBezTo>
                  <a:cubicBezTo>
                    <a:pt x="130" y="0"/>
                    <a:pt x="130" y="0"/>
                    <a:pt x="130" y="0"/>
                  </a:cubicBezTo>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199" name="iśľïďe"/>
            <p:cNvSpPr/>
            <p:nvPr/>
          </p:nvSpPr>
          <p:spPr bwMode="auto">
            <a:xfrm>
              <a:off x="5192713" y="2628900"/>
              <a:ext cx="130175" cy="17463"/>
            </a:xfrm>
            <a:custGeom>
              <a:avLst/>
              <a:gdLst>
                <a:gd name="T0" fmla="*/ 43 w 43"/>
                <a:gd name="T1" fmla="*/ 0 h 6"/>
                <a:gd name="T2" fmla="*/ 3 w 43"/>
                <a:gd name="T3" fmla="*/ 0 h 6"/>
                <a:gd name="T4" fmla="*/ 0 w 43"/>
                <a:gd name="T5" fmla="*/ 3 h 6"/>
                <a:gd name="T6" fmla="*/ 3 w 43"/>
                <a:gd name="T7" fmla="*/ 6 h 6"/>
                <a:gd name="T8" fmla="*/ 37 w 43"/>
                <a:gd name="T9" fmla="*/ 6 h 6"/>
                <a:gd name="T10" fmla="*/ 43 w 43"/>
                <a:gd name="T11" fmla="*/ 0 h 6"/>
              </a:gdLst>
              <a:ahLst/>
              <a:cxnLst>
                <a:cxn ang="0">
                  <a:pos x="T0" y="T1"/>
                </a:cxn>
                <a:cxn ang="0">
                  <a:pos x="T2" y="T3"/>
                </a:cxn>
                <a:cxn ang="0">
                  <a:pos x="T4" y="T5"/>
                </a:cxn>
                <a:cxn ang="0">
                  <a:pos x="T6" y="T7"/>
                </a:cxn>
                <a:cxn ang="0">
                  <a:pos x="T8" y="T9"/>
                </a:cxn>
                <a:cxn ang="0">
                  <a:pos x="T10" y="T11"/>
                </a:cxn>
              </a:cxnLst>
              <a:rect l="0" t="0" r="r" b="b"/>
              <a:pathLst>
                <a:path w="43" h="6">
                  <a:moveTo>
                    <a:pt x="43" y="0"/>
                  </a:moveTo>
                  <a:cubicBezTo>
                    <a:pt x="3" y="0"/>
                    <a:pt x="3" y="0"/>
                    <a:pt x="3" y="0"/>
                  </a:cubicBezTo>
                  <a:cubicBezTo>
                    <a:pt x="2" y="0"/>
                    <a:pt x="0" y="2"/>
                    <a:pt x="0" y="3"/>
                  </a:cubicBezTo>
                  <a:cubicBezTo>
                    <a:pt x="0" y="5"/>
                    <a:pt x="2" y="6"/>
                    <a:pt x="3" y="6"/>
                  </a:cubicBezTo>
                  <a:cubicBezTo>
                    <a:pt x="37" y="6"/>
                    <a:pt x="37" y="6"/>
                    <a:pt x="37" y="6"/>
                  </a:cubicBezTo>
                  <a:cubicBezTo>
                    <a:pt x="43" y="0"/>
                    <a:pt x="43" y="0"/>
                    <a:pt x="43" y="0"/>
                  </a:cubicBezTo>
                </a:path>
              </a:pathLst>
            </a:custGeom>
            <a:solidFill>
              <a:srgbClr val="A9F45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00" name="íšḷíḑé"/>
            <p:cNvSpPr/>
            <p:nvPr/>
          </p:nvSpPr>
          <p:spPr bwMode="auto">
            <a:xfrm>
              <a:off x="5192713" y="2700338"/>
              <a:ext cx="60325" cy="19050"/>
            </a:xfrm>
            <a:custGeom>
              <a:avLst/>
              <a:gdLst>
                <a:gd name="T0" fmla="*/ 20 w 20"/>
                <a:gd name="T1" fmla="*/ 0 h 6"/>
                <a:gd name="T2" fmla="*/ 3 w 20"/>
                <a:gd name="T3" fmla="*/ 0 h 6"/>
                <a:gd name="T4" fmla="*/ 0 w 20"/>
                <a:gd name="T5" fmla="*/ 3 h 6"/>
                <a:gd name="T6" fmla="*/ 3 w 20"/>
                <a:gd name="T7" fmla="*/ 6 h 6"/>
                <a:gd name="T8" fmla="*/ 14 w 20"/>
                <a:gd name="T9" fmla="*/ 6 h 6"/>
                <a:gd name="T10" fmla="*/ 20 w 20"/>
                <a:gd name="T11" fmla="*/ 0 h 6"/>
              </a:gdLst>
              <a:ahLst/>
              <a:cxnLst>
                <a:cxn ang="0">
                  <a:pos x="T0" y="T1"/>
                </a:cxn>
                <a:cxn ang="0">
                  <a:pos x="T2" y="T3"/>
                </a:cxn>
                <a:cxn ang="0">
                  <a:pos x="T4" y="T5"/>
                </a:cxn>
                <a:cxn ang="0">
                  <a:pos x="T6" y="T7"/>
                </a:cxn>
                <a:cxn ang="0">
                  <a:pos x="T8" y="T9"/>
                </a:cxn>
                <a:cxn ang="0">
                  <a:pos x="T10" y="T11"/>
                </a:cxn>
              </a:cxnLst>
              <a:rect l="0" t="0" r="r" b="b"/>
              <a:pathLst>
                <a:path w="20" h="6">
                  <a:moveTo>
                    <a:pt x="20" y="0"/>
                  </a:moveTo>
                  <a:cubicBezTo>
                    <a:pt x="3" y="0"/>
                    <a:pt x="3" y="0"/>
                    <a:pt x="3" y="0"/>
                  </a:cubicBezTo>
                  <a:cubicBezTo>
                    <a:pt x="2" y="0"/>
                    <a:pt x="0" y="1"/>
                    <a:pt x="0" y="3"/>
                  </a:cubicBezTo>
                  <a:cubicBezTo>
                    <a:pt x="0" y="4"/>
                    <a:pt x="2" y="6"/>
                    <a:pt x="3" y="6"/>
                  </a:cubicBezTo>
                  <a:cubicBezTo>
                    <a:pt x="14" y="6"/>
                    <a:pt x="14" y="6"/>
                    <a:pt x="14" y="6"/>
                  </a:cubicBezTo>
                  <a:cubicBezTo>
                    <a:pt x="20" y="0"/>
                    <a:pt x="20" y="0"/>
                    <a:pt x="20" y="0"/>
                  </a:cubicBezTo>
                </a:path>
              </a:pathLst>
            </a:custGeom>
            <a:solidFill>
              <a:srgbClr val="A9F45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01" name="íśļïdé"/>
            <p:cNvSpPr/>
            <p:nvPr/>
          </p:nvSpPr>
          <p:spPr bwMode="auto">
            <a:xfrm>
              <a:off x="5253038" y="2322513"/>
              <a:ext cx="442913" cy="377825"/>
            </a:xfrm>
            <a:custGeom>
              <a:avLst/>
              <a:gdLst>
                <a:gd name="T0" fmla="*/ 146 w 147"/>
                <a:gd name="T1" fmla="*/ 108 h 126"/>
                <a:gd name="T2" fmla="*/ 17 w 147"/>
                <a:gd name="T3" fmla="*/ 108 h 126"/>
                <a:gd name="T4" fmla="*/ 0 w 147"/>
                <a:gd name="T5" fmla="*/ 126 h 126"/>
                <a:gd name="T6" fmla="*/ 135 w 147"/>
                <a:gd name="T7" fmla="*/ 126 h 126"/>
                <a:gd name="T8" fmla="*/ 146 w 147"/>
                <a:gd name="T9" fmla="*/ 108 h 126"/>
                <a:gd name="T10" fmla="*/ 147 w 147"/>
                <a:gd name="T11" fmla="*/ 85 h 126"/>
                <a:gd name="T12" fmla="*/ 115 w 147"/>
                <a:gd name="T13" fmla="*/ 85 h 126"/>
                <a:gd name="T14" fmla="*/ 115 w 147"/>
                <a:gd name="T15" fmla="*/ 85 h 126"/>
                <a:gd name="T16" fmla="*/ 40 w 147"/>
                <a:gd name="T17" fmla="*/ 85 h 126"/>
                <a:gd name="T18" fmla="*/ 23 w 147"/>
                <a:gd name="T19" fmla="*/ 102 h 126"/>
                <a:gd name="T20" fmla="*/ 147 w 147"/>
                <a:gd name="T21" fmla="*/ 102 h 126"/>
                <a:gd name="T22" fmla="*/ 147 w 147"/>
                <a:gd name="T23" fmla="*/ 102 h 126"/>
                <a:gd name="T24" fmla="*/ 147 w 147"/>
                <a:gd name="T25" fmla="*/ 85 h 126"/>
                <a:gd name="T26" fmla="*/ 147 w 147"/>
                <a:gd name="T27" fmla="*/ 59 h 126"/>
                <a:gd name="T28" fmla="*/ 115 w 147"/>
                <a:gd name="T29" fmla="*/ 59 h 126"/>
                <a:gd name="T30" fmla="*/ 115 w 147"/>
                <a:gd name="T31" fmla="*/ 79 h 126"/>
                <a:gd name="T32" fmla="*/ 147 w 147"/>
                <a:gd name="T33" fmla="*/ 79 h 126"/>
                <a:gd name="T34" fmla="*/ 147 w 147"/>
                <a:gd name="T35" fmla="*/ 59 h 126"/>
                <a:gd name="T36" fmla="*/ 147 w 147"/>
                <a:gd name="T37" fmla="*/ 31 h 126"/>
                <a:gd name="T38" fmla="*/ 95 w 147"/>
                <a:gd name="T39" fmla="*/ 31 h 126"/>
                <a:gd name="T40" fmla="*/ 89 w 147"/>
                <a:gd name="T41" fmla="*/ 36 h 126"/>
                <a:gd name="T42" fmla="*/ 115 w 147"/>
                <a:gd name="T43" fmla="*/ 36 h 126"/>
                <a:gd name="T44" fmla="*/ 115 w 147"/>
                <a:gd name="T45" fmla="*/ 50 h 126"/>
                <a:gd name="T46" fmla="*/ 147 w 147"/>
                <a:gd name="T47" fmla="*/ 50 h 126"/>
                <a:gd name="T48" fmla="*/ 147 w 147"/>
                <a:gd name="T49" fmla="*/ 31 h 126"/>
                <a:gd name="T50" fmla="*/ 147 w 147"/>
                <a:gd name="T51" fmla="*/ 0 h 126"/>
                <a:gd name="T52" fmla="*/ 126 w 147"/>
                <a:gd name="T53" fmla="*/ 0 h 126"/>
                <a:gd name="T54" fmla="*/ 115 w 147"/>
                <a:gd name="T55" fmla="*/ 10 h 126"/>
                <a:gd name="T56" fmla="*/ 115 w 147"/>
                <a:gd name="T57" fmla="*/ 19 h 126"/>
                <a:gd name="T58" fmla="*/ 107 w 147"/>
                <a:gd name="T59" fmla="*/ 19 h 126"/>
                <a:gd name="T60" fmla="*/ 147 w 147"/>
                <a:gd name="T61" fmla="*/ 19 h 126"/>
                <a:gd name="T62" fmla="*/ 147 w 147"/>
                <a:gd name="T6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7" h="126">
                  <a:moveTo>
                    <a:pt x="146" y="108"/>
                  </a:moveTo>
                  <a:cubicBezTo>
                    <a:pt x="17" y="108"/>
                    <a:pt x="17" y="108"/>
                    <a:pt x="17" y="108"/>
                  </a:cubicBezTo>
                  <a:cubicBezTo>
                    <a:pt x="0" y="126"/>
                    <a:pt x="0" y="126"/>
                    <a:pt x="0" y="126"/>
                  </a:cubicBezTo>
                  <a:cubicBezTo>
                    <a:pt x="135" y="126"/>
                    <a:pt x="135" y="126"/>
                    <a:pt x="135" y="126"/>
                  </a:cubicBezTo>
                  <a:cubicBezTo>
                    <a:pt x="140" y="122"/>
                    <a:pt x="145" y="115"/>
                    <a:pt x="146" y="108"/>
                  </a:cubicBezTo>
                  <a:moveTo>
                    <a:pt x="147" y="85"/>
                  </a:moveTo>
                  <a:cubicBezTo>
                    <a:pt x="115" y="85"/>
                    <a:pt x="115" y="85"/>
                    <a:pt x="115" y="85"/>
                  </a:cubicBezTo>
                  <a:cubicBezTo>
                    <a:pt x="115" y="85"/>
                    <a:pt x="115" y="85"/>
                    <a:pt x="115" y="85"/>
                  </a:cubicBezTo>
                  <a:cubicBezTo>
                    <a:pt x="40" y="85"/>
                    <a:pt x="40" y="85"/>
                    <a:pt x="40" y="85"/>
                  </a:cubicBezTo>
                  <a:cubicBezTo>
                    <a:pt x="23" y="102"/>
                    <a:pt x="23" y="102"/>
                    <a:pt x="23" y="102"/>
                  </a:cubicBezTo>
                  <a:cubicBezTo>
                    <a:pt x="147" y="102"/>
                    <a:pt x="147" y="102"/>
                    <a:pt x="147" y="102"/>
                  </a:cubicBezTo>
                  <a:cubicBezTo>
                    <a:pt x="147" y="102"/>
                    <a:pt x="147" y="102"/>
                    <a:pt x="147" y="102"/>
                  </a:cubicBezTo>
                  <a:cubicBezTo>
                    <a:pt x="147" y="85"/>
                    <a:pt x="147" y="85"/>
                    <a:pt x="147" y="85"/>
                  </a:cubicBezTo>
                  <a:moveTo>
                    <a:pt x="147" y="59"/>
                  </a:moveTo>
                  <a:cubicBezTo>
                    <a:pt x="115" y="59"/>
                    <a:pt x="115" y="59"/>
                    <a:pt x="115" y="59"/>
                  </a:cubicBezTo>
                  <a:cubicBezTo>
                    <a:pt x="115" y="79"/>
                    <a:pt x="115" y="79"/>
                    <a:pt x="115" y="79"/>
                  </a:cubicBezTo>
                  <a:cubicBezTo>
                    <a:pt x="147" y="79"/>
                    <a:pt x="147" y="79"/>
                    <a:pt x="147" y="79"/>
                  </a:cubicBezTo>
                  <a:cubicBezTo>
                    <a:pt x="147" y="59"/>
                    <a:pt x="147" y="59"/>
                    <a:pt x="147" y="59"/>
                  </a:cubicBezTo>
                  <a:moveTo>
                    <a:pt x="147" y="31"/>
                  </a:moveTo>
                  <a:cubicBezTo>
                    <a:pt x="95" y="31"/>
                    <a:pt x="95" y="31"/>
                    <a:pt x="95" y="31"/>
                  </a:cubicBezTo>
                  <a:cubicBezTo>
                    <a:pt x="89" y="36"/>
                    <a:pt x="89" y="36"/>
                    <a:pt x="89" y="36"/>
                  </a:cubicBezTo>
                  <a:cubicBezTo>
                    <a:pt x="115" y="36"/>
                    <a:pt x="115" y="36"/>
                    <a:pt x="115" y="36"/>
                  </a:cubicBezTo>
                  <a:cubicBezTo>
                    <a:pt x="115" y="50"/>
                    <a:pt x="115" y="50"/>
                    <a:pt x="115" y="50"/>
                  </a:cubicBezTo>
                  <a:cubicBezTo>
                    <a:pt x="147" y="50"/>
                    <a:pt x="147" y="50"/>
                    <a:pt x="147" y="50"/>
                  </a:cubicBezTo>
                  <a:cubicBezTo>
                    <a:pt x="147" y="31"/>
                    <a:pt x="147" y="31"/>
                    <a:pt x="147" y="31"/>
                  </a:cubicBezTo>
                  <a:moveTo>
                    <a:pt x="147" y="0"/>
                  </a:moveTo>
                  <a:cubicBezTo>
                    <a:pt x="126" y="0"/>
                    <a:pt x="126" y="0"/>
                    <a:pt x="126" y="0"/>
                  </a:cubicBezTo>
                  <a:cubicBezTo>
                    <a:pt x="115" y="10"/>
                    <a:pt x="115" y="10"/>
                    <a:pt x="115" y="10"/>
                  </a:cubicBezTo>
                  <a:cubicBezTo>
                    <a:pt x="115" y="19"/>
                    <a:pt x="115" y="19"/>
                    <a:pt x="115" y="19"/>
                  </a:cubicBezTo>
                  <a:cubicBezTo>
                    <a:pt x="107" y="19"/>
                    <a:pt x="107" y="19"/>
                    <a:pt x="107" y="19"/>
                  </a:cubicBezTo>
                  <a:cubicBezTo>
                    <a:pt x="147" y="19"/>
                    <a:pt x="147" y="19"/>
                    <a:pt x="147" y="19"/>
                  </a:cubicBezTo>
                  <a:cubicBezTo>
                    <a:pt x="147" y="0"/>
                    <a:pt x="147" y="0"/>
                    <a:pt x="147" y="0"/>
                  </a:cubicBezTo>
                </a:path>
              </a:pathLst>
            </a:custGeom>
            <a:solidFill>
              <a:srgbClr val="24597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02" name="íṥḻïḋè"/>
            <p:cNvSpPr/>
            <p:nvPr/>
          </p:nvSpPr>
          <p:spPr bwMode="auto">
            <a:xfrm>
              <a:off x="5600701" y="2471738"/>
              <a:ext cx="95250" cy="26988"/>
            </a:xfrm>
            <a:prstGeom prst="rect">
              <a:avLst/>
            </a:prstGeom>
            <a:solidFill>
              <a:srgbClr val="62E9F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03" name="íṡ1íḍè"/>
            <p:cNvSpPr/>
            <p:nvPr/>
          </p:nvSpPr>
          <p:spPr bwMode="auto">
            <a:xfrm>
              <a:off x="5600701" y="2471738"/>
              <a:ext cx="95250" cy="2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04" name="íşlïḑe"/>
            <p:cNvSpPr/>
            <p:nvPr/>
          </p:nvSpPr>
          <p:spPr bwMode="auto">
            <a:xfrm>
              <a:off x="5540376" y="2379663"/>
              <a:ext cx="155575" cy="34925"/>
            </a:xfrm>
            <a:custGeom>
              <a:avLst/>
              <a:gdLst>
                <a:gd name="T0" fmla="*/ 98 w 98"/>
                <a:gd name="T1" fmla="*/ 0 h 22"/>
                <a:gd name="T2" fmla="*/ 22 w 98"/>
                <a:gd name="T3" fmla="*/ 0 h 22"/>
                <a:gd name="T4" fmla="*/ 0 w 98"/>
                <a:gd name="T5" fmla="*/ 22 h 22"/>
                <a:gd name="T6" fmla="*/ 98 w 98"/>
                <a:gd name="T7" fmla="*/ 22 h 22"/>
                <a:gd name="T8" fmla="*/ 98 w 98"/>
                <a:gd name="T9" fmla="*/ 0 h 22"/>
              </a:gdLst>
              <a:ahLst/>
              <a:cxnLst>
                <a:cxn ang="0">
                  <a:pos x="T0" y="T1"/>
                </a:cxn>
                <a:cxn ang="0">
                  <a:pos x="T2" y="T3"/>
                </a:cxn>
                <a:cxn ang="0">
                  <a:pos x="T4" y="T5"/>
                </a:cxn>
                <a:cxn ang="0">
                  <a:pos x="T6" y="T7"/>
                </a:cxn>
                <a:cxn ang="0">
                  <a:pos x="T8" y="T9"/>
                </a:cxn>
              </a:cxnLst>
              <a:rect l="0" t="0" r="r" b="b"/>
              <a:pathLst>
                <a:path w="98" h="22">
                  <a:moveTo>
                    <a:pt x="98" y="0"/>
                  </a:moveTo>
                  <a:lnTo>
                    <a:pt x="22" y="0"/>
                  </a:lnTo>
                  <a:lnTo>
                    <a:pt x="0" y="22"/>
                  </a:lnTo>
                  <a:lnTo>
                    <a:pt x="98" y="22"/>
                  </a:lnTo>
                  <a:lnTo>
                    <a:pt x="98" y="0"/>
                  </a:lnTo>
                  <a:close/>
                </a:path>
              </a:pathLst>
            </a:custGeom>
            <a:solidFill>
              <a:srgbClr val="36D5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05" name="iṩ1íďè"/>
            <p:cNvSpPr/>
            <p:nvPr/>
          </p:nvSpPr>
          <p:spPr bwMode="auto">
            <a:xfrm>
              <a:off x="5540376" y="2379663"/>
              <a:ext cx="155575" cy="34925"/>
            </a:xfrm>
            <a:custGeom>
              <a:avLst/>
              <a:gdLst>
                <a:gd name="T0" fmla="*/ 98 w 98"/>
                <a:gd name="T1" fmla="*/ 0 h 22"/>
                <a:gd name="T2" fmla="*/ 22 w 98"/>
                <a:gd name="T3" fmla="*/ 0 h 22"/>
                <a:gd name="T4" fmla="*/ 0 w 98"/>
                <a:gd name="T5" fmla="*/ 22 h 22"/>
                <a:gd name="T6" fmla="*/ 98 w 98"/>
                <a:gd name="T7" fmla="*/ 22 h 22"/>
                <a:gd name="T8" fmla="*/ 98 w 98"/>
                <a:gd name="T9" fmla="*/ 0 h 22"/>
              </a:gdLst>
              <a:ahLst/>
              <a:cxnLst>
                <a:cxn ang="0">
                  <a:pos x="T0" y="T1"/>
                </a:cxn>
                <a:cxn ang="0">
                  <a:pos x="T2" y="T3"/>
                </a:cxn>
                <a:cxn ang="0">
                  <a:pos x="T4" y="T5"/>
                </a:cxn>
                <a:cxn ang="0">
                  <a:pos x="T6" y="T7"/>
                </a:cxn>
                <a:cxn ang="0">
                  <a:pos x="T8" y="T9"/>
                </a:cxn>
              </a:cxnLst>
              <a:rect l="0" t="0" r="r" b="b"/>
              <a:pathLst>
                <a:path w="98" h="22">
                  <a:moveTo>
                    <a:pt x="98" y="0"/>
                  </a:moveTo>
                  <a:lnTo>
                    <a:pt x="22" y="0"/>
                  </a:lnTo>
                  <a:lnTo>
                    <a:pt x="0" y="22"/>
                  </a:lnTo>
                  <a:lnTo>
                    <a:pt x="98" y="22"/>
                  </a:lnTo>
                  <a:lnTo>
                    <a:pt x="9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06" name="îšlîdé"/>
            <p:cNvSpPr/>
            <p:nvPr/>
          </p:nvSpPr>
          <p:spPr bwMode="auto">
            <a:xfrm>
              <a:off x="5600701" y="2559050"/>
              <a:ext cx="95250" cy="19050"/>
            </a:xfrm>
            <a:prstGeom prst="rect">
              <a:avLst/>
            </a:prstGeom>
            <a:solidFill>
              <a:srgbClr val="97E96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07" name="îṡḻíḓê"/>
            <p:cNvSpPr/>
            <p:nvPr/>
          </p:nvSpPr>
          <p:spPr bwMode="auto">
            <a:xfrm>
              <a:off x="5600701" y="2559050"/>
              <a:ext cx="95250" cy="19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08" name="ïś1ïḑè"/>
            <p:cNvSpPr/>
            <p:nvPr/>
          </p:nvSpPr>
          <p:spPr bwMode="auto">
            <a:xfrm>
              <a:off x="5305426" y="2628900"/>
              <a:ext cx="390525" cy="17463"/>
            </a:xfrm>
            <a:custGeom>
              <a:avLst/>
              <a:gdLst>
                <a:gd name="T0" fmla="*/ 130 w 130"/>
                <a:gd name="T1" fmla="*/ 0 h 6"/>
                <a:gd name="T2" fmla="*/ 6 w 130"/>
                <a:gd name="T3" fmla="*/ 0 h 6"/>
                <a:gd name="T4" fmla="*/ 0 w 130"/>
                <a:gd name="T5" fmla="*/ 6 h 6"/>
                <a:gd name="T6" fmla="*/ 129 w 130"/>
                <a:gd name="T7" fmla="*/ 6 h 6"/>
                <a:gd name="T8" fmla="*/ 130 w 130"/>
                <a:gd name="T9" fmla="*/ 0 h 6"/>
              </a:gdLst>
              <a:ahLst/>
              <a:cxnLst>
                <a:cxn ang="0">
                  <a:pos x="T0" y="T1"/>
                </a:cxn>
                <a:cxn ang="0">
                  <a:pos x="T2" y="T3"/>
                </a:cxn>
                <a:cxn ang="0">
                  <a:pos x="T4" y="T5"/>
                </a:cxn>
                <a:cxn ang="0">
                  <a:pos x="T6" y="T7"/>
                </a:cxn>
                <a:cxn ang="0">
                  <a:pos x="T8" y="T9"/>
                </a:cxn>
              </a:cxnLst>
              <a:rect l="0" t="0" r="r" b="b"/>
              <a:pathLst>
                <a:path w="130" h="6">
                  <a:moveTo>
                    <a:pt x="130" y="0"/>
                  </a:moveTo>
                  <a:cubicBezTo>
                    <a:pt x="6" y="0"/>
                    <a:pt x="6" y="0"/>
                    <a:pt x="6" y="0"/>
                  </a:cubicBezTo>
                  <a:cubicBezTo>
                    <a:pt x="0" y="6"/>
                    <a:pt x="0" y="6"/>
                    <a:pt x="0" y="6"/>
                  </a:cubicBezTo>
                  <a:cubicBezTo>
                    <a:pt x="129" y="6"/>
                    <a:pt x="129" y="6"/>
                    <a:pt x="129" y="6"/>
                  </a:cubicBezTo>
                  <a:cubicBezTo>
                    <a:pt x="130" y="4"/>
                    <a:pt x="130" y="2"/>
                    <a:pt x="130" y="0"/>
                  </a:cubicBezTo>
                </a:path>
              </a:pathLst>
            </a:custGeom>
            <a:solidFill>
              <a:srgbClr val="97E96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09" name="i$ľidé"/>
            <p:cNvSpPr/>
            <p:nvPr/>
          </p:nvSpPr>
          <p:spPr bwMode="auto">
            <a:xfrm>
              <a:off x="5235576" y="2700338"/>
              <a:ext cx="425450" cy="19050"/>
            </a:xfrm>
            <a:custGeom>
              <a:avLst/>
              <a:gdLst>
                <a:gd name="T0" fmla="*/ 141 w 141"/>
                <a:gd name="T1" fmla="*/ 0 h 6"/>
                <a:gd name="T2" fmla="*/ 6 w 141"/>
                <a:gd name="T3" fmla="*/ 0 h 6"/>
                <a:gd name="T4" fmla="*/ 0 w 141"/>
                <a:gd name="T5" fmla="*/ 6 h 6"/>
                <a:gd name="T6" fmla="*/ 123 w 141"/>
                <a:gd name="T7" fmla="*/ 6 h 6"/>
                <a:gd name="T8" fmla="*/ 141 w 141"/>
                <a:gd name="T9" fmla="*/ 0 h 6"/>
              </a:gdLst>
              <a:ahLst/>
              <a:cxnLst>
                <a:cxn ang="0">
                  <a:pos x="T0" y="T1"/>
                </a:cxn>
                <a:cxn ang="0">
                  <a:pos x="T2" y="T3"/>
                </a:cxn>
                <a:cxn ang="0">
                  <a:pos x="T4" y="T5"/>
                </a:cxn>
                <a:cxn ang="0">
                  <a:pos x="T6" y="T7"/>
                </a:cxn>
                <a:cxn ang="0">
                  <a:pos x="T8" y="T9"/>
                </a:cxn>
              </a:cxnLst>
              <a:rect l="0" t="0" r="r" b="b"/>
              <a:pathLst>
                <a:path w="141" h="6">
                  <a:moveTo>
                    <a:pt x="141" y="0"/>
                  </a:moveTo>
                  <a:cubicBezTo>
                    <a:pt x="6" y="0"/>
                    <a:pt x="6" y="0"/>
                    <a:pt x="6" y="0"/>
                  </a:cubicBezTo>
                  <a:cubicBezTo>
                    <a:pt x="0" y="6"/>
                    <a:pt x="0" y="6"/>
                    <a:pt x="0" y="6"/>
                  </a:cubicBezTo>
                  <a:cubicBezTo>
                    <a:pt x="123" y="6"/>
                    <a:pt x="123" y="6"/>
                    <a:pt x="123" y="6"/>
                  </a:cubicBezTo>
                  <a:cubicBezTo>
                    <a:pt x="129" y="6"/>
                    <a:pt x="136" y="4"/>
                    <a:pt x="141" y="0"/>
                  </a:cubicBezTo>
                </a:path>
              </a:pathLst>
            </a:custGeom>
            <a:solidFill>
              <a:srgbClr val="97E96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10" name="iṣḷîḓé"/>
            <p:cNvSpPr/>
            <p:nvPr/>
          </p:nvSpPr>
          <p:spPr bwMode="auto">
            <a:xfrm>
              <a:off x="4057651" y="1852613"/>
              <a:ext cx="957263" cy="342900"/>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11" name="îSļîḋè"/>
            <p:cNvSpPr/>
            <p:nvPr/>
          </p:nvSpPr>
          <p:spPr bwMode="auto">
            <a:xfrm>
              <a:off x="4057651" y="1852613"/>
              <a:ext cx="957263"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12" name="iŝlíḓe"/>
            <p:cNvSpPr/>
            <p:nvPr/>
          </p:nvSpPr>
          <p:spPr bwMode="auto">
            <a:xfrm>
              <a:off x="4057651" y="2259013"/>
              <a:ext cx="336550" cy="107950"/>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13" name="îšlíďè"/>
            <p:cNvSpPr/>
            <p:nvPr/>
          </p:nvSpPr>
          <p:spPr bwMode="auto">
            <a:xfrm>
              <a:off x="4057651" y="2259013"/>
              <a:ext cx="336550"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14" name="ïsḻîḋé"/>
            <p:cNvSpPr/>
            <p:nvPr/>
          </p:nvSpPr>
          <p:spPr bwMode="auto">
            <a:xfrm>
              <a:off x="4445001" y="2259013"/>
              <a:ext cx="569913" cy="107950"/>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15" name="ïṩḻîḑé"/>
            <p:cNvSpPr/>
            <p:nvPr/>
          </p:nvSpPr>
          <p:spPr bwMode="auto">
            <a:xfrm>
              <a:off x="4445001" y="2259013"/>
              <a:ext cx="56991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16" name="ïşḷíďê"/>
            <p:cNvSpPr/>
            <p:nvPr/>
          </p:nvSpPr>
          <p:spPr bwMode="auto">
            <a:xfrm>
              <a:off x="5078413" y="1852613"/>
              <a:ext cx="522288" cy="147638"/>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17" name="í$ḻïďê"/>
            <p:cNvSpPr/>
            <p:nvPr/>
          </p:nvSpPr>
          <p:spPr bwMode="auto">
            <a:xfrm>
              <a:off x="5078413" y="1852613"/>
              <a:ext cx="522288" cy="147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18" name="işļíḓe"/>
            <p:cNvSpPr/>
            <p:nvPr/>
          </p:nvSpPr>
          <p:spPr bwMode="auto">
            <a:xfrm>
              <a:off x="4057651" y="2430463"/>
              <a:ext cx="976313" cy="147638"/>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19" name="îşļîḑé"/>
            <p:cNvSpPr/>
            <p:nvPr/>
          </p:nvSpPr>
          <p:spPr bwMode="auto">
            <a:xfrm>
              <a:off x="4057651" y="2430463"/>
              <a:ext cx="976313" cy="147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20" name="îšḷïḓê"/>
            <p:cNvSpPr/>
            <p:nvPr/>
          </p:nvSpPr>
          <p:spPr bwMode="auto">
            <a:xfrm>
              <a:off x="5033963" y="2430463"/>
              <a:ext cx="84138" cy="147638"/>
            </a:xfrm>
            <a:prstGeom prst="rect">
              <a:avLst/>
            </a:prstGeom>
            <a:solidFill>
              <a:srgbClr val="2BA7D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21" name="íṡlïḍê"/>
            <p:cNvSpPr/>
            <p:nvPr/>
          </p:nvSpPr>
          <p:spPr bwMode="auto">
            <a:xfrm>
              <a:off x="5033963" y="2430463"/>
              <a:ext cx="84138" cy="147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22" name="ísḻíďê"/>
            <p:cNvSpPr/>
            <p:nvPr/>
          </p:nvSpPr>
          <p:spPr bwMode="auto">
            <a:xfrm>
              <a:off x="5118101" y="2430463"/>
              <a:ext cx="403225" cy="147638"/>
            </a:xfrm>
            <a:custGeom>
              <a:avLst/>
              <a:gdLst>
                <a:gd name="T0" fmla="*/ 26 w 134"/>
                <a:gd name="T1" fmla="*/ 23 h 49"/>
                <a:gd name="T2" fmla="*/ 22 w 134"/>
                <a:gd name="T3" fmla="*/ 18 h 49"/>
                <a:gd name="T4" fmla="*/ 26 w 134"/>
                <a:gd name="T5" fmla="*/ 14 h 49"/>
                <a:gd name="T6" fmla="*/ 50 w 134"/>
                <a:gd name="T7" fmla="*/ 14 h 49"/>
                <a:gd name="T8" fmla="*/ 55 w 134"/>
                <a:gd name="T9" fmla="*/ 18 h 49"/>
                <a:gd name="T10" fmla="*/ 50 w 134"/>
                <a:gd name="T11" fmla="*/ 23 h 49"/>
                <a:gd name="T12" fmla="*/ 26 w 134"/>
                <a:gd name="T13" fmla="*/ 23 h 49"/>
                <a:gd name="T14" fmla="*/ 134 w 134"/>
                <a:gd name="T15" fmla="*/ 0 h 49"/>
                <a:gd name="T16" fmla="*/ 0 w 134"/>
                <a:gd name="T17" fmla="*/ 0 h 49"/>
                <a:gd name="T18" fmla="*/ 0 w 134"/>
                <a:gd name="T19" fmla="*/ 49 h 49"/>
                <a:gd name="T20" fmla="*/ 85 w 134"/>
                <a:gd name="T21" fmla="*/ 49 h 49"/>
                <a:gd name="T22" fmla="*/ 86 w 134"/>
                <a:gd name="T23" fmla="*/ 49 h 49"/>
                <a:gd name="T24" fmla="*/ 28 w 134"/>
                <a:gd name="T25" fmla="*/ 49 h 49"/>
                <a:gd name="T26" fmla="*/ 25 w 134"/>
                <a:gd name="T27" fmla="*/ 46 h 49"/>
                <a:gd name="T28" fmla="*/ 28 w 134"/>
                <a:gd name="T29" fmla="*/ 43 h 49"/>
                <a:gd name="T30" fmla="*/ 92 w 134"/>
                <a:gd name="T31" fmla="*/ 43 h 49"/>
                <a:gd name="T32" fmla="*/ 111 w 134"/>
                <a:gd name="T33" fmla="*/ 23 h 49"/>
                <a:gd name="T34" fmla="*/ 91 w 134"/>
                <a:gd name="T35" fmla="*/ 23 h 49"/>
                <a:gd name="T36" fmla="*/ 87 w 134"/>
                <a:gd name="T37" fmla="*/ 18 h 49"/>
                <a:gd name="T38" fmla="*/ 91 w 134"/>
                <a:gd name="T39" fmla="*/ 14 h 49"/>
                <a:gd name="T40" fmla="*/ 121 w 134"/>
                <a:gd name="T41" fmla="*/ 14 h 49"/>
                <a:gd name="T42" fmla="*/ 134 w 134"/>
                <a:gd name="T4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4" h="49">
                  <a:moveTo>
                    <a:pt x="26" y="23"/>
                  </a:moveTo>
                  <a:cubicBezTo>
                    <a:pt x="24" y="23"/>
                    <a:pt x="22" y="21"/>
                    <a:pt x="22" y="18"/>
                  </a:cubicBezTo>
                  <a:cubicBezTo>
                    <a:pt x="22" y="16"/>
                    <a:pt x="24" y="14"/>
                    <a:pt x="26" y="14"/>
                  </a:cubicBezTo>
                  <a:cubicBezTo>
                    <a:pt x="50" y="14"/>
                    <a:pt x="50" y="14"/>
                    <a:pt x="50" y="14"/>
                  </a:cubicBezTo>
                  <a:cubicBezTo>
                    <a:pt x="53" y="14"/>
                    <a:pt x="55" y="16"/>
                    <a:pt x="55" y="18"/>
                  </a:cubicBezTo>
                  <a:cubicBezTo>
                    <a:pt x="55" y="21"/>
                    <a:pt x="53" y="23"/>
                    <a:pt x="50" y="23"/>
                  </a:cubicBezTo>
                  <a:cubicBezTo>
                    <a:pt x="26" y="23"/>
                    <a:pt x="26" y="23"/>
                    <a:pt x="26" y="23"/>
                  </a:cubicBezTo>
                  <a:moveTo>
                    <a:pt x="134" y="0"/>
                  </a:moveTo>
                  <a:cubicBezTo>
                    <a:pt x="0" y="0"/>
                    <a:pt x="0" y="0"/>
                    <a:pt x="0" y="0"/>
                  </a:cubicBezTo>
                  <a:cubicBezTo>
                    <a:pt x="0" y="49"/>
                    <a:pt x="0" y="49"/>
                    <a:pt x="0" y="49"/>
                  </a:cubicBezTo>
                  <a:cubicBezTo>
                    <a:pt x="85" y="49"/>
                    <a:pt x="85" y="49"/>
                    <a:pt x="85" y="49"/>
                  </a:cubicBezTo>
                  <a:cubicBezTo>
                    <a:pt x="86" y="49"/>
                    <a:pt x="86" y="49"/>
                    <a:pt x="86" y="49"/>
                  </a:cubicBezTo>
                  <a:cubicBezTo>
                    <a:pt x="28" y="49"/>
                    <a:pt x="28" y="49"/>
                    <a:pt x="28" y="49"/>
                  </a:cubicBezTo>
                  <a:cubicBezTo>
                    <a:pt x="27" y="49"/>
                    <a:pt x="25" y="47"/>
                    <a:pt x="25" y="46"/>
                  </a:cubicBezTo>
                  <a:cubicBezTo>
                    <a:pt x="25" y="44"/>
                    <a:pt x="27" y="43"/>
                    <a:pt x="28" y="43"/>
                  </a:cubicBezTo>
                  <a:cubicBezTo>
                    <a:pt x="92" y="43"/>
                    <a:pt x="92" y="43"/>
                    <a:pt x="92" y="43"/>
                  </a:cubicBezTo>
                  <a:cubicBezTo>
                    <a:pt x="111" y="23"/>
                    <a:pt x="111" y="23"/>
                    <a:pt x="111" y="23"/>
                  </a:cubicBezTo>
                  <a:cubicBezTo>
                    <a:pt x="91" y="23"/>
                    <a:pt x="91" y="23"/>
                    <a:pt x="91" y="23"/>
                  </a:cubicBezTo>
                  <a:cubicBezTo>
                    <a:pt x="89" y="23"/>
                    <a:pt x="87" y="21"/>
                    <a:pt x="87" y="18"/>
                  </a:cubicBezTo>
                  <a:cubicBezTo>
                    <a:pt x="87" y="16"/>
                    <a:pt x="89" y="14"/>
                    <a:pt x="91" y="14"/>
                  </a:cubicBezTo>
                  <a:cubicBezTo>
                    <a:pt x="121" y="14"/>
                    <a:pt x="121" y="14"/>
                    <a:pt x="121" y="14"/>
                  </a:cubicBezTo>
                  <a:cubicBezTo>
                    <a:pt x="134" y="0"/>
                    <a:pt x="134" y="0"/>
                    <a:pt x="134" y="0"/>
                  </a:cubicBezTo>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23" name="í$liḍè"/>
            <p:cNvSpPr/>
            <p:nvPr/>
          </p:nvSpPr>
          <p:spPr bwMode="auto">
            <a:xfrm>
              <a:off x="5380038" y="2471738"/>
              <a:ext cx="103188" cy="26988"/>
            </a:xfrm>
            <a:custGeom>
              <a:avLst/>
              <a:gdLst>
                <a:gd name="T0" fmla="*/ 34 w 34"/>
                <a:gd name="T1" fmla="*/ 0 h 9"/>
                <a:gd name="T2" fmla="*/ 4 w 34"/>
                <a:gd name="T3" fmla="*/ 0 h 9"/>
                <a:gd name="T4" fmla="*/ 0 w 34"/>
                <a:gd name="T5" fmla="*/ 4 h 9"/>
                <a:gd name="T6" fmla="*/ 4 w 34"/>
                <a:gd name="T7" fmla="*/ 9 h 9"/>
                <a:gd name="T8" fmla="*/ 24 w 34"/>
                <a:gd name="T9" fmla="*/ 9 h 9"/>
                <a:gd name="T10" fmla="*/ 34 w 34"/>
                <a:gd name="T11" fmla="*/ 0 h 9"/>
              </a:gdLst>
              <a:ahLst/>
              <a:cxnLst>
                <a:cxn ang="0">
                  <a:pos x="T0" y="T1"/>
                </a:cxn>
                <a:cxn ang="0">
                  <a:pos x="T2" y="T3"/>
                </a:cxn>
                <a:cxn ang="0">
                  <a:pos x="T4" y="T5"/>
                </a:cxn>
                <a:cxn ang="0">
                  <a:pos x="T6" y="T7"/>
                </a:cxn>
                <a:cxn ang="0">
                  <a:pos x="T8" y="T9"/>
                </a:cxn>
                <a:cxn ang="0">
                  <a:pos x="T10" y="T11"/>
                </a:cxn>
              </a:cxnLst>
              <a:rect l="0" t="0" r="r" b="b"/>
              <a:pathLst>
                <a:path w="34" h="9">
                  <a:moveTo>
                    <a:pt x="34" y="0"/>
                  </a:moveTo>
                  <a:cubicBezTo>
                    <a:pt x="4" y="0"/>
                    <a:pt x="4" y="0"/>
                    <a:pt x="4" y="0"/>
                  </a:cubicBezTo>
                  <a:cubicBezTo>
                    <a:pt x="2" y="0"/>
                    <a:pt x="0" y="2"/>
                    <a:pt x="0" y="4"/>
                  </a:cubicBezTo>
                  <a:cubicBezTo>
                    <a:pt x="0" y="7"/>
                    <a:pt x="2" y="9"/>
                    <a:pt x="4" y="9"/>
                  </a:cubicBezTo>
                  <a:cubicBezTo>
                    <a:pt x="24" y="9"/>
                    <a:pt x="24" y="9"/>
                    <a:pt x="24" y="9"/>
                  </a:cubicBezTo>
                  <a:cubicBezTo>
                    <a:pt x="34" y="0"/>
                    <a:pt x="34" y="0"/>
                    <a:pt x="34" y="0"/>
                  </a:cubicBezTo>
                </a:path>
              </a:pathLst>
            </a:custGeom>
            <a:solidFill>
              <a:srgbClr val="59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24" name="iṩḷîdé"/>
            <p:cNvSpPr/>
            <p:nvPr/>
          </p:nvSpPr>
          <p:spPr bwMode="auto">
            <a:xfrm>
              <a:off x="5184776" y="2471738"/>
              <a:ext cx="98425" cy="26988"/>
            </a:xfrm>
            <a:custGeom>
              <a:avLst/>
              <a:gdLst>
                <a:gd name="T0" fmla="*/ 28 w 33"/>
                <a:gd name="T1" fmla="*/ 0 h 9"/>
                <a:gd name="T2" fmla="*/ 4 w 33"/>
                <a:gd name="T3" fmla="*/ 0 h 9"/>
                <a:gd name="T4" fmla="*/ 0 w 33"/>
                <a:gd name="T5" fmla="*/ 4 h 9"/>
                <a:gd name="T6" fmla="*/ 4 w 33"/>
                <a:gd name="T7" fmla="*/ 9 h 9"/>
                <a:gd name="T8" fmla="*/ 28 w 33"/>
                <a:gd name="T9" fmla="*/ 9 h 9"/>
                <a:gd name="T10" fmla="*/ 33 w 33"/>
                <a:gd name="T11" fmla="*/ 4 h 9"/>
                <a:gd name="T12" fmla="*/ 28 w 33"/>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28" y="0"/>
                  </a:moveTo>
                  <a:cubicBezTo>
                    <a:pt x="4" y="0"/>
                    <a:pt x="4" y="0"/>
                    <a:pt x="4" y="0"/>
                  </a:cubicBezTo>
                  <a:cubicBezTo>
                    <a:pt x="2" y="0"/>
                    <a:pt x="0" y="2"/>
                    <a:pt x="0" y="4"/>
                  </a:cubicBezTo>
                  <a:cubicBezTo>
                    <a:pt x="0" y="7"/>
                    <a:pt x="2" y="9"/>
                    <a:pt x="4" y="9"/>
                  </a:cubicBezTo>
                  <a:cubicBezTo>
                    <a:pt x="28" y="9"/>
                    <a:pt x="28" y="9"/>
                    <a:pt x="28" y="9"/>
                  </a:cubicBezTo>
                  <a:cubicBezTo>
                    <a:pt x="31" y="9"/>
                    <a:pt x="33" y="7"/>
                    <a:pt x="33" y="4"/>
                  </a:cubicBezTo>
                  <a:cubicBezTo>
                    <a:pt x="33" y="2"/>
                    <a:pt x="31" y="0"/>
                    <a:pt x="28" y="0"/>
                  </a:cubicBezTo>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25" name="ïṡliḓe"/>
            <p:cNvSpPr/>
            <p:nvPr/>
          </p:nvSpPr>
          <p:spPr bwMode="auto">
            <a:xfrm>
              <a:off x="5192713" y="2559051"/>
              <a:ext cx="201613" cy="19050"/>
            </a:xfrm>
            <a:custGeom>
              <a:avLst/>
              <a:gdLst>
                <a:gd name="T0" fmla="*/ 67 w 67"/>
                <a:gd name="T1" fmla="*/ 0 h 6"/>
                <a:gd name="T2" fmla="*/ 3 w 67"/>
                <a:gd name="T3" fmla="*/ 0 h 6"/>
                <a:gd name="T4" fmla="*/ 0 w 67"/>
                <a:gd name="T5" fmla="*/ 3 h 6"/>
                <a:gd name="T6" fmla="*/ 3 w 67"/>
                <a:gd name="T7" fmla="*/ 6 h 6"/>
                <a:gd name="T8" fmla="*/ 61 w 67"/>
                <a:gd name="T9" fmla="*/ 6 h 6"/>
                <a:gd name="T10" fmla="*/ 67 w 67"/>
                <a:gd name="T11" fmla="*/ 0 h 6"/>
              </a:gdLst>
              <a:ahLst/>
              <a:cxnLst>
                <a:cxn ang="0">
                  <a:pos x="T0" y="T1"/>
                </a:cxn>
                <a:cxn ang="0">
                  <a:pos x="T2" y="T3"/>
                </a:cxn>
                <a:cxn ang="0">
                  <a:pos x="T4" y="T5"/>
                </a:cxn>
                <a:cxn ang="0">
                  <a:pos x="T6" y="T7"/>
                </a:cxn>
                <a:cxn ang="0">
                  <a:pos x="T8" y="T9"/>
                </a:cxn>
                <a:cxn ang="0">
                  <a:pos x="T10" y="T11"/>
                </a:cxn>
              </a:cxnLst>
              <a:rect l="0" t="0" r="r" b="b"/>
              <a:pathLst>
                <a:path w="67" h="6">
                  <a:moveTo>
                    <a:pt x="67" y="0"/>
                  </a:moveTo>
                  <a:cubicBezTo>
                    <a:pt x="3" y="0"/>
                    <a:pt x="3" y="0"/>
                    <a:pt x="3" y="0"/>
                  </a:cubicBezTo>
                  <a:cubicBezTo>
                    <a:pt x="2" y="0"/>
                    <a:pt x="0" y="1"/>
                    <a:pt x="0" y="3"/>
                  </a:cubicBezTo>
                  <a:cubicBezTo>
                    <a:pt x="0" y="4"/>
                    <a:pt x="2" y="6"/>
                    <a:pt x="3" y="6"/>
                  </a:cubicBezTo>
                  <a:cubicBezTo>
                    <a:pt x="61" y="6"/>
                    <a:pt x="61" y="6"/>
                    <a:pt x="61" y="6"/>
                  </a:cubicBezTo>
                  <a:cubicBezTo>
                    <a:pt x="67" y="0"/>
                    <a:pt x="67" y="0"/>
                    <a:pt x="67" y="0"/>
                  </a:cubicBezTo>
                </a:path>
              </a:pathLst>
            </a:custGeom>
            <a:solidFill>
              <a:srgbClr val="86ED7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26" name="iṩļiḋé"/>
            <p:cNvSpPr/>
            <p:nvPr/>
          </p:nvSpPr>
          <p:spPr bwMode="auto">
            <a:xfrm>
              <a:off x="5373688" y="2430463"/>
              <a:ext cx="227013" cy="147638"/>
            </a:xfrm>
            <a:custGeom>
              <a:avLst/>
              <a:gdLst>
                <a:gd name="T0" fmla="*/ 143 w 143"/>
                <a:gd name="T1" fmla="*/ 93 h 93"/>
                <a:gd name="T2" fmla="*/ 2 w 143"/>
                <a:gd name="T3" fmla="*/ 93 h 93"/>
                <a:gd name="T4" fmla="*/ 0 w 143"/>
                <a:gd name="T5" fmla="*/ 93 h 93"/>
                <a:gd name="T6" fmla="*/ 143 w 143"/>
                <a:gd name="T7" fmla="*/ 93 h 93"/>
                <a:gd name="T8" fmla="*/ 143 w 143"/>
                <a:gd name="T9" fmla="*/ 93 h 93"/>
                <a:gd name="T10" fmla="*/ 143 w 143"/>
                <a:gd name="T11" fmla="*/ 43 h 93"/>
                <a:gd name="T12" fmla="*/ 50 w 143"/>
                <a:gd name="T13" fmla="*/ 43 h 93"/>
                <a:gd name="T14" fmla="*/ 13 w 143"/>
                <a:gd name="T15" fmla="*/ 81 h 93"/>
                <a:gd name="T16" fmla="*/ 143 w 143"/>
                <a:gd name="T17" fmla="*/ 81 h 93"/>
                <a:gd name="T18" fmla="*/ 143 w 143"/>
                <a:gd name="T19" fmla="*/ 43 h 93"/>
                <a:gd name="T20" fmla="*/ 143 w 143"/>
                <a:gd name="T21" fmla="*/ 0 h 93"/>
                <a:gd name="T22" fmla="*/ 93 w 143"/>
                <a:gd name="T23" fmla="*/ 0 h 93"/>
                <a:gd name="T24" fmla="*/ 69 w 143"/>
                <a:gd name="T25" fmla="*/ 26 h 93"/>
                <a:gd name="T26" fmla="*/ 143 w 143"/>
                <a:gd name="T27" fmla="*/ 26 h 93"/>
                <a:gd name="T28" fmla="*/ 143 w 143"/>
                <a:gd name="T2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3">
                  <a:moveTo>
                    <a:pt x="143" y="93"/>
                  </a:moveTo>
                  <a:lnTo>
                    <a:pt x="2" y="93"/>
                  </a:lnTo>
                  <a:lnTo>
                    <a:pt x="0" y="93"/>
                  </a:lnTo>
                  <a:lnTo>
                    <a:pt x="143" y="93"/>
                  </a:lnTo>
                  <a:lnTo>
                    <a:pt x="143" y="93"/>
                  </a:lnTo>
                  <a:close/>
                  <a:moveTo>
                    <a:pt x="143" y="43"/>
                  </a:moveTo>
                  <a:lnTo>
                    <a:pt x="50" y="43"/>
                  </a:lnTo>
                  <a:lnTo>
                    <a:pt x="13" y="81"/>
                  </a:lnTo>
                  <a:lnTo>
                    <a:pt x="143" y="81"/>
                  </a:lnTo>
                  <a:lnTo>
                    <a:pt x="143" y="43"/>
                  </a:lnTo>
                  <a:close/>
                  <a:moveTo>
                    <a:pt x="143" y="0"/>
                  </a:moveTo>
                  <a:lnTo>
                    <a:pt x="93" y="0"/>
                  </a:lnTo>
                  <a:lnTo>
                    <a:pt x="69" y="26"/>
                  </a:lnTo>
                  <a:lnTo>
                    <a:pt x="143" y="26"/>
                  </a:lnTo>
                  <a:lnTo>
                    <a:pt x="143" y="0"/>
                  </a:lnTo>
                  <a:close/>
                </a:path>
              </a:pathLst>
            </a:custGeom>
            <a:solidFill>
              <a:srgbClr val="2981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27" name="îṩļîdé"/>
            <p:cNvSpPr/>
            <p:nvPr/>
          </p:nvSpPr>
          <p:spPr bwMode="auto">
            <a:xfrm>
              <a:off x="5373688" y="2430463"/>
              <a:ext cx="227013" cy="147638"/>
            </a:xfrm>
            <a:custGeom>
              <a:avLst/>
              <a:gdLst>
                <a:gd name="T0" fmla="*/ 143 w 143"/>
                <a:gd name="T1" fmla="*/ 93 h 93"/>
                <a:gd name="T2" fmla="*/ 2 w 143"/>
                <a:gd name="T3" fmla="*/ 93 h 93"/>
                <a:gd name="T4" fmla="*/ 0 w 143"/>
                <a:gd name="T5" fmla="*/ 93 h 93"/>
                <a:gd name="T6" fmla="*/ 143 w 143"/>
                <a:gd name="T7" fmla="*/ 93 h 93"/>
                <a:gd name="T8" fmla="*/ 143 w 143"/>
                <a:gd name="T9" fmla="*/ 93 h 93"/>
                <a:gd name="T10" fmla="*/ 143 w 143"/>
                <a:gd name="T11" fmla="*/ 43 h 93"/>
                <a:gd name="T12" fmla="*/ 50 w 143"/>
                <a:gd name="T13" fmla="*/ 43 h 93"/>
                <a:gd name="T14" fmla="*/ 13 w 143"/>
                <a:gd name="T15" fmla="*/ 81 h 93"/>
                <a:gd name="T16" fmla="*/ 143 w 143"/>
                <a:gd name="T17" fmla="*/ 81 h 93"/>
                <a:gd name="T18" fmla="*/ 143 w 143"/>
                <a:gd name="T19" fmla="*/ 43 h 93"/>
                <a:gd name="T20" fmla="*/ 143 w 143"/>
                <a:gd name="T21" fmla="*/ 0 h 93"/>
                <a:gd name="T22" fmla="*/ 93 w 143"/>
                <a:gd name="T23" fmla="*/ 0 h 93"/>
                <a:gd name="T24" fmla="*/ 69 w 143"/>
                <a:gd name="T25" fmla="*/ 26 h 93"/>
                <a:gd name="T26" fmla="*/ 143 w 143"/>
                <a:gd name="T27" fmla="*/ 26 h 93"/>
                <a:gd name="T28" fmla="*/ 143 w 143"/>
                <a:gd name="T2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3">
                  <a:moveTo>
                    <a:pt x="143" y="93"/>
                  </a:moveTo>
                  <a:lnTo>
                    <a:pt x="2" y="93"/>
                  </a:lnTo>
                  <a:lnTo>
                    <a:pt x="0" y="93"/>
                  </a:lnTo>
                  <a:lnTo>
                    <a:pt x="143" y="93"/>
                  </a:lnTo>
                  <a:lnTo>
                    <a:pt x="143" y="93"/>
                  </a:lnTo>
                  <a:moveTo>
                    <a:pt x="143" y="43"/>
                  </a:moveTo>
                  <a:lnTo>
                    <a:pt x="50" y="43"/>
                  </a:lnTo>
                  <a:lnTo>
                    <a:pt x="13" y="81"/>
                  </a:lnTo>
                  <a:lnTo>
                    <a:pt x="143" y="81"/>
                  </a:lnTo>
                  <a:lnTo>
                    <a:pt x="143" y="43"/>
                  </a:lnTo>
                  <a:moveTo>
                    <a:pt x="143" y="0"/>
                  </a:moveTo>
                  <a:lnTo>
                    <a:pt x="93" y="0"/>
                  </a:lnTo>
                  <a:lnTo>
                    <a:pt x="69" y="26"/>
                  </a:lnTo>
                  <a:lnTo>
                    <a:pt x="143" y="26"/>
                  </a:lnTo>
                  <a:lnTo>
                    <a:pt x="1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28" name="is1ïḋè"/>
            <p:cNvSpPr/>
            <p:nvPr/>
          </p:nvSpPr>
          <p:spPr bwMode="auto">
            <a:xfrm>
              <a:off x="5453063" y="2471738"/>
              <a:ext cx="147638" cy="26988"/>
            </a:xfrm>
            <a:custGeom>
              <a:avLst/>
              <a:gdLst>
                <a:gd name="T0" fmla="*/ 93 w 93"/>
                <a:gd name="T1" fmla="*/ 0 h 17"/>
                <a:gd name="T2" fmla="*/ 19 w 93"/>
                <a:gd name="T3" fmla="*/ 0 h 17"/>
                <a:gd name="T4" fmla="*/ 0 w 93"/>
                <a:gd name="T5" fmla="*/ 17 h 17"/>
                <a:gd name="T6" fmla="*/ 93 w 93"/>
                <a:gd name="T7" fmla="*/ 17 h 17"/>
                <a:gd name="T8" fmla="*/ 93 w 93"/>
                <a:gd name="T9" fmla="*/ 0 h 17"/>
              </a:gdLst>
              <a:ahLst/>
              <a:cxnLst>
                <a:cxn ang="0">
                  <a:pos x="T0" y="T1"/>
                </a:cxn>
                <a:cxn ang="0">
                  <a:pos x="T2" y="T3"/>
                </a:cxn>
                <a:cxn ang="0">
                  <a:pos x="T4" y="T5"/>
                </a:cxn>
                <a:cxn ang="0">
                  <a:pos x="T6" y="T7"/>
                </a:cxn>
                <a:cxn ang="0">
                  <a:pos x="T8" y="T9"/>
                </a:cxn>
              </a:cxnLst>
              <a:rect l="0" t="0" r="r" b="b"/>
              <a:pathLst>
                <a:path w="93" h="17">
                  <a:moveTo>
                    <a:pt x="93" y="0"/>
                  </a:moveTo>
                  <a:lnTo>
                    <a:pt x="19" y="0"/>
                  </a:lnTo>
                  <a:lnTo>
                    <a:pt x="0" y="17"/>
                  </a:lnTo>
                  <a:lnTo>
                    <a:pt x="93" y="17"/>
                  </a:lnTo>
                  <a:lnTo>
                    <a:pt x="93" y="0"/>
                  </a:lnTo>
                  <a:close/>
                </a:path>
              </a:pathLst>
            </a:custGeom>
            <a:solidFill>
              <a:srgbClr val="54E5F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29" name="íṥľíḓè"/>
            <p:cNvSpPr/>
            <p:nvPr/>
          </p:nvSpPr>
          <p:spPr bwMode="auto">
            <a:xfrm>
              <a:off x="5453063" y="2471738"/>
              <a:ext cx="147638" cy="26988"/>
            </a:xfrm>
            <a:custGeom>
              <a:avLst/>
              <a:gdLst>
                <a:gd name="T0" fmla="*/ 93 w 93"/>
                <a:gd name="T1" fmla="*/ 0 h 17"/>
                <a:gd name="T2" fmla="*/ 19 w 93"/>
                <a:gd name="T3" fmla="*/ 0 h 17"/>
                <a:gd name="T4" fmla="*/ 0 w 93"/>
                <a:gd name="T5" fmla="*/ 17 h 17"/>
                <a:gd name="T6" fmla="*/ 93 w 93"/>
                <a:gd name="T7" fmla="*/ 17 h 17"/>
                <a:gd name="T8" fmla="*/ 93 w 93"/>
                <a:gd name="T9" fmla="*/ 0 h 17"/>
              </a:gdLst>
              <a:ahLst/>
              <a:cxnLst>
                <a:cxn ang="0">
                  <a:pos x="T0" y="T1"/>
                </a:cxn>
                <a:cxn ang="0">
                  <a:pos x="T2" y="T3"/>
                </a:cxn>
                <a:cxn ang="0">
                  <a:pos x="T4" y="T5"/>
                </a:cxn>
                <a:cxn ang="0">
                  <a:pos x="T6" y="T7"/>
                </a:cxn>
                <a:cxn ang="0">
                  <a:pos x="T8" y="T9"/>
                </a:cxn>
              </a:cxnLst>
              <a:rect l="0" t="0" r="r" b="b"/>
              <a:pathLst>
                <a:path w="93" h="17">
                  <a:moveTo>
                    <a:pt x="93" y="0"/>
                  </a:moveTo>
                  <a:lnTo>
                    <a:pt x="19" y="0"/>
                  </a:lnTo>
                  <a:lnTo>
                    <a:pt x="0" y="17"/>
                  </a:lnTo>
                  <a:lnTo>
                    <a:pt x="93" y="17"/>
                  </a:lnTo>
                  <a:lnTo>
                    <a:pt x="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0" name="ïṧlîďê"/>
            <p:cNvSpPr/>
            <p:nvPr/>
          </p:nvSpPr>
          <p:spPr bwMode="auto">
            <a:xfrm>
              <a:off x="5376863" y="2559051"/>
              <a:ext cx="223838" cy="19050"/>
            </a:xfrm>
            <a:custGeom>
              <a:avLst/>
              <a:gdLst>
                <a:gd name="T0" fmla="*/ 141 w 141"/>
                <a:gd name="T1" fmla="*/ 0 h 12"/>
                <a:gd name="T2" fmla="*/ 11 w 141"/>
                <a:gd name="T3" fmla="*/ 0 h 12"/>
                <a:gd name="T4" fmla="*/ 0 w 141"/>
                <a:gd name="T5" fmla="*/ 12 h 12"/>
                <a:gd name="T6" fmla="*/ 141 w 141"/>
                <a:gd name="T7" fmla="*/ 12 h 12"/>
                <a:gd name="T8" fmla="*/ 141 w 141"/>
                <a:gd name="T9" fmla="*/ 0 h 12"/>
              </a:gdLst>
              <a:ahLst/>
              <a:cxnLst>
                <a:cxn ang="0">
                  <a:pos x="T0" y="T1"/>
                </a:cxn>
                <a:cxn ang="0">
                  <a:pos x="T2" y="T3"/>
                </a:cxn>
                <a:cxn ang="0">
                  <a:pos x="T4" y="T5"/>
                </a:cxn>
                <a:cxn ang="0">
                  <a:pos x="T6" y="T7"/>
                </a:cxn>
                <a:cxn ang="0">
                  <a:pos x="T8" y="T9"/>
                </a:cxn>
              </a:cxnLst>
              <a:rect l="0" t="0" r="r" b="b"/>
              <a:pathLst>
                <a:path w="141" h="12">
                  <a:moveTo>
                    <a:pt x="141" y="0"/>
                  </a:moveTo>
                  <a:lnTo>
                    <a:pt x="11" y="0"/>
                  </a:lnTo>
                  <a:lnTo>
                    <a:pt x="0" y="12"/>
                  </a:lnTo>
                  <a:lnTo>
                    <a:pt x="141" y="12"/>
                  </a:lnTo>
                  <a:lnTo>
                    <a:pt x="141" y="0"/>
                  </a:lnTo>
                  <a:close/>
                </a:path>
              </a:pathLst>
            </a:custGeom>
            <a:solidFill>
              <a:srgbClr val="79E5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1" name="î$ľïḍè"/>
            <p:cNvSpPr/>
            <p:nvPr/>
          </p:nvSpPr>
          <p:spPr bwMode="auto">
            <a:xfrm>
              <a:off x="5376863" y="2559051"/>
              <a:ext cx="223838" cy="19050"/>
            </a:xfrm>
            <a:custGeom>
              <a:avLst/>
              <a:gdLst>
                <a:gd name="T0" fmla="*/ 141 w 141"/>
                <a:gd name="T1" fmla="*/ 0 h 12"/>
                <a:gd name="T2" fmla="*/ 11 w 141"/>
                <a:gd name="T3" fmla="*/ 0 h 12"/>
                <a:gd name="T4" fmla="*/ 0 w 141"/>
                <a:gd name="T5" fmla="*/ 12 h 12"/>
                <a:gd name="T6" fmla="*/ 141 w 141"/>
                <a:gd name="T7" fmla="*/ 12 h 12"/>
                <a:gd name="T8" fmla="*/ 141 w 141"/>
                <a:gd name="T9" fmla="*/ 0 h 12"/>
              </a:gdLst>
              <a:ahLst/>
              <a:cxnLst>
                <a:cxn ang="0">
                  <a:pos x="T0" y="T1"/>
                </a:cxn>
                <a:cxn ang="0">
                  <a:pos x="T2" y="T3"/>
                </a:cxn>
                <a:cxn ang="0">
                  <a:pos x="T4" y="T5"/>
                </a:cxn>
                <a:cxn ang="0">
                  <a:pos x="T6" y="T7"/>
                </a:cxn>
                <a:cxn ang="0">
                  <a:pos x="T8" y="T9"/>
                </a:cxn>
              </a:cxnLst>
              <a:rect l="0" t="0" r="r" b="b"/>
              <a:pathLst>
                <a:path w="141" h="12">
                  <a:moveTo>
                    <a:pt x="141" y="0"/>
                  </a:moveTo>
                  <a:lnTo>
                    <a:pt x="11" y="0"/>
                  </a:lnTo>
                  <a:lnTo>
                    <a:pt x="0" y="12"/>
                  </a:lnTo>
                  <a:lnTo>
                    <a:pt x="141" y="12"/>
                  </a:lnTo>
                  <a:lnTo>
                    <a:pt x="1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2" name="iSḻîḍê"/>
            <p:cNvSpPr/>
            <p:nvPr/>
          </p:nvSpPr>
          <p:spPr bwMode="auto">
            <a:xfrm>
              <a:off x="5078413" y="2039938"/>
              <a:ext cx="522288" cy="188913"/>
            </a:xfrm>
            <a:custGeom>
              <a:avLst/>
              <a:gdLst>
                <a:gd name="T0" fmla="*/ 173 w 173"/>
                <a:gd name="T1" fmla="*/ 0 h 63"/>
                <a:gd name="T2" fmla="*/ 0 w 173"/>
                <a:gd name="T3" fmla="*/ 0 h 63"/>
                <a:gd name="T4" fmla="*/ 0 w 173"/>
                <a:gd name="T5" fmla="*/ 63 h 63"/>
                <a:gd name="T6" fmla="*/ 5 w 173"/>
                <a:gd name="T7" fmla="*/ 63 h 63"/>
                <a:gd name="T8" fmla="*/ 173 w 173"/>
                <a:gd name="T9" fmla="*/ 63 h 63"/>
                <a:gd name="T10" fmla="*/ 173 w 173"/>
                <a:gd name="T11" fmla="*/ 0 h 63"/>
              </a:gdLst>
              <a:ahLst/>
              <a:cxnLst>
                <a:cxn ang="0">
                  <a:pos x="T0" y="T1"/>
                </a:cxn>
                <a:cxn ang="0">
                  <a:pos x="T2" y="T3"/>
                </a:cxn>
                <a:cxn ang="0">
                  <a:pos x="T4" y="T5"/>
                </a:cxn>
                <a:cxn ang="0">
                  <a:pos x="T6" y="T7"/>
                </a:cxn>
                <a:cxn ang="0">
                  <a:pos x="T8" y="T9"/>
                </a:cxn>
                <a:cxn ang="0">
                  <a:pos x="T10" y="T11"/>
                </a:cxn>
              </a:cxnLst>
              <a:rect l="0" t="0" r="r" b="b"/>
              <a:pathLst>
                <a:path w="173" h="63">
                  <a:moveTo>
                    <a:pt x="173" y="0"/>
                  </a:moveTo>
                  <a:cubicBezTo>
                    <a:pt x="0" y="0"/>
                    <a:pt x="0" y="0"/>
                    <a:pt x="0" y="0"/>
                  </a:cubicBezTo>
                  <a:cubicBezTo>
                    <a:pt x="0" y="63"/>
                    <a:pt x="0" y="63"/>
                    <a:pt x="0" y="63"/>
                  </a:cubicBezTo>
                  <a:cubicBezTo>
                    <a:pt x="2" y="63"/>
                    <a:pt x="3" y="63"/>
                    <a:pt x="5" y="63"/>
                  </a:cubicBezTo>
                  <a:cubicBezTo>
                    <a:pt x="173" y="63"/>
                    <a:pt x="173" y="63"/>
                    <a:pt x="173" y="63"/>
                  </a:cubicBezTo>
                  <a:cubicBezTo>
                    <a:pt x="173" y="0"/>
                    <a:pt x="173" y="0"/>
                    <a:pt x="173"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3" name="îṩlíḍe"/>
            <p:cNvSpPr/>
            <p:nvPr/>
          </p:nvSpPr>
          <p:spPr bwMode="auto">
            <a:xfrm>
              <a:off x="5078413" y="2232026"/>
              <a:ext cx="522288" cy="147638"/>
            </a:xfrm>
            <a:custGeom>
              <a:avLst/>
              <a:gdLst>
                <a:gd name="T0" fmla="*/ 173 w 173"/>
                <a:gd name="T1" fmla="*/ 0 h 49"/>
                <a:gd name="T2" fmla="*/ 5 w 173"/>
                <a:gd name="T3" fmla="*/ 0 h 49"/>
                <a:gd name="T4" fmla="*/ 0 w 173"/>
                <a:gd name="T5" fmla="*/ 1 h 49"/>
                <a:gd name="T6" fmla="*/ 0 w 173"/>
                <a:gd name="T7" fmla="*/ 49 h 49"/>
                <a:gd name="T8" fmla="*/ 13 w 173"/>
                <a:gd name="T9" fmla="*/ 49 h 49"/>
                <a:gd name="T10" fmla="*/ 13 w 173"/>
                <a:gd name="T11" fmla="*/ 30 h 49"/>
                <a:gd name="T12" fmla="*/ 173 w 173"/>
                <a:gd name="T13" fmla="*/ 30 h 49"/>
                <a:gd name="T14" fmla="*/ 173 w 173"/>
                <a:gd name="T15" fmla="*/ 0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49">
                  <a:moveTo>
                    <a:pt x="173" y="0"/>
                  </a:moveTo>
                  <a:cubicBezTo>
                    <a:pt x="5" y="0"/>
                    <a:pt x="5" y="0"/>
                    <a:pt x="5" y="0"/>
                  </a:cubicBezTo>
                  <a:cubicBezTo>
                    <a:pt x="3" y="0"/>
                    <a:pt x="2" y="0"/>
                    <a:pt x="0" y="1"/>
                  </a:cubicBezTo>
                  <a:cubicBezTo>
                    <a:pt x="0" y="49"/>
                    <a:pt x="0" y="49"/>
                    <a:pt x="0" y="49"/>
                  </a:cubicBezTo>
                  <a:cubicBezTo>
                    <a:pt x="13" y="49"/>
                    <a:pt x="13" y="49"/>
                    <a:pt x="13" y="49"/>
                  </a:cubicBezTo>
                  <a:cubicBezTo>
                    <a:pt x="13" y="30"/>
                    <a:pt x="13" y="30"/>
                    <a:pt x="13" y="30"/>
                  </a:cubicBezTo>
                  <a:cubicBezTo>
                    <a:pt x="173" y="30"/>
                    <a:pt x="173" y="30"/>
                    <a:pt x="173" y="30"/>
                  </a:cubicBezTo>
                  <a:cubicBezTo>
                    <a:pt x="173" y="0"/>
                    <a:pt x="173" y="0"/>
                    <a:pt x="173" y="0"/>
                  </a:cubicBezTo>
                </a:path>
              </a:pathLst>
            </a:custGeom>
            <a:solidFill>
              <a:srgbClr val="2BA7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4" name="îş1ïḓe"/>
            <p:cNvSpPr/>
            <p:nvPr/>
          </p:nvSpPr>
          <p:spPr bwMode="auto">
            <a:xfrm>
              <a:off x="5078413" y="2228851"/>
              <a:ext cx="522288" cy="6350"/>
            </a:xfrm>
            <a:custGeom>
              <a:avLst/>
              <a:gdLst>
                <a:gd name="T0" fmla="*/ 173 w 173"/>
                <a:gd name="T1" fmla="*/ 0 h 2"/>
                <a:gd name="T2" fmla="*/ 5 w 173"/>
                <a:gd name="T3" fmla="*/ 0 h 2"/>
                <a:gd name="T4" fmla="*/ 0 w 173"/>
                <a:gd name="T5" fmla="*/ 0 h 2"/>
                <a:gd name="T6" fmla="*/ 0 w 173"/>
                <a:gd name="T7" fmla="*/ 2 h 2"/>
                <a:gd name="T8" fmla="*/ 5 w 173"/>
                <a:gd name="T9" fmla="*/ 1 h 2"/>
                <a:gd name="T10" fmla="*/ 173 w 173"/>
                <a:gd name="T11" fmla="*/ 1 h 2"/>
                <a:gd name="T12" fmla="*/ 173 w 173"/>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73" h="2">
                  <a:moveTo>
                    <a:pt x="173" y="0"/>
                  </a:moveTo>
                  <a:cubicBezTo>
                    <a:pt x="5" y="0"/>
                    <a:pt x="5" y="0"/>
                    <a:pt x="5" y="0"/>
                  </a:cubicBezTo>
                  <a:cubicBezTo>
                    <a:pt x="3" y="0"/>
                    <a:pt x="2" y="0"/>
                    <a:pt x="0" y="0"/>
                  </a:cubicBezTo>
                  <a:cubicBezTo>
                    <a:pt x="0" y="2"/>
                    <a:pt x="0" y="2"/>
                    <a:pt x="0" y="2"/>
                  </a:cubicBezTo>
                  <a:cubicBezTo>
                    <a:pt x="2" y="1"/>
                    <a:pt x="3" y="1"/>
                    <a:pt x="5" y="1"/>
                  </a:cubicBezTo>
                  <a:cubicBezTo>
                    <a:pt x="173" y="1"/>
                    <a:pt x="173" y="1"/>
                    <a:pt x="173" y="1"/>
                  </a:cubicBezTo>
                  <a:cubicBezTo>
                    <a:pt x="173" y="0"/>
                    <a:pt x="173" y="0"/>
                    <a:pt x="173" y="0"/>
                  </a:cubicBezTo>
                </a:path>
              </a:pathLst>
            </a:custGeom>
            <a:solidFill>
              <a:srgbClr val="3DBEE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5" name="îṥḷíḋé"/>
            <p:cNvSpPr/>
            <p:nvPr/>
          </p:nvSpPr>
          <p:spPr bwMode="auto">
            <a:xfrm>
              <a:off x="5118101" y="2322513"/>
              <a:ext cx="482600" cy="57150"/>
            </a:xfrm>
            <a:custGeom>
              <a:avLst/>
              <a:gdLst>
                <a:gd name="T0" fmla="*/ 304 w 304"/>
                <a:gd name="T1" fmla="*/ 0 h 36"/>
                <a:gd name="T2" fmla="*/ 0 w 304"/>
                <a:gd name="T3" fmla="*/ 0 h 36"/>
                <a:gd name="T4" fmla="*/ 0 w 304"/>
                <a:gd name="T5" fmla="*/ 36 h 36"/>
                <a:gd name="T6" fmla="*/ 288 w 304"/>
                <a:gd name="T7" fmla="*/ 36 h 36"/>
                <a:gd name="T8" fmla="*/ 304 w 304"/>
                <a:gd name="T9" fmla="*/ 19 h 36"/>
                <a:gd name="T10" fmla="*/ 304 w 304"/>
                <a:gd name="T11" fmla="*/ 0 h 36"/>
              </a:gdLst>
              <a:ahLst/>
              <a:cxnLst>
                <a:cxn ang="0">
                  <a:pos x="T0" y="T1"/>
                </a:cxn>
                <a:cxn ang="0">
                  <a:pos x="T2" y="T3"/>
                </a:cxn>
                <a:cxn ang="0">
                  <a:pos x="T4" y="T5"/>
                </a:cxn>
                <a:cxn ang="0">
                  <a:pos x="T6" y="T7"/>
                </a:cxn>
                <a:cxn ang="0">
                  <a:pos x="T8" y="T9"/>
                </a:cxn>
                <a:cxn ang="0">
                  <a:pos x="T10" y="T11"/>
                </a:cxn>
              </a:cxnLst>
              <a:rect l="0" t="0" r="r" b="b"/>
              <a:pathLst>
                <a:path w="304" h="36">
                  <a:moveTo>
                    <a:pt x="304" y="0"/>
                  </a:moveTo>
                  <a:lnTo>
                    <a:pt x="0" y="0"/>
                  </a:lnTo>
                  <a:lnTo>
                    <a:pt x="0" y="36"/>
                  </a:lnTo>
                  <a:lnTo>
                    <a:pt x="288" y="36"/>
                  </a:lnTo>
                  <a:lnTo>
                    <a:pt x="304" y="19"/>
                  </a:lnTo>
                  <a:lnTo>
                    <a:pt x="304" y="0"/>
                  </a:lnTo>
                  <a:close/>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6" name="íSļîḋê"/>
            <p:cNvSpPr/>
            <p:nvPr/>
          </p:nvSpPr>
          <p:spPr bwMode="auto">
            <a:xfrm>
              <a:off x="5118101" y="2322513"/>
              <a:ext cx="482600" cy="57150"/>
            </a:xfrm>
            <a:custGeom>
              <a:avLst/>
              <a:gdLst>
                <a:gd name="T0" fmla="*/ 304 w 304"/>
                <a:gd name="T1" fmla="*/ 0 h 36"/>
                <a:gd name="T2" fmla="*/ 0 w 304"/>
                <a:gd name="T3" fmla="*/ 0 h 36"/>
                <a:gd name="T4" fmla="*/ 0 w 304"/>
                <a:gd name="T5" fmla="*/ 36 h 36"/>
                <a:gd name="T6" fmla="*/ 288 w 304"/>
                <a:gd name="T7" fmla="*/ 36 h 36"/>
                <a:gd name="T8" fmla="*/ 304 w 304"/>
                <a:gd name="T9" fmla="*/ 19 h 36"/>
                <a:gd name="T10" fmla="*/ 304 w 304"/>
                <a:gd name="T11" fmla="*/ 0 h 36"/>
              </a:gdLst>
              <a:ahLst/>
              <a:cxnLst>
                <a:cxn ang="0">
                  <a:pos x="T0" y="T1"/>
                </a:cxn>
                <a:cxn ang="0">
                  <a:pos x="T2" y="T3"/>
                </a:cxn>
                <a:cxn ang="0">
                  <a:pos x="T4" y="T5"/>
                </a:cxn>
                <a:cxn ang="0">
                  <a:pos x="T6" y="T7"/>
                </a:cxn>
                <a:cxn ang="0">
                  <a:pos x="T8" y="T9"/>
                </a:cxn>
                <a:cxn ang="0">
                  <a:pos x="T10" y="T11"/>
                </a:cxn>
              </a:cxnLst>
              <a:rect l="0" t="0" r="r" b="b"/>
              <a:pathLst>
                <a:path w="304" h="36">
                  <a:moveTo>
                    <a:pt x="304" y="0"/>
                  </a:moveTo>
                  <a:lnTo>
                    <a:pt x="0" y="0"/>
                  </a:lnTo>
                  <a:lnTo>
                    <a:pt x="0" y="36"/>
                  </a:lnTo>
                  <a:lnTo>
                    <a:pt x="288" y="36"/>
                  </a:lnTo>
                  <a:lnTo>
                    <a:pt x="304" y="19"/>
                  </a:lnTo>
                  <a:lnTo>
                    <a:pt x="3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7" name="iṡḷîḑe"/>
            <p:cNvSpPr/>
            <p:nvPr/>
          </p:nvSpPr>
          <p:spPr bwMode="auto">
            <a:xfrm>
              <a:off x="5575301" y="2352676"/>
              <a:ext cx="25400" cy="26988"/>
            </a:xfrm>
            <a:custGeom>
              <a:avLst/>
              <a:gdLst>
                <a:gd name="T0" fmla="*/ 16 w 16"/>
                <a:gd name="T1" fmla="*/ 0 h 17"/>
                <a:gd name="T2" fmla="*/ 0 w 16"/>
                <a:gd name="T3" fmla="*/ 17 h 17"/>
                <a:gd name="T4" fmla="*/ 16 w 16"/>
                <a:gd name="T5" fmla="*/ 17 h 17"/>
                <a:gd name="T6" fmla="*/ 16 w 16"/>
                <a:gd name="T7" fmla="*/ 0 h 17"/>
              </a:gdLst>
              <a:ahLst/>
              <a:cxnLst>
                <a:cxn ang="0">
                  <a:pos x="T0" y="T1"/>
                </a:cxn>
                <a:cxn ang="0">
                  <a:pos x="T2" y="T3"/>
                </a:cxn>
                <a:cxn ang="0">
                  <a:pos x="T4" y="T5"/>
                </a:cxn>
                <a:cxn ang="0">
                  <a:pos x="T6" y="T7"/>
                </a:cxn>
              </a:cxnLst>
              <a:rect l="0" t="0" r="r" b="b"/>
              <a:pathLst>
                <a:path w="16" h="17">
                  <a:moveTo>
                    <a:pt x="16" y="0"/>
                  </a:moveTo>
                  <a:lnTo>
                    <a:pt x="0" y="17"/>
                  </a:lnTo>
                  <a:lnTo>
                    <a:pt x="16" y="17"/>
                  </a:lnTo>
                  <a:lnTo>
                    <a:pt x="16" y="0"/>
                  </a:lnTo>
                  <a:close/>
                </a:path>
              </a:pathLst>
            </a:custGeom>
            <a:solidFill>
              <a:srgbClr val="2981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8" name="îṧ1íḓè"/>
            <p:cNvSpPr/>
            <p:nvPr/>
          </p:nvSpPr>
          <p:spPr bwMode="auto">
            <a:xfrm>
              <a:off x="5575301" y="2352676"/>
              <a:ext cx="25400" cy="26988"/>
            </a:xfrm>
            <a:custGeom>
              <a:avLst/>
              <a:gdLst>
                <a:gd name="T0" fmla="*/ 16 w 16"/>
                <a:gd name="T1" fmla="*/ 0 h 17"/>
                <a:gd name="T2" fmla="*/ 0 w 16"/>
                <a:gd name="T3" fmla="*/ 17 h 17"/>
                <a:gd name="T4" fmla="*/ 16 w 16"/>
                <a:gd name="T5" fmla="*/ 17 h 17"/>
                <a:gd name="T6" fmla="*/ 16 w 16"/>
                <a:gd name="T7" fmla="*/ 0 h 17"/>
              </a:gdLst>
              <a:ahLst/>
              <a:cxnLst>
                <a:cxn ang="0">
                  <a:pos x="T0" y="T1"/>
                </a:cxn>
                <a:cxn ang="0">
                  <a:pos x="T2" y="T3"/>
                </a:cxn>
                <a:cxn ang="0">
                  <a:pos x="T4" y="T5"/>
                </a:cxn>
                <a:cxn ang="0">
                  <a:pos x="T6" y="T7"/>
                </a:cxn>
              </a:cxnLst>
              <a:rect l="0" t="0" r="r" b="b"/>
              <a:pathLst>
                <a:path w="16" h="17">
                  <a:moveTo>
                    <a:pt x="16" y="0"/>
                  </a:moveTo>
                  <a:lnTo>
                    <a:pt x="0" y="17"/>
                  </a:lnTo>
                  <a:lnTo>
                    <a:pt x="16" y="17"/>
                  </a:lnTo>
                  <a:lnTo>
                    <a:pt x="1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39" name="ïṣľídê"/>
            <p:cNvSpPr/>
            <p:nvPr/>
          </p:nvSpPr>
          <p:spPr bwMode="auto">
            <a:xfrm>
              <a:off x="3897313" y="1620838"/>
              <a:ext cx="1798638" cy="180975"/>
            </a:xfrm>
            <a:custGeom>
              <a:avLst/>
              <a:gdLst>
                <a:gd name="T0" fmla="*/ 522 w 597"/>
                <a:gd name="T1" fmla="*/ 3 h 60"/>
                <a:gd name="T2" fmla="*/ 329 w 597"/>
                <a:gd name="T3" fmla="*/ 3 h 60"/>
                <a:gd name="T4" fmla="*/ 329 w 597"/>
                <a:gd name="T5" fmla="*/ 10 h 60"/>
                <a:gd name="T6" fmla="*/ 320 w 597"/>
                <a:gd name="T7" fmla="*/ 19 h 60"/>
                <a:gd name="T8" fmla="*/ 281 w 597"/>
                <a:gd name="T9" fmla="*/ 19 h 60"/>
                <a:gd name="T10" fmla="*/ 271 w 597"/>
                <a:gd name="T11" fmla="*/ 10 h 60"/>
                <a:gd name="T12" fmla="*/ 271 w 597"/>
                <a:gd name="T13" fmla="*/ 3 h 60"/>
                <a:gd name="T14" fmla="*/ 113 w 597"/>
                <a:gd name="T15" fmla="*/ 3 h 60"/>
                <a:gd name="T16" fmla="*/ 104 w 597"/>
                <a:gd name="T17" fmla="*/ 30 h 60"/>
                <a:gd name="T18" fmla="*/ 105 w 597"/>
                <a:gd name="T19" fmla="*/ 37 h 60"/>
                <a:gd name="T20" fmla="*/ 525 w 597"/>
                <a:gd name="T21" fmla="*/ 37 h 60"/>
                <a:gd name="T22" fmla="*/ 526 w 597"/>
                <a:gd name="T23" fmla="*/ 25 h 60"/>
                <a:gd name="T24" fmla="*/ 522 w 597"/>
                <a:gd name="T25" fmla="*/ 3 h 60"/>
                <a:gd name="T26" fmla="*/ 24 w 597"/>
                <a:gd name="T27" fmla="*/ 41 h 60"/>
                <a:gd name="T28" fmla="*/ 12 w 597"/>
                <a:gd name="T29" fmla="*/ 29 h 60"/>
                <a:gd name="T30" fmla="*/ 24 w 597"/>
                <a:gd name="T31" fmla="*/ 16 h 60"/>
                <a:gd name="T32" fmla="*/ 36 w 597"/>
                <a:gd name="T33" fmla="*/ 29 h 60"/>
                <a:gd name="T34" fmla="*/ 24 w 597"/>
                <a:gd name="T35" fmla="*/ 41 h 60"/>
                <a:gd name="T36" fmla="*/ 53 w 597"/>
                <a:gd name="T37" fmla="*/ 41 h 60"/>
                <a:gd name="T38" fmla="*/ 41 w 597"/>
                <a:gd name="T39" fmla="*/ 29 h 60"/>
                <a:gd name="T40" fmla="*/ 53 w 597"/>
                <a:gd name="T41" fmla="*/ 16 h 60"/>
                <a:gd name="T42" fmla="*/ 66 w 597"/>
                <a:gd name="T43" fmla="*/ 29 h 60"/>
                <a:gd name="T44" fmla="*/ 53 w 597"/>
                <a:gd name="T45" fmla="*/ 41 h 60"/>
                <a:gd name="T46" fmla="*/ 82 w 597"/>
                <a:gd name="T47" fmla="*/ 41 h 60"/>
                <a:gd name="T48" fmla="*/ 70 w 597"/>
                <a:gd name="T49" fmla="*/ 29 h 60"/>
                <a:gd name="T50" fmla="*/ 82 w 597"/>
                <a:gd name="T51" fmla="*/ 16 h 60"/>
                <a:gd name="T52" fmla="*/ 95 w 597"/>
                <a:gd name="T53" fmla="*/ 29 h 60"/>
                <a:gd name="T54" fmla="*/ 82 w 597"/>
                <a:gd name="T55" fmla="*/ 41 h 60"/>
                <a:gd name="T56" fmla="*/ 597 w 597"/>
                <a:gd name="T57" fmla="*/ 0 h 60"/>
                <a:gd name="T58" fmla="*/ 527 w 597"/>
                <a:gd name="T59" fmla="*/ 0 h 60"/>
                <a:gd name="T60" fmla="*/ 527 w 597"/>
                <a:gd name="T61" fmla="*/ 0 h 60"/>
                <a:gd name="T62" fmla="*/ 597 w 597"/>
                <a:gd name="T63" fmla="*/ 0 h 60"/>
                <a:gd name="T64" fmla="*/ 597 w 597"/>
                <a:gd name="T65" fmla="*/ 3 h 60"/>
                <a:gd name="T66" fmla="*/ 528 w 597"/>
                <a:gd name="T67" fmla="*/ 3 h 60"/>
                <a:gd name="T68" fmla="*/ 531 w 597"/>
                <a:gd name="T69" fmla="*/ 25 h 60"/>
                <a:gd name="T70" fmla="*/ 530 w 597"/>
                <a:gd name="T71" fmla="*/ 40 h 60"/>
                <a:gd name="T72" fmla="*/ 529 w 597"/>
                <a:gd name="T73" fmla="*/ 42 h 60"/>
                <a:gd name="T74" fmla="*/ 101 w 597"/>
                <a:gd name="T75" fmla="*/ 42 h 60"/>
                <a:gd name="T76" fmla="*/ 100 w 597"/>
                <a:gd name="T77" fmla="*/ 40 h 60"/>
                <a:gd name="T78" fmla="*/ 99 w 597"/>
                <a:gd name="T79" fmla="*/ 30 h 60"/>
                <a:gd name="T80" fmla="*/ 107 w 597"/>
                <a:gd name="T81" fmla="*/ 3 h 60"/>
                <a:gd name="T82" fmla="*/ 0 w 597"/>
                <a:gd name="T83" fmla="*/ 3 h 60"/>
                <a:gd name="T84" fmla="*/ 0 w 597"/>
                <a:gd name="T85" fmla="*/ 60 h 60"/>
                <a:gd name="T86" fmla="*/ 597 w 597"/>
                <a:gd name="T87" fmla="*/ 60 h 60"/>
                <a:gd name="T88" fmla="*/ 0 w 597"/>
                <a:gd name="T89" fmla="*/ 60 h 60"/>
                <a:gd name="T90" fmla="*/ 0 w 597"/>
                <a:gd name="T91" fmla="*/ 59 h 60"/>
                <a:gd name="T92" fmla="*/ 597 w 597"/>
                <a:gd name="T93" fmla="*/ 59 h 60"/>
                <a:gd name="T94" fmla="*/ 597 w 597"/>
                <a:gd name="T95"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7" h="60">
                  <a:moveTo>
                    <a:pt x="522" y="3"/>
                  </a:moveTo>
                  <a:cubicBezTo>
                    <a:pt x="329" y="3"/>
                    <a:pt x="329" y="3"/>
                    <a:pt x="329" y="3"/>
                  </a:cubicBezTo>
                  <a:cubicBezTo>
                    <a:pt x="329" y="10"/>
                    <a:pt x="329" y="10"/>
                    <a:pt x="329" y="10"/>
                  </a:cubicBezTo>
                  <a:cubicBezTo>
                    <a:pt x="329" y="15"/>
                    <a:pt x="325" y="19"/>
                    <a:pt x="320" y="19"/>
                  </a:cubicBezTo>
                  <a:cubicBezTo>
                    <a:pt x="281" y="19"/>
                    <a:pt x="281" y="19"/>
                    <a:pt x="281" y="19"/>
                  </a:cubicBezTo>
                  <a:cubicBezTo>
                    <a:pt x="276" y="19"/>
                    <a:pt x="271" y="15"/>
                    <a:pt x="271" y="10"/>
                  </a:cubicBezTo>
                  <a:cubicBezTo>
                    <a:pt x="271" y="3"/>
                    <a:pt x="271" y="3"/>
                    <a:pt x="271" y="3"/>
                  </a:cubicBezTo>
                  <a:cubicBezTo>
                    <a:pt x="113" y="3"/>
                    <a:pt x="113" y="3"/>
                    <a:pt x="113" y="3"/>
                  </a:cubicBezTo>
                  <a:cubicBezTo>
                    <a:pt x="108" y="11"/>
                    <a:pt x="104" y="20"/>
                    <a:pt x="104" y="30"/>
                  </a:cubicBezTo>
                  <a:cubicBezTo>
                    <a:pt x="104" y="32"/>
                    <a:pt x="104" y="35"/>
                    <a:pt x="105" y="37"/>
                  </a:cubicBezTo>
                  <a:cubicBezTo>
                    <a:pt x="525" y="37"/>
                    <a:pt x="525" y="37"/>
                    <a:pt x="525" y="37"/>
                  </a:cubicBezTo>
                  <a:cubicBezTo>
                    <a:pt x="526" y="33"/>
                    <a:pt x="526" y="29"/>
                    <a:pt x="526" y="25"/>
                  </a:cubicBezTo>
                  <a:cubicBezTo>
                    <a:pt x="526" y="18"/>
                    <a:pt x="525" y="10"/>
                    <a:pt x="522" y="3"/>
                  </a:cubicBezTo>
                  <a:moveTo>
                    <a:pt x="24" y="41"/>
                  </a:moveTo>
                  <a:cubicBezTo>
                    <a:pt x="17" y="41"/>
                    <a:pt x="12" y="36"/>
                    <a:pt x="12" y="29"/>
                  </a:cubicBezTo>
                  <a:cubicBezTo>
                    <a:pt x="12" y="22"/>
                    <a:pt x="17" y="16"/>
                    <a:pt x="24" y="16"/>
                  </a:cubicBezTo>
                  <a:cubicBezTo>
                    <a:pt x="31" y="16"/>
                    <a:pt x="36" y="22"/>
                    <a:pt x="36" y="29"/>
                  </a:cubicBezTo>
                  <a:cubicBezTo>
                    <a:pt x="36" y="36"/>
                    <a:pt x="31" y="41"/>
                    <a:pt x="24" y="41"/>
                  </a:cubicBezTo>
                  <a:moveTo>
                    <a:pt x="53" y="41"/>
                  </a:moveTo>
                  <a:cubicBezTo>
                    <a:pt x="47" y="41"/>
                    <a:pt x="41" y="36"/>
                    <a:pt x="41" y="29"/>
                  </a:cubicBezTo>
                  <a:cubicBezTo>
                    <a:pt x="41" y="22"/>
                    <a:pt x="47" y="16"/>
                    <a:pt x="53" y="16"/>
                  </a:cubicBezTo>
                  <a:cubicBezTo>
                    <a:pt x="60" y="16"/>
                    <a:pt x="66" y="22"/>
                    <a:pt x="66" y="29"/>
                  </a:cubicBezTo>
                  <a:cubicBezTo>
                    <a:pt x="66" y="36"/>
                    <a:pt x="60" y="41"/>
                    <a:pt x="53" y="41"/>
                  </a:cubicBezTo>
                  <a:moveTo>
                    <a:pt x="82" y="41"/>
                  </a:moveTo>
                  <a:cubicBezTo>
                    <a:pt x="76" y="41"/>
                    <a:pt x="70" y="36"/>
                    <a:pt x="70" y="29"/>
                  </a:cubicBezTo>
                  <a:cubicBezTo>
                    <a:pt x="70" y="22"/>
                    <a:pt x="76" y="16"/>
                    <a:pt x="82" y="16"/>
                  </a:cubicBezTo>
                  <a:cubicBezTo>
                    <a:pt x="89" y="16"/>
                    <a:pt x="95" y="22"/>
                    <a:pt x="95" y="29"/>
                  </a:cubicBezTo>
                  <a:cubicBezTo>
                    <a:pt x="95" y="36"/>
                    <a:pt x="89" y="41"/>
                    <a:pt x="82" y="41"/>
                  </a:cubicBezTo>
                  <a:moveTo>
                    <a:pt x="597" y="0"/>
                  </a:moveTo>
                  <a:cubicBezTo>
                    <a:pt x="527" y="0"/>
                    <a:pt x="527" y="0"/>
                    <a:pt x="527" y="0"/>
                  </a:cubicBezTo>
                  <a:cubicBezTo>
                    <a:pt x="527" y="0"/>
                    <a:pt x="527" y="0"/>
                    <a:pt x="527" y="0"/>
                  </a:cubicBezTo>
                  <a:cubicBezTo>
                    <a:pt x="597" y="0"/>
                    <a:pt x="597" y="0"/>
                    <a:pt x="597" y="0"/>
                  </a:cubicBezTo>
                  <a:cubicBezTo>
                    <a:pt x="597" y="3"/>
                    <a:pt x="597" y="3"/>
                    <a:pt x="597" y="3"/>
                  </a:cubicBezTo>
                  <a:cubicBezTo>
                    <a:pt x="528" y="3"/>
                    <a:pt x="528" y="3"/>
                    <a:pt x="528" y="3"/>
                  </a:cubicBezTo>
                  <a:cubicBezTo>
                    <a:pt x="530" y="10"/>
                    <a:pt x="531" y="18"/>
                    <a:pt x="531" y="25"/>
                  </a:cubicBezTo>
                  <a:cubicBezTo>
                    <a:pt x="531" y="30"/>
                    <a:pt x="531" y="35"/>
                    <a:pt x="530" y="40"/>
                  </a:cubicBezTo>
                  <a:cubicBezTo>
                    <a:pt x="529" y="42"/>
                    <a:pt x="529" y="42"/>
                    <a:pt x="529" y="42"/>
                  </a:cubicBezTo>
                  <a:cubicBezTo>
                    <a:pt x="101" y="42"/>
                    <a:pt x="101" y="42"/>
                    <a:pt x="101" y="42"/>
                  </a:cubicBezTo>
                  <a:cubicBezTo>
                    <a:pt x="100" y="40"/>
                    <a:pt x="100" y="40"/>
                    <a:pt x="100" y="40"/>
                  </a:cubicBezTo>
                  <a:cubicBezTo>
                    <a:pt x="100" y="37"/>
                    <a:pt x="99" y="33"/>
                    <a:pt x="99" y="30"/>
                  </a:cubicBezTo>
                  <a:cubicBezTo>
                    <a:pt x="99" y="20"/>
                    <a:pt x="102" y="11"/>
                    <a:pt x="107" y="3"/>
                  </a:cubicBezTo>
                  <a:cubicBezTo>
                    <a:pt x="0" y="3"/>
                    <a:pt x="0" y="3"/>
                    <a:pt x="0" y="3"/>
                  </a:cubicBezTo>
                  <a:cubicBezTo>
                    <a:pt x="0" y="60"/>
                    <a:pt x="0" y="60"/>
                    <a:pt x="0" y="60"/>
                  </a:cubicBezTo>
                  <a:cubicBezTo>
                    <a:pt x="597" y="60"/>
                    <a:pt x="597" y="60"/>
                    <a:pt x="597" y="60"/>
                  </a:cubicBezTo>
                  <a:cubicBezTo>
                    <a:pt x="0" y="60"/>
                    <a:pt x="0" y="60"/>
                    <a:pt x="0" y="60"/>
                  </a:cubicBezTo>
                  <a:cubicBezTo>
                    <a:pt x="0" y="59"/>
                    <a:pt x="0" y="59"/>
                    <a:pt x="0" y="59"/>
                  </a:cubicBezTo>
                  <a:cubicBezTo>
                    <a:pt x="597" y="59"/>
                    <a:pt x="597" y="59"/>
                    <a:pt x="597" y="59"/>
                  </a:cubicBezTo>
                  <a:cubicBezTo>
                    <a:pt x="597" y="0"/>
                    <a:pt x="597" y="0"/>
                    <a:pt x="597"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0" name="ïŝľiḋê"/>
            <p:cNvSpPr/>
            <p:nvPr/>
          </p:nvSpPr>
          <p:spPr bwMode="auto">
            <a:xfrm>
              <a:off x="4195763" y="1630363"/>
              <a:ext cx="1301750" cy="117475"/>
            </a:xfrm>
            <a:custGeom>
              <a:avLst/>
              <a:gdLst>
                <a:gd name="T0" fmla="*/ 429 w 432"/>
                <a:gd name="T1" fmla="*/ 0 h 39"/>
                <a:gd name="T2" fmla="*/ 423 w 432"/>
                <a:gd name="T3" fmla="*/ 0 h 39"/>
                <a:gd name="T4" fmla="*/ 427 w 432"/>
                <a:gd name="T5" fmla="*/ 22 h 39"/>
                <a:gd name="T6" fmla="*/ 426 w 432"/>
                <a:gd name="T7" fmla="*/ 34 h 39"/>
                <a:gd name="T8" fmla="*/ 6 w 432"/>
                <a:gd name="T9" fmla="*/ 34 h 39"/>
                <a:gd name="T10" fmla="*/ 5 w 432"/>
                <a:gd name="T11" fmla="*/ 27 h 39"/>
                <a:gd name="T12" fmla="*/ 14 w 432"/>
                <a:gd name="T13" fmla="*/ 0 h 39"/>
                <a:gd name="T14" fmla="*/ 8 w 432"/>
                <a:gd name="T15" fmla="*/ 0 h 39"/>
                <a:gd name="T16" fmla="*/ 0 w 432"/>
                <a:gd name="T17" fmla="*/ 27 h 39"/>
                <a:gd name="T18" fmla="*/ 1 w 432"/>
                <a:gd name="T19" fmla="*/ 37 h 39"/>
                <a:gd name="T20" fmla="*/ 2 w 432"/>
                <a:gd name="T21" fmla="*/ 39 h 39"/>
                <a:gd name="T22" fmla="*/ 430 w 432"/>
                <a:gd name="T23" fmla="*/ 39 h 39"/>
                <a:gd name="T24" fmla="*/ 431 w 432"/>
                <a:gd name="T25" fmla="*/ 37 h 39"/>
                <a:gd name="T26" fmla="*/ 432 w 432"/>
                <a:gd name="T27" fmla="*/ 22 h 39"/>
                <a:gd name="T28" fmla="*/ 429 w 432"/>
                <a:gd name="T2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2" h="39">
                  <a:moveTo>
                    <a:pt x="429" y="0"/>
                  </a:moveTo>
                  <a:cubicBezTo>
                    <a:pt x="423" y="0"/>
                    <a:pt x="423" y="0"/>
                    <a:pt x="423" y="0"/>
                  </a:cubicBezTo>
                  <a:cubicBezTo>
                    <a:pt x="426" y="7"/>
                    <a:pt x="427" y="15"/>
                    <a:pt x="427" y="22"/>
                  </a:cubicBezTo>
                  <a:cubicBezTo>
                    <a:pt x="427" y="26"/>
                    <a:pt x="427" y="30"/>
                    <a:pt x="426" y="34"/>
                  </a:cubicBezTo>
                  <a:cubicBezTo>
                    <a:pt x="6" y="34"/>
                    <a:pt x="6" y="34"/>
                    <a:pt x="6" y="34"/>
                  </a:cubicBezTo>
                  <a:cubicBezTo>
                    <a:pt x="5" y="32"/>
                    <a:pt x="5" y="29"/>
                    <a:pt x="5" y="27"/>
                  </a:cubicBezTo>
                  <a:cubicBezTo>
                    <a:pt x="5" y="17"/>
                    <a:pt x="9" y="8"/>
                    <a:pt x="14" y="0"/>
                  </a:cubicBezTo>
                  <a:cubicBezTo>
                    <a:pt x="8" y="0"/>
                    <a:pt x="8" y="0"/>
                    <a:pt x="8" y="0"/>
                  </a:cubicBezTo>
                  <a:cubicBezTo>
                    <a:pt x="3" y="8"/>
                    <a:pt x="0" y="17"/>
                    <a:pt x="0" y="27"/>
                  </a:cubicBezTo>
                  <a:cubicBezTo>
                    <a:pt x="0" y="30"/>
                    <a:pt x="1" y="34"/>
                    <a:pt x="1" y="37"/>
                  </a:cubicBezTo>
                  <a:cubicBezTo>
                    <a:pt x="2" y="39"/>
                    <a:pt x="2" y="39"/>
                    <a:pt x="2" y="39"/>
                  </a:cubicBezTo>
                  <a:cubicBezTo>
                    <a:pt x="430" y="39"/>
                    <a:pt x="430" y="39"/>
                    <a:pt x="430" y="39"/>
                  </a:cubicBezTo>
                  <a:cubicBezTo>
                    <a:pt x="431" y="37"/>
                    <a:pt x="431" y="37"/>
                    <a:pt x="431" y="37"/>
                  </a:cubicBezTo>
                  <a:cubicBezTo>
                    <a:pt x="432" y="32"/>
                    <a:pt x="432" y="27"/>
                    <a:pt x="432" y="22"/>
                  </a:cubicBezTo>
                  <a:cubicBezTo>
                    <a:pt x="432" y="15"/>
                    <a:pt x="431" y="7"/>
                    <a:pt x="429" y="0"/>
                  </a:cubicBezTo>
                </a:path>
              </a:pathLst>
            </a:custGeom>
            <a:solidFill>
              <a:srgbClr val="257BB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1" name="îşḷíḋè"/>
            <p:cNvSpPr/>
            <p:nvPr/>
          </p:nvSpPr>
          <p:spPr bwMode="auto">
            <a:xfrm>
              <a:off x="4729163" y="1630363"/>
              <a:ext cx="144463" cy="33338"/>
            </a:xfrm>
            <a:custGeom>
              <a:avLst/>
              <a:gdLst>
                <a:gd name="T0" fmla="*/ 48 w 48"/>
                <a:gd name="T1" fmla="*/ 0 h 11"/>
                <a:gd name="T2" fmla="*/ 0 w 48"/>
                <a:gd name="T3" fmla="*/ 0 h 11"/>
                <a:gd name="T4" fmla="*/ 0 w 48"/>
                <a:gd name="T5" fmla="*/ 7 h 11"/>
                <a:gd name="T6" fmla="*/ 5 w 48"/>
                <a:gd name="T7" fmla="*/ 11 h 11"/>
                <a:gd name="T8" fmla="*/ 44 w 48"/>
                <a:gd name="T9" fmla="*/ 11 h 11"/>
                <a:gd name="T10" fmla="*/ 48 w 48"/>
                <a:gd name="T11" fmla="*/ 7 h 11"/>
                <a:gd name="T12" fmla="*/ 48 w 48"/>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8" h="11">
                  <a:moveTo>
                    <a:pt x="48" y="0"/>
                  </a:moveTo>
                  <a:cubicBezTo>
                    <a:pt x="0" y="0"/>
                    <a:pt x="0" y="0"/>
                    <a:pt x="0" y="0"/>
                  </a:cubicBezTo>
                  <a:cubicBezTo>
                    <a:pt x="0" y="7"/>
                    <a:pt x="0" y="7"/>
                    <a:pt x="0" y="7"/>
                  </a:cubicBezTo>
                  <a:cubicBezTo>
                    <a:pt x="0" y="9"/>
                    <a:pt x="2" y="11"/>
                    <a:pt x="5" y="11"/>
                  </a:cubicBezTo>
                  <a:cubicBezTo>
                    <a:pt x="44" y="11"/>
                    <a:pt x="44" y="11"/>
                    <a:pt x="44" y="11"/>
                  </a:cubicBezTo>
                  <a:cubicBezTo>
                    <a:pt x="46" y="11"/>
                    <a:pt x="48" y="9"/>
                    <a:pt x="48" y="7"/>
                  </a:cubicBezTo>
                  <a:cubicBezTo>
                    <a:pt x="48" y="0"/>
                    <a:pt x="48" y="0"/>
                    <a:pt x="48"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2" name="í$líḋe"/>
            <p:cNvSpPr/>
            <p:nvPr/>
          </p:nvSpPr>
          <p:spPr bwMode="auto">
            <a:xfrm>
              <a:off x="4713288" y="1630363"/>
              <a:ext cx="176213" cy="47625"/>
            </a:xfrm>
            <a:custGeom>
              <a:avLst/>
              <a:gdLst>
                <a:gd name="T0" fmla="*/ 58 w 58"/>
                <a:gd name="T1" fmla="*/ 0 h 16"/>
                <a:gd name="T2" fmla="*/ 53 w 58"/>
                <a:gd name="T3" fmla="*/ 0 h 16"/>
                <a:gd name="T4" fmla="*/ 53 w 58"/>
                <a:gd name="T5" fmla="*/ 7 h 16"/>
                <a:gd name="T6" fmla="*/ 49 w 58"/>
                <a:gd name="T7" fmla="*/ 11 h 16"/>
                <a:gd name="T8" fmla="*/ 10 w 58"/>
                <a:gd name="T9" fmla="*/ 11 h 16"/>
                <a:gd name="T10" fmla="*/ 5 w 58"/>
                <a:gd name="T11" fmla="*/ 7 h 16"/>
                <a:gd name="T12" fmla="*/ 5 w 58"/>
                <a:gd name="T13" fmla="*/ 0 h 16"/>
                <a:gd name="T14" fmla="*/ 0 w 58"/>
                <a:gd name="T15" fmla="*/ 0 h 16"/>
                <a:gd name="T16" fmla="*/ 0 w 58"/>
                <a:gd name="T17" fmla="*/ 7 h 16"/>
                <a:gd name="T18" fmla="*/ 10 w 58"/>
                <a:gd name="T19" fmla="*/ 16 h 16"/>
                <a:gd name="T20" fmla="*/ 49 w 58"/>
                <a:gd name="T21" fmla="*/ 16 h 16"/>
                <a:gd name="T22" fmla="*/ 58 w 58"/>
                <a:gd name="T23" fmla="*/ 7 h 16"/>
                <a:gd name="T24" fmla="*/ 58 w 58"/>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 h="16">
                  <a:moveTo>
                    <a:pt x="58" y="0"/>
                  </a:moveTo>
                  <a:cubicBezTo>
                    <a:pt x="53" y="0"/>
                    <a:pt x="53" y="0"/>
                    <a:pt x="53" y="0"/>
                  </a:cubicBezTo>
                  <a:cubicBezTo>
                    <a:pt x="53" y="7"/>
                    <a:pt x="53" y="7"/>
                    <a:pt x="53" y="7"/>
                  </a:cubicBezTo>
                  <a:cubicBezTo>
                    <a:pt x="53" y="9"/>
                    <a:pt x="51" y="11"/>
                    <a:pt x="49" y="11"/>
                  </a:cubicBezTo>
                  <a:cubicBezTo>
                    <a:pt x="10" y="11"/>
                    <a:pt x="10" y="11"/>
                    <a:pt x="10" y="11"/>
                  </a:cubicBezTo>
                  <a:cubicBezTo>
                    <a:pt x="7" y="11"/>
                    <a:pt x="5" y="9"/>
                    <a:pt x="5" y="7"/>
                  </a:cubicBezTo>
                  <a:cubicBezTo>
                    <a:pt x="5" y="0"/>
                    <a:pt x="5" y="0"/>
                    <a:pt x="5" y="0"/>
                  </a:cubicBezTo>
                  <a:cubicBezTo>
                    <a:pt x="0" y="0"/>
                    <a:pt x="0" y="0"/>
                    <a:pt x="0" y="0"/>
                  </a:cubicBezTo>
                  <a:cubicBezTo>
                    <a:pt x="0" y="7"/>
                    <a:pt x="0" y="7"/>
                    <a:pt x="0" y="7"/>
                  </a:cubicBezTo>
                  <a:cubicBezTo>
                    <a:pt x="0" y="12"/>
                    <a:pt x="5" y="16"/>
                    <a:pt x="10" y="16"/>
                  </a:cubicBezTo>
                  <a:cubicBezTo>
                    <a:pt x="49" y="16"/>
                    <a:pt x="49" y="16"/>
                    <a:pt x="49" y="16"/>
                  </a:cubicBezTo>
                  <a:cubicBezTo>
                    <a:pt x="54" y="16"/>
                    <a:pt x="58" y="12"/>
                    <a:pt x="58" y="7"/>
                  </a:cubicBezTo>
                  <a:cubicBezTo>
                    <a:pt x="58" y="0"/>
                    <a:pt x="58" y="0"/>
                    <a:pt x="58" y="0"/>
                  </a:cubicBezTo>
                </a:path>
              </a:pathLst>
            </a:custGeom>
            <a:solidFill>
              <a:srgbClr val="257BB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3" name="íšlïḋê"/>
            <p:cNvSpPr/>
            <p:nvPr/>
          </p:nvSpPr>
          <p:spPr bwMode="auto">
            <a:xfrm>
              <a:off x="4889501" y="1620838"/>
              <a:ext cx="806450" cy="9525"/>
            </a:xfrm>
            <a:custGeom>
              <a:avLst/>
              <a:gdLst>
                <a:gd name="T0" fmla="*/ 192 w 268"/>
                <a:gd name="T1" fmla="*/ 0 h 3"/>
                <a:gd name="T2" fmla="*/ 0 w 268"/>
                <a:gd name="T3" fmla="*/ 0 h 3"/>
                <a:gd name="T4" fmla="*/ 0 w 268"/>
                <a:gd name="T5" fmla="*/ 3 h 3"/>
                <a:gd name="T6" fmla="*/ 193 w 268"/>
                <a:gd name="T7" fmla="*/ 3 h 3"/>
                <a:gd name="T8" fmla="*/ 192 w 268"/>
                <a:gd name="T9" fmla="*/ 0 h 3"/>
                <a:gd name="T10" fmla="*/ 268 w 268"/>
                <a:gd name="T11" fmla="*/ 0 h 3"/>
                <a:gd name="T12" fmla="*/ 198 w 268"/>
                <a:gd name="T13" fmla="*/ 0 h 3"/>
                <a:gd name="T14" fmla="*/ 199 w 268"/>
                <a:gd name="T15" fmla="*/ 3 h 3"/>
                <a:gd name="T16" fmla="*/ 268 w 268"/>
                <a:gd name="T17" fmla="*/ 3 h 3"/>
                <a:gd name="T18" fmla="*/ 268 w 268"/>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3">
                  <a:moveTo>
                    <a:pt x="192" y="0"/>
                  </a:moveTo>
                  <a:cubicBezTo>
                    <a:pt x="0" y="0"/>
                    <a:pt x="0" y="0"/>
                    <a:pt x="0" y="0"/>
                  </a:cubicBezTo>
                  <a:cubicBezTo>
                    <a:pt x="0" y="3"/>
                    <a:pt x="0" y="3"/>
                    <a:pt x="0" y="3"/>
                  </a:cubicBezTo>
                  <a:cubicBezTo>
                    <a:pt x="193" y="3"/>
                    <a:pt x="193" y="3"/>
                    <a:pt x="193" y="3"/>
                  </a:cubicBezTo>
                  <a:cubicBezTo>
                    <a:pt x="193" y="2"/>
                    <a:pt x="193" y="1"/>
                    <a:pt x="192" y="0"/>
                  </a:cubicBezTo>
                  <a:moveTo>
                    <a:pt x="268" y="0"/>
                  </a:moveTo>
                  <a:cubicBezTo>
                    <a:pt x="198" y="0"/>
                    <a:pt x="198" y="0"/>
                    <a:pt x="198" y="0"/>
                  </a:cubicBezTo>
                  <a:cubicBezTo>
                    <a:pt x="198" y="1"/>
                    <a:pt x="198" y="2"/>
                    <a:pt x="199" y="3"/>
                  </a:cubicBezTo>
                  <a:cubicBezTo>
                    <a:pt x="268" y="3"/>
                    <a:pt x="268" y="3"/>
                    <a:pt x="268" y="3"/>
                  </a:cubicBezTo>
                  <a:cubicBezTo>
                    <a:pt x="268" y="0"/>
                    <a:pt x="268" y="0"/>
                    <a:pt x="268" y="0"/>
                  </a:cubicBezTo>
                </a:path>
              </a:pathLst>
            </a:cu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4" name="isḷíḋé"/>
            <p:cNvSpPr/>
            <p:nvPr/>
          </p:nvSpPr>
          <p:spPr bwMode="auto">
            <a:xfrm>
              <a:off x="5467351" y="1620838"/>
              <a:ext cx="20638" cy="9525"/>
            </a:xfrm>
            <a:custGeom>
              <a:avLst/>
              <a:gdLst>
                <a:gd name="T0" fmla="*/ 6 w 7"/>
                <a:gd name="T1" fmla="*/ 0 h 3"/>
                <a:gd name="T2" fmla="*/ 0 w 7"/>
                <a:gd name="T3" fmla="*/ 0 h 3"/>
                <a:gd name="T4" fmla="*/ 1 w 7"/>
                <a:gd name="T5" fmla="*/ 3 h 3"/>
                <a:gd name="T6" fmla="*/ 7 w 7"/>
                <a:gd name="T7" fmla="*/ 3 h 3"/>
                <a:gd name="T8" fmla="*/ 6 w 7"/>
                <a:gd name="T9" fmla="*/ 0 h 3"/>
              </a:gdLst>
              <a:ahLst/>
              <a:cxnLst>
                <a:cxn ang="0">
                  <a:pos x="T0" y="T1"/>
                </a:cxn>
                <a:cxn ang="0">
                  <a:pos x="T2" y="T3"/>
                </a:cxn>
                <a:cxn ang="0">
                  <a:pos x="T4" y="T5"/>
                </a:cxn>
                <a:cxn ang="0">
                  <a:pos x="T6" y="T7"/>
                </a:cxn>
                <a:cxn ang="0">
                  <a:pos x="T8" y="T9"/>
                </a:cxn>
              </a:cxnLst>
              <a:rect l="0" t="0" r="r" b="b"/>
              <a:pathLst>
                <a:path w="7" h="3">
                  <a:moveTo>
                    <a:pt x="6" y="0"/>
                  </a:moveTo>
                  <a:cubicBezTo>
                    <a:pt x="0" y="0"/>
                    <a:pt x="0" y="0"/>
                    <a:pt x="0" y="0"/>
                  </a:cubicBezTo>
                  <a:cubicBezTo>
                    <a:pt x="1" y="1"/>
                    <a:pt x="1" y="2"/>
                    <a:pt x="1" y="3"/>
                  </a:cubicBezTo>
                  <a:cubicBezTo>
                    <a:pt x="7" y="3"/>
                    <a:pt x="7" y="3"/>
                    <a:pt x="7" y="3"/>
                  </a:cubicBezTo>
                  <a:cubicBezTo>
                    <a:pt x="6" y="2"/>
                    <a:pt x="6" y="1"/>
                    <a:pt x="6" y="0"/>
                  </a:cubicBezTo>
                </a:path>
              </a:pathLst>
            </a:custGeom>
            <a:solidFill>
              <a:srgbClr val="2A98C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5" name="iSḻîḓè"/>
            <p:cNvSpPr/>
            <p:nvPr/>
          </p:nvSpPr>
          <p:spPr bwMode="auto">
            <a:xfrm>
              <a:off x="3897313" y="1620838"/>
              <a:ext cx="976313" cy="9525"/>
            </a:xfrm>
            <a:custGeom>
              <a:avLst/>
              <a:gdLst>
                <a:gd name="T0" fmla="*/ 110 w 324"/>
                <a:gd name="T1" fmla="*/ 0 h 3"/>
                <a:gd name="T2" fmla="*/ 0 w 324"/>
                <a:gd name="T3" fmla="*/ 0 h 3"/>
                <a:gd name="T4" fmla="*/ 0 w 324"/>
                <a:gd name="T5" fmla="*/ 3 h 3"/>
                <a:gd name="T6" fmla="*/ 107 w 324"/>
                <a:gd name="T7" fmla="*/ 3 h 3"/>
                <a:gd name="T8" fmla="*/ 110 w 324"/>
                <a:gd name="T9" fmla="*/ 0 h 3"/>
                <a:gd name="T10" fmla="*/ 271 w 324"/>
                <a:gd name="T11" fmla="*/ 0 h 3"/>
                <a:gd name="T12" fmla="*/ 116 w 324"/>
                <a:gd name="T13" fmla="*/ 0 h 3"/>
                <a:gd name="T14" fmla="*/ 113 w 324"/>
                <a:gd name="T15" fmla="*/ 3 h 3"/>
                <a:gd name="T16" fmla="*/ 271 w 324"/>
                <a:gd name="T17" fmla="*/ 3 h 3"/>
                <a:gd name="T18" fmla="*/ 271 w 324"/>
                <a:gd name="T19" fmla="*/ 0 h 3"/>
                <a:gd name="T20" fmla="*/ 324 w 324"/>
                <a:gd name="T21" fmla="*/ 0 h 3"/>
                <a:gd name="T22" fmla="*/ 276 w 324"/>
                <a:gd name="T23" fmla="*/ 0 h 3"/>
                <a:gd name="T24" fmla="*/ 276 w 324"/>
                <a:gd name="T25" fmla="*/ 3 h 3"/>
                <a:gd name="T26" fmla="*/ 324 w 324"/>
                <a:gd name="T27" fmla="*/ 3 h 3"/>
                <a:gd name="T28" fmla="*/ 324 w 324"/>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4" h="3">
                  <a:moveTo>
                    <a:pt x="110" y="0"/>
                  </a:moveTo>
                  <a:cubicBezTo>
                    <a:pt x="0" y="0"/>
                    <a:pt x="0" y="0"/>
                    <a:pt x="0" y="0"/>
                  </a:cubicBezTo>
                  <a:cubicBezTo>
                    <a:pt x="0" y="3"/>
                    <a:pt x="0" y="3"/>
                    <a:pt x="0" y="3"/>
                  </a:cubicBezTo>
                  <a:cubicBezTo>
                    <a:pt x="107" y="3"/>
                    <a:pt x="107" y="3"/>
                    <a:pt x="107" y="3"/>
                  </a:cubicBezTo>
                  <a:cubicBezTo>
                    <a:pt x="108" y="2"/>
                    <a:pt x="109" y="1"/>
                    <a:pt x="110" y="0"/>
                  </a:cubicBezTo>
                  <a:moveTo>
                    <a:pt x="271" y="0"/>
                  </a:moveTo>
                  <a:cubicBezTo>
                    <a:pt x="116" y="0"/>
                    <a:pt x="116" y="0"/>
                    <a:pt x="116" y="0"/>
                  </a:cubicBezTo>
                  <a:cubicBezTo>
                    <a:pt x="115" y="1"/>
                    <a:pt x="114" y="2"/>
                    <a:pt x="113" y="3"/>
                  </a:cubicBezTo>
                  <a:cubicBezTo>
                    <a:pt x="271" y="3"/>
                    <a:pt x="271" y="3"/>
                    <a:pt x="271" y="3"/>
                  </a:cubicBezTo>
                  <a:cubicBezTo>
                    <a:pt x="271" y="0"/>
                    <a:pt x="271" y="0"/>
                    <a:pt x="271" y="0"/>
                  </a:cubicBezTo>
                  <a:moveTo>
                    <a:pt x="324" y="0"/>
                  </a:moveTo>
                  <a:cubicBezTo>
                    <a:pt x="276" y="0"/>
                    <a:pt x="276" y="0"/>
                    <a:pt x="276" y="0"/>
                  </a:cubicBezTo>
                  <a:cubicBezTo>
                    <a:pt x="276" y="3"/>
                    <a:pt x="276" y="3"/>
                    <a:pt x="276" y="3"/>
                  </a:cubicBezTo>
                  <a:cubicBezTo>
                    <a:pt x="324" y="3"/>
                    <a:pt x="324" y="3"/>
                    <a:pt x="324" y="3"/>
                  </a:cubicBezTo>
                  <a:cubicBezTo>
                    <a:pt x="324" y="0"/>
                    <a:pt x="324" y="0"/>
                    <a:pt x="324" y="0"/>
                  </a:cubicBezTo>
                </a:path>
              </a:pathLst>
            </a:cu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6" name="îş1ïďé"/>
            <p:cNvSpPr/>
            <p:nvPr/>
          </p:nvSpPr>
          <p:spPr bwMode="auto">
            <a:xfrm>
              <a:off x="4219576" y="1620838"/>
              <a:ext cx="26988" cy="9525"/>
            </a:xfrm>
            <a:custGeom>
              <a:avLst/>
              <a:gdLst>
                <a:gd name="T0" fmla="*/ 9 w 9"/>
                <a:gd name="T1" fmla="*/ 0 h 3"/>
                <a:gd name="T2" fmla="*/ 3 w 9"/>
                <a:gd name="T3" fmla="*/ 0 h 3"/>
                <a:gd name="T4" fmla="*/ 0 w 9"/>
                <a:gd name="T5" fmla="*/ 3 h 3"/>
                <a:gd name="T6" fmla="*/ 6 w 9"/>
                <a:gd name="T7" fmla="*/ 3 h 3"/>
                <a:gd name="T8" fmla="*/ 9 w 9"/>
                <a:gd name="T9" fmla="*/ 0 h 3"/>
              </a:gdLst>
              <a:ahLst/>
              <a:cxnLst>
                <a:cxn ang="0">
                  <a:pos x="T0" y="T1"/>
                </a:cxn>
                <a:cxn ang="0">
                  <a:pos x="T2" y="T3"/>
                </a:cxn>
                <a:cxn ang="0">
                  <a:pos x="T4" y="T5"/>
                </a:cxn>
                <a:cxn ang="0">
                  <a:pos x="T6" y="T7"/>
                </a:cxn>
                <a:cxn ang="0">
                  <a:pos x="T8" y="T9"/>
                </a:cxn>
              </a:cxnLst>
              <a:rect l="0" t="0" r="r" b="b"/>
              <a:pathLst>
                <a:path w="9" h="3">
                  <a:moveTo>
                    <a:pt x="9" y="0"/>
                  </a:moveTo>
                  <a:cubicBezTo>
                    <a:pt x="3" y="0"/>
                    <a:pt x="3" y="0"/>
                    <a:pt x="3" y="0"/>
                  </a:cubicBezTo>
                  <a:cubicBezTo>
                    <a:pt x="2" y="1"/>
                    <a:pt x="1" y="2"/>
                    <a:pt x="0" y="3"/>
                  </a:cubicBezTo>
                  <a:cubicBezTo>
                    <a:pt x="6" y="3"/>
                    <a:pt x="6" y="3"/>
                    <a:pt x="6" y="3"/>
                  </a:cubicBezTo>
                  <a:cubicBezTo>
                    <a:pt x="7" y="2"/>
                    <a:pt x="8" y="1"/>
                    <a:pt x="9" y="0"/>
                  </a:cubicBezTo>
                </a:path>
              </a:pathLst>
            </a:custGeom>
            <a:solidFill>
              <a:srgbClr val="2A98C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7" name="í$ļïdé"/>
            <p:cNvSpPr/>
            <p:nvPr/>
          </p:nvSpPr>
          <p:spPr bwMode="auto">
            <a:xfrm>
              <a:off x="4713288" y="1620838"/>
              <a:ext cx="176213" cy="9525"/>
            </a:xfrm>
            <a:custGeom>
              <a:avLst/>
              <a:gdLst>
                <a:gd name="T0" fmla="*/ 10 w 111"/>
                <a:gd name="T1" fmla="*/ 0 h 6"/>
                <a:gd name="T2" fmla="*/ 0 w 111"/>
                <a:gd name="T3" fmla="*/ 0 h 6"/>
                <a:gd name="T4" fmla="*/ 0 w 111"/>
                <a:gd name="T5" fmla="*/ 6 h 6"/>
                <a:gd name="T6" fmla="*/ 10 w 111"/>
                <a:gd name="T7" fmla="*/ 6 h 6"/>
                <a:gd name="T8" fmla="*/ 10 w 111"/>
                <a:gd name="T9" fmla="*/ 0 h 6"/>
                <a:gd name="T10" fmla="*/ 111 w 111"/>
                <a:gd name="T11" fmla="*/ 0 h 6"/>
                <a:gd name="T12" fmla="*/ 101 w 111"/>
                <a:gd name="T13" fmla="*/ 0 h 6"/>
                <a:gd name="T14" fmla="*/ 101 w 111"/>
                <a:gd name="T15" fmla="*/ 6 h 6"/>
                <a:gd name="T16" fmla="*/ 111 w 111"/>
                <a:gd name="T17" fmla="*/ 6 h 6"/>
                <a:gd name="T18" fmla="*/ 111 w 111"/>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6">
                  <a:moveTo>
                    <a:pt x="10" y="0"/>
                  </a:moveTo>
                  <a:lnTo>
                    <a:pt x="0" y="0"/>
                  </a:lnTo>
                  <a:lnTo>
                    <a:pt x="0" y="6"/>
                  </a:lnTo>
                  <a:lnTo>
                    <a:pt x="10" y="6"/>
                  </a:lnTo>
                  <a:lnTo>
                    <a:pt x="10" y="0"/>
                  </a:lnTo>
                  <a:close/>
                  <a:moveTo>
                    <a:pt x="111" y="0"/>
                  </a:moveTo>
                  <a:lnTo>
                    <a:pt x="101" y="0"/>
                  </a:lnTo>
                  <a:lnTo>
                    <a:pt x="101" y="6"/>
                  </a:lnTo>
                  <a:lnTo>
                    <a:pt x="111" y="6"/>
                  </a:lnTo>
                  <a:lnTo>
                    <a:pt x="111" y="0"/>
                  </a:lnTo>
                  <a:close/>
                </a:path>
              </a:pathLst>
            </a:custGeom>
            <a:solidFill>
              <a:srgbClr val="2A98C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8" name="iṣľíďe"/>
            <p:cNvSpPr/>
            <p:nvPr/>
          </p:nvSpPr>
          <p:spPr bwMode="auto">
            <a:xfrm>
              <a:off x="4713288" y="1620838"/>
              <a:ext cx="176213" cy="9525"/>
            </a:xfrm>
            <a:custGeom>
              <a:avLst/>
              <a:gdLst>
                <a:gd name="T0" fmla="*/ 10 w 111"/>
                <a:gd name="T1" fmla="*/ 0 h 6"/>
                <a:gd name="T2" fmla="*/ 0 w 111"/>
                <a:gd name="T3" fmla="*/ 0 h 6"/>
                <a:gd name="T4" fmla="*/ 0 w 111"/>
                <a:gd name="T5" fmla="*/ 6 h 6"/>
                <a:gd name="T6" fmla="*/ 10 w 111"/>
                <a:gd name="T7" fmla="*/ 6 h 6"/>
                <a:gd name="T8" fmla="*/ 10 w 111"/>
                <a:gd name="T9" fmla="*/ 0 h 6"/>
                <a:gd name="T10" fmla="*/ 111 w 111"/>
                <a:gd name="T11" fmla="*/ 0 h 6"/>
                <a:gd name="T12" fmla="*/ 101 w 111"/>
                <a:gd name="T13" fmla="*/ 0 h 6"/>
                <a:gd name="T14" fmla="*/ 101 w 111"/>
                <a:gd name="T15" fmla="*/ 6 h 6"/>
                <a:gd name="T16" fmla="*/ 111 w 111"/>
                <a:gd name="T17" fmla="*/ 6 h 6"/>
                <a:gd name="T18" fmla="*/ 111 w 111"/>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6">
                  <a:moveTo>
                    <a:pt x="10" y="0"/>
                  </a:moveTo>
                  <a:lnTo>
                    <a:pt x="0" y="0"/>
                  </a:lnTo>
                  <a:lnTo>
                    <a:pt x="0" y="6"/>
                  </a:lnTo>
                  <a:lnTo>
                    <a:pt x="10" y="6"/>
                  </a:lnTo>
                  <a:lnTo>
                    <a:pt x="10" y="0"/>
                  </a:lnTo>
                  <a:moveTo>
                    <a:pt x="111" y="0"/>
                  </a:moveTo>
                  <a:lnTo>
                    <a:pt x="101" y="0"/>
                  </a:lnTo>
                  <a:lnTo>
                    <a:pt x="101" y="6"/>
                  </a:lnTo>
                  <a:lnTo>
                    <a:pt x="111" y="6"/>
                  </a:lnTo>
                  <a:lnTo>
                    <a:pt x="1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49" name="îšļíde"/>
            <p:cNvSpPr/>
            <p:nvPr/>
          </p:nvSpPr>
          <p:spPr bwMode="auto">
            <a:xfrm>
              <a:off x="3933826" y="1670051"/>
              <a:ext cx="71438" cy="74613"/>
            </a:xfrm>
            <a:prstGeom prst="ellipse">
              <a:avLst/>
            </a:pr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50" name="i$ḷiḋe"/>
            <p:cNvSpPr/>
            <p:nvPr/>
          </p:nvSpPr>
          <p:spPr bwMode="auto">
            <a:xfrm>
              <a:off x="3933826" y="1708151"/>
              <a:ext cx="71438" cy="39688"/>
            </a:xfrm>
            <a:custGeom>
              <a:avLst/>
              <a:gdLst>
                <a:gd name="T0" fmla="*/ 12 w 24"/>
                <a:gd name="T1" fmla="*/ 12 h 13"/>
                <a:gd name="T2" fmla="*/ 0 w 24"/>
                <a:gd name="T3" fmla="*/ 0 h 13"/>
                <a:gd name="T4" fmla="*/ 0 w 24"/>
                <a:gd name="T5" fmla="*/ 0 h 13"/>
                <a:gd name="T6" fmla="*/ 12 w 24"/>
                <a:gd name="T7" fmla="*/ 13 h 13"/>
                <a:gd name="T8" fmla="*/ 24 w 24"/>
                <a:gd name="T9" fmla="*/ 0 h 13"/>
                <a:gd name="T10" fmla="*/ 24 w 24"/>
                <a:gd name="T11" fmla="*/ 0 h 13"/>
                <a:gd name="T12" fmla="*/ 12 w 24"/>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24" h="13">
                  <a:moveTo>
                    <a:pt x="12" y="12"/>
                  </a:moveTo>
                  <a:cubicBezTo>
                    <a:pt x="5" y="12"/>
                    <a:pt x="0" y="7"/>
                    <a:pt x="0" y="0"/>
                  </a:cubicBezTo>
                  <a:cubicBezTo>
                    <a:pt x="0" y="0"/>
                    <a:pt x="0" y="0"/>
                    <a:pt x="0" y="0"/>
                  </a:cubicBezTo>
                  <a:cubicBezTo>
                    <a:pt x="0" y="7"/>
                    <a:pt x="5" y="13"/>
                    <a:pt x="12" y="13"/>
                  </a:cubicBezTo>
                  <a:cubicBezTo>
                    <a:pt x="19" y="13"/>
                    <a:pt x="24" y="7"/>
                    <a:pt x="24" y="0"/>
                  </a:cubicBezTo>
                  <a:cubicBezTo>
                    <a:pt x="24" y="0"/>
                    <a:pt x="24" y="0"/>
                    <a:pt x="24" y="0"/>
                  </a:cubicBezTo>
                  <a:cubicBezTo>
                    <a:pt x="24" y="7"/>
                    <a:pt x="19" y="12"/>
                    <a:pt x="12" y="12"/>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51" name="íšľîďè"/>
            <p:cNvSpPr/>
            <p:nvPr/>
          </p:nvSpPr>
          <p:spPr bwMode="auto">
            <a:xfrm>
              <a:off x="4021138" y="1670051"/>
              <a:ext cx="74613" cy="74613"/>
            </a:xfrm>
            <a:prstGeom prst="ellipse">
              <a:avLst/>
            </a:pr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52" name="ïṡḻîḑe"/>
            <p:cNvSpPr/>
            <p:nvPr/>
          </p:nvSpPr>
          <p:spPr bwMode="auto">
            <a:xfrm>
              <a:off x="4021138" y="1708151"/>
              <a:ext cx="74613" cy="39688"/>
            </a:xfrm>
            <a:custGeom>
              <a:avLst/>
              <a:gdLst>
                <a:gd name="T0" fmla="*/ 12 w 25"/>
                <a:gd name="T1" fmla="*/ 12 h 13"/>
                <a:gd name="T2" fmla="*/ 0 w 25"/>
                <a:gd name="T3" fmla="*/ 0 h 13"/>
                <a:gd name="T4" fmla="*/ 0 w 25"/>
                <a:gd name="T5" fmla="*/ 0 h 13"/>
                <a:gd name="T6" fmla="*/ 12 w 25"/>
                <a:gd name="T7" fmla="*/ 13 h 13"/>
                <a:gd name="T8" fmla="*/ 25 w 25"/>
                <a:gd name="T9" fmla="*/ 0 h 13"/>
                <a:gd name="T10" fmla="*/ 25 w 25"/>
                <a:gd name="T11" fmla="*/ 0 h 13"/>
                <a:gd name="T12" fmla="*/ 12 w 25"/>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25" h="13">
                  <a:moveTo>
                    <a:pt x="12" y="12"/>
                  </a:moveTo>
                  <a:cubicBezTo>
                    <a:pt x="6" y="12"/>
                    <a:pt x="0" y="7"/>
                    <a:pt x="0" y="0"/>
                  </a:cubicBezTo>
                  <a:cubicBezTo>
                    <a:pt x="0" y="0"/>
                    <a:pt x="0" y="0"/>
                    <a:pt x="0" y="0"/>
                  </a:cubicBezTo>
                  <a:cubicBezTo>
                    <a:pt x="0" y="7"/>
                    <a:pt x="6" y="13"/>
                    <a:pt x="12" y="13"/>
                  </a:cubicBezTo>
                  <a:cubicBezTo>
                    <a:pt x="19" y="13"/>
                    <a:pt x="25" y="7"/>
                    <a:pt x="25" y="0"/>
                  </a:cubicBezTo>
                  <a:cubicBezTo>
                    <a:pt x="25" y="0"/>
                    <a:pt x="25" y="0"/>
                    <a:pt x="25" y="0"/>
                  </a:cubicBezTo>
                  <a:cubicBezTo>
                    <a:pt x="25" y="7"/>
                    <a:pt x="19" y="12"/>
                    <a:pt x="12" y="12"/>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53" name="íś1íḍé"/>
            <p:cNvSpPr/>
            <p:nvPr/>
          </p:nvSpPr>
          <p:spPr bwMode="auto">
            <a:xfrm>
              <a:off x="4108451" y="1670051"/>
              <a:ext cx="74613" cy="74613"/>
            </a:xfrm>
            <a:prstGeom prst="ellipse">
              <a:avLst/>
            </a:pr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54" name="iš1ïďê"/>
            <p:cNvSpPr/>
            <p:nvPr/>
          </p:nvSpPr>
          <p:spPr bwMode="auto">
            <a:xfrm>
              <a:off x="4108451" y="1708151"/>
              <a:ext cx="74613" cy="39688"/>
            </a:xfrm>
            <a:custGeom>
              <a:avLst/>
              <a:gdLst>
                <a:gd name="T0" fmla="*/ 12 w 25"/>
                <a:gd name="T1" fmla="*/ 12 h 13"/>
                <a:gd name="T2" fmla="*/ 0 w 25"/>
                <a:gd name="T3" fmla="*/ 0 h 13"/>
                <a:gd name="T4" fmla="*/ 0 w 25"/>
                <a:gd name="T5" fmla="*/ 0 h 13"/>
                <a:gd name="T6" fmla="*/ 12 w 25"/>
                <a:gd name="T7" fmla="*/ 13 h 13"/>
                <a:gd name="T8" fmla="*/ 25 w 25"/>
                <a:gd name="T9" fmla="*/ 0 h 13"/>
                <a:gd name="T10" fmla="*/ 25 w 25"/>
                <a:gd name="T11" fmla="*/ 0 h 13"/>
                <a:gd name="T12" fmla="*/ 12 w 25"/>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25" h="13">
                  <a:moveTo>
                    <a:pt x="12" y="12"/>
                  </a:moveTo>
                  <a:cubicBezTo>
                    <a:pt x="6" y="12"/>
                    <a:pt x="0" y="7"/>
                    <a:pt x="0" y="0"/>
                  </a:cubicBezTo>
                  <a:cubicBezTo>
                    <a:pt x="0" y="0"/>
                    <a:pt x="0" y="0"/>
                    <a:pt x="0" y="0"/>
                  </a:cubicBezTo>
                  <a:cubicBezTo>
                    <a:pt x="0" y="7"/>
                    <a:pt x="6" y="13"/>
                    <a:pt x="12" y="13"/>
                  </a:cubicBezTo>
                  <a:cubicBezTo>
                    <a:pt x="19" y="13"/>
                    <a:pt x="25" y="7"/>
                    <a:pt x="25" y="0"/>
                  </a:cubicBezTo>
                  <a:cubicBezTo>
                    <a:pt x="25" y="0"/>
                    <a:pt x="25" y="0"/>
                    <a:pt x="25" y="0"/>
                  </a:cubicBezTo>
                  <a:cubicBezTo>
                    <a:pt x="25" y="7"/>
                    <a:pt x="19" y="12"/>
                    <a:pt x="12" y="12"/>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55" name="ïSḷïďé"/>
            <p:cNvSpPr/>
            <p:nvPr/>
          </p:nvSpPr>
          <p:spPr bwMode="auto">
            <a:xfrm>
              <a:off x="3897313" y="1798638"/>
              <a:ext cx="1798638" cy="3175"/>
            </a:xfrm>
            <a:prstGeom prst="rect">
              <a:avLst/>
            </a:prstGeom>
            <a:solidFill>
              <a:srgbClr val="55E2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56" name="ïsḻíḍe"/>
            <p:cNvSpPr/>
            <p:nvPr/>
          </p:nvSpPr>
          <p:spPr bwMode="auto">
            <a:xfrm>
              <a:off x="3897313" y="1798638"/>
              <a:ext cx="1798638" cy="3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257" name="iṡḷiḋé"/>
            <p:cNvSpPr/>
            <p:nvPr/>
          </p:nvSpPr>
          <p:spPr bwMode="auto">
            <a:xfrm>
              <a:off x="3938588" y="1677988"/>
              <a:ext cx="60325" cy="60325"/>
            </a:xfrm>
            <a:prstGeom prst="ellipse">
              <a:avLst/>
            </a:pr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58" name="iSlídê"/>
            <p:cNvSpPr/>
            <p:nvPr/>
          </p:nvSpPr>
          <p:spPr bwMode="auto">
            <a:xfrm>
              <a:off x="4029076" y="1677988"/>
              <a:ext cx="58738" cy="60325"/>
            </a:xfrm>
            <a:prstGeom prst="ellipse">
              <a:avLst/>
            </a:pr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59" name="iṧḷidè"/>
            <p:cNvSpPr/>
            <p:nvPr/>
          </p:nvSpPr>
          <p:spPr bwMode="auto">
            <a:xfrm>
              <a:off x="4117976" y="1677988"/>
              <a:ext cx="57150" cy="60325"/>
            </a:xfrm>
            <a:prstGeom prst="ellipse">
              <a:avLst/>
            </a:pr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0" name="iṣḻîḓê"/>
            <p:cNvSpPr/>
            <p:nvPr/>
          </p:nvSpPr>
          <p:spPr bwMode="auto">
            <a:xfrm>
              <a:off x="3938588" y="1828801"/>
              <a:ext cx="60325" cy="817563"/>
            </a:xfrm>
            <a:custGeom>
              <a:avLst/>
              <a:gdLst>
                <a:gd name="T0" fmla="*/ 10 w 20"/>
                <a:gd name="T1" fmla="*/ 0 h 272"/>
                <a:gd name="T2" fmla="*/ 0 w 20"/>
                <a:gd name="T3" fmla="*/ 9 h 272"/>
                <a:gd name="T4" fmla="*/ 0 w 20"/>
                <a:gd name="T5" fmla="*/ 262 h 272"/>
                <a:gd name="T6" fmla="*/ 10 w 20"/>
                <a:gd name="T7" fmla="*/ 272 h 272"/>
                <a:gd name="T8" fmla="*/ 20 w 20"/>
                <a:gd name="T9" fmla="*/ 262 h 272"/>
                <a:gd name="T10" fmla="*/ 20 w 20"/>
                <a:gd name="T11" fmla="*/ 9 h 272"/>
                <a:gd name="T12" fmla="*/ 10 w 20"/>
                <a:gd name="T13" fmla="*/ 0 h 272"/>
              </a:gdLst>
              <a:ahLst/>
              <a:cxnLst>
                <a:cxn ang="0">
                  <a:pos x="T0" y="T1"/>
                </a:cxn>
                <a:cxn ang="0">
                  <a:pos x="T2" y="T3"/>
                </a:cxn>
                <a:cxn ang="0">
                  <a:pos x="T4" y="T5"/>
                </a:cxn>
                <a:cxn ang="0">
                  <a:pos x="T6" y="T7"/>
                </a:cxn>
                <a:cxn ang="0">
                  <a:pos x="T8" y="T9"/>
                </a:cxn>
                <a:cxn ang="0">
                  <a:pos x="T10" y="T11"/>
                </a:cxn>
                <a:cxn ang="0">
                  <a:pos x="T12" y="T13"/>
                </a:cxn>
              </a:cxnLst>
              <a:rect l="0" t="0" r="r" b="b"/>
              <a:pathLst>
                <a:path w="20" h="272">
                  <a:moveTo>
                    <a:pt x="10" y="0"/>
                  </a:moveTo>
                  <a:cubicBezTo>
                    <a:pt x="5" y="0"/>
                    <a:pt x="0" y="4"/>
                    <a:pt x="0" y="9"/>
                  </a:cubicBezTo>
                  <a:cubicBezTo>
                    <a:pt x="0" y="262"/>
                    <a:pt x="0" y="262"/>
                    <a:pt x="0" y="262"/>
                  </a:cubicBezTo>
                  <a:cubicBezTo>
                    <a:pt x="0" y="268"/>
                    <a:pt x="5" y="272"/>
                    <a:pt x="10" y="272"/>
                  </a:cubicBezTo>
                  <a:cubicBezTo>
                    <a:pt x="15" y="272"/>
                    <a:pt x="20" y="268"/>
                    <a:pt x="20" y="262"/>
                  </a:cubicBezTo>
                  <a:cubicBezTo>
                    <a:pt x="20" y="9"/>
                    <a:pt x="20" y="9"/>
                    <a:pt x="20" y="9"/>
                  </a:cubicBezTo>
                  <a:cubicBezTo>
                    <a:pt x="20" y="4"/>
                    <a:pt x="15" y="0"/>
                    <a:pt x="10"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1" name="íSľiḓè"/>
            <p:cNvSpPr/>
            <p:nvPr/>
          </p:nvSpPr>
          <p:spPr bwMode="auto">
            <a:xfrm>
              <a:off x="3954463" y="1852613"/>
              <a:ext cx="23813" cy="217488"/>
            </a:xfrm>
            <a:custGeom>
              <a:avLst/>
              <a:gdLst>
                <a:gd name="T0" fmla="*/ 4 w 8"/>
                <a:gd name="T1" fmla="*/ 72 h 72"/>
                <a:gd name="T2" fmla="*/ 4 w 8"/>
                <a:gd name="T3" fmla="*/ 72 h 72"/>
                <a:gd name="T4" fmla="*/ 0 w 8"/>
                <a:gd name="T5" fmla="*/ 68 h 72"/>
                <a:gd name="T6" fmla="*/ 0 w 8"/>
                <a:gd name="T7" fmla="*/ 4 h 72"/>
                <a:gd name="T8" fmla="*/ 4 w 8"/>
                <a:gd name="T9" fmla="*/ 0 h 72"/>
                <a:gd name="T10" fmla="*/ 8 w 8"/>
                <a:gd name="T11" fmla="*/ 4 h 72"/>
                <a:gd name="T12" fmla="*/ 8 w 8"/>
                <a:gd name="T13" fmla="*/ 68 h 72"/>
                <a:gd name="T14" fmla="*/ 4 w 8"/>
                <a:gd name="T15" fmla="*/ 72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2">
                  <a:moveTo>
                    <a:pt x="4" y="72"/>
                  </a:moveTo>
                  <a:cubicBezTo>
                    <a:pt x="4" y="72"/>
                    <a:pt x="4" y="72"/>
                    <a:pt x="4" y="72"/>
                  </a:cubicBezTo>
                  <a:cubicBezTo>
                    <a:pt x="2" y="72"/>
                    <a:pt x="0" y="70"/>
                    <a:pt x="0" y="68"/>
                  </a:cubicBezTo>
                  <a:cubicBezTo>
                    <a:pt x="0" y="4"/>
                    <a:pt x="0" y="4"/>
                    <a:pt x="0" y="4"/>
                  </a:cubicBezTo>
                  <a:cubicBezTo>
                    <a:pt x="0" y="2"/>
                    <a:pt x="2" y="0"/>
                    <a:pt x="4" y="0"/>
                  </a:cubicBezTo>
                  <a:cubicBezTo>
                    <a:pt x="6" y="0"/>
                    <a:pt x="8" y="2"/>
                    <a:pt x="8" y="4"/>
                  </a:cubicBezTo>
                  <a:cubicBezTo>
                    <a:pt x="8" y="68"/>
                    <a:pt x="8" y="68"/>
                    <a:pt x="8" y="68"/>
                  </a:cubicBezTo>
                  <a:cubicBezTo>
                    <a:pt x="8" y="70"/>
                    <a:pt x="6" y="72"/>
                    <a:pt x="4" y="72"/>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2" name="işḻïḋe"/>
            <p:cNvSpPr/>
            <p:nvPr/>
          </p:nvSpPr>
          <p:spPr bwMode="auto">
            <a:xfrm>
              <a:off x="4089401" y="1895476"/>
              <a:ext cx="415925" cy="11113"/>
            </a:xfrm>
            <a:custGeom>
              <a:avLst/>
              <a:gdLst>
                <a:gd name="T0" fmla="*/ 2 w 138"/>
                <a:gd name="T1" fmla="*/ 4 h 4"/>
                <a:gd name="T2" fmla="*/ 136 w 138"/>
                <a:gd name="T3" fmla="*/ 4 h 4"/>
                <a:gd name="T4" fmla="*/ 138 w 138"/>
                <a:gd name="T5" fmla="*/ 2 h 4"/>
                <a:gd name="T6" fmla="*/ 136 w 138"/>
                <a:gd name="T7" fmla="*/ 0 h 4"/>
                <a:gd name="T8" fmla="*/ 2 w 138"/>
                <a:gd name="T9" fmla="*/ 0 h 4"/>
                <a:gd name="T10" fmla="*/ 0 w 138"/>
                <a:gd name="T11" fmla="*/ 2 h 4"/>
                <a:gd name="T12" fmla="*/ 2 w 13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8" h="4">
                  <a:moveTo>
                    <a:pt x="2" y="4"/>
                  </a:moveTo>
                  <a:cubicBezTo>
                    <a:pt x="136" y="4"/>
                    <a:pt x="136" y="4"/>
                    <a:pt x="136" y="4"/>
                  </a:cubicBezTo>
                  <a:cubicBezTo>
                    <a:pt x="137" y="4"/>
                    <a:pt x="138" y="3"/>
                    <a:pt x="138" y="2"/>
                  </a:cubicBezTo>
                  <a:cubicBezTo>
                    <a:pt x="138" y="1"/>
                    <a:pt x="137" y="0"/>
                    <a:pt x="136"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3" name="ïšļíḑê"/>
            <p:cNvSpPr/>
            <p:nvPr/>
          </p:nvSpPr>
          <p:spPr bwMode="auto">
            <a:xfrm>
              <a:off x="4530726" y="1895476"/>
              <a:ext cx="77788" cy="11113"/>
            </a:xfrm>
            <a:custGeom>
              <a:avLst/>
              <a:gdLst>
                <a:gd name="T0" fmla="*/ 2 w 26"/>
                <a:gd name="T1" fmla="*/ 4 h 4"/>
                <a:gd name="T2" fmla="*/ 24 w 26"/>
                <a:gd name="T3" fmla="*/ 4 h 4"/>
                <a:gd name="T4" fmla="*/ 26 w 26"/>
                <a:gd name="T5" fmla="*/ 2 h 4"/>
                <a:gd name="T6" fmla="*/ 24 w 26"/>
                <a:gd name="T7" fmla="*/ 0 h 4"/>
                <a:gd name="T8" fmla="*/ 2 w 26"/>
                <a:gd name="T9" fmla="*/ 0 h 4"/>
                <a:gd name="T10" fmla="*/ 0 w 26"/>
                <a:gd name="T11" fmla="*/ 2 h 4"/>
                <a:gd name="T12" fmla="*/ 2 w 2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6" h="4">
                  <a:moveTo>
                    <a:pt x="2" y="4"/>
                  </a:moveTo>
                  <a:cubicBezTo>
                    <a:pt x="24" y="4"/>
                    <a:pt x="24" y="4"/>
                    <a:pt x="24" y="4"/>
                  </a:cubicBezTo>
                  <a:cubicBezTo>
                    <a:pt x="25" y="4"/>
                    <a:pt x="26" y="3"/>
                    <a:pt x="26" y="2"/>
                  </a:cubicBezTo>
                  <a:cubicBezTo>
                    <a:pt x="26" y="1"/>
                    <a:pt x="25" y="0"/>
                    <a:pt x="24"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4" name="îṩḻïďe"/>
            <p:cNvSpPr/>
            <p:nvPr/>
          </p:nvSpPr>
          <p:spPr bwMode="auto">
            <a:xfrm>
              <a:off x="4668838" y="1895476"/>
              <a:ext cx="298450" cy="11113"/>
            </a:xfrm>
            <a:custGeom>
              <a:avLst/>
              <a:gdLst>
                <a:gd name="T0" fmla="*/ 2 w 99"/>
                <a:gd name="T1" fmla="*/ 4 h 4"/>
                <a:gd name="T2" fmla="*/ 97 w 99"/>
                <a:gd name="T3" fmla="*/ 4 h 4"/>
                <a:gd name="T4" fmla="*/ 99 w 99"/>
                <a:gd name="T5" fmla="*/ 2 h 4"/>
                <a:gd name="T6" fmla="*/ 97 w 99"/>
                <a:gd name="T7" fmla="*/ 0 h 4"/>
                <a:gd name="T8" fmla="*/ 2 w 99"/>
                <a:gd name="T9" fmla="*/ 0 h 4"/>
                <a:gd name="T10" fmla="*/ 0 w 99"/>
                <a:gd name="T11" fmla="*/ 2 h 4"/>
                <a:gd name="T12" fmla="*/ 2 w 9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9" h="4">
                  <a:moveTo>
                    <a:pt x="2" y="4"/>
                  </a:moveTo>
                  <a:cubicBezTo>
                    <a:pt x="97" y="4"/>
                    <a:pt x="97" y="4"/>
                    <a:pt x="97" y="4"/>
                  </a:cubicBezTo>
                  <a:cubicBezTo>
                    <a:pt x="98" y="4"/>
                    <a:pt x="99" y="3"/>
                    <a:pt x="99" y="2"/>
                  </a:cubicBezTo>
                  <a:cubicBezTo>
                    <a:pt x="99" y="1"/>
                    <a:pt x="98" y="0"/>
                    <a:pt x="97"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5" name="ïş1îḋê"/>
            <p:cNvSpPr/>
            <p:nvPr/>
          </p:nvSpPr>
          <p:spPr bwMode="auto">
            <a:xfrm>
              <a:off x="4089401" y="1936751"/>
              <a:ext cx="501650" cy="12700"/>
            </a:xfrm>
            <a:custGeom>
              <a:avLst/>
              <a:gdLst>
                <a:gd name="T0" fmla="*/ 2 w 166"/>
                <a:gd name="T1" fmla="*/ 4 h 4"/>
                <a:gd name="T2" fmla="*/ 164 w 166"/>
                <a:gd name="T3" fmla="*/ 4 h 4"/>
                <a:gd name="T4" fmla="*/ 166 w 166"/>
                <a:gd name="T5" fmla="*/ 2 h 4"/>
                <a:gd name="T6" fmla="*/ 164 w 166"/>
                <a:gd name="T7" fmla="*/ 0 h 4"/>
                <a:gd name="T8" fmla="*/ 2 w 166"/>
                <a:gd name="T9" fmla="*/ 0 h 4"/>
                <a:gd name="T10" fmla="*/ 0 w 166"/>
                <a:gd name="T11" fmla="*/ 2 h 4"/>
                <a:gd name="T12" fmla="*/ 2 w 16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66" h="4">
                  <a:moveTo>
                    <a:pt x="2" y="4"/>
                  </a:moveTo>
                  <a:cubicBezTo>
                    <a:pt x="164" y="4"/>
                    <a:pt x="164" y="4"/>
                    <a:pt x="164" y="4"/>
                  </a:cubicBezTo>
                  <a:cubicBezTo>
                    <a:pt x="165" y="4"/>
                    <a:pt x="166" y="3"/>
                    <a:pt x="166" y="2"/>
                  </a:cubicBezTo>
                  <a:cubicBezTo>
                    <a:pt x="166" y="1"/>
                    <a:pt x="165" y="0"/>
                    <a:pt x="164"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6" name="iṩļïḓè"/>
            <p:cNvSpPr/>
            <p:nvPr/>
          </p:nvSpPr>
          <p:spPr bwMode="auto">
            <a:xfrm>
              <a:off x="4625976" y="1930401"/>
              <a:ext cx="207963" cy="12700"/>
            </a:xfrm>
            <a:custGeom>
              <a:avLst/>
              <a:gdLst>
                <a:gd name="T0" fmla="*/ 2 w 69"/>
                <a:gd name="T1" fmla="*/ 4 h 4"/>
                <a:gd name="T2" fmla="*/ 67 w 69"/>
                <a:gd name="T3" fmla="*/ 4 h 4"/>
                <a:gd name="T4" fmla="*/ 69 w 69"/>
                <a:gd name="T5" fmla="*/ 2 h 4"/>
                <a:gd name="T6" fmla="*/ 67 w 69"/>
                <a:gd name="T7" fmla="*/ 0 h 4"/>
                <a:gd name="T8" fmla="*/ 2 w 69"/>
                <a:gd name="T9" fmla="*/ 0 h 4"/>
                <a:gd name="T10" fmla="*/ 0 w 69"/>
                <a:gd name="T11" fmla="*/ 2 h 4"/>
                <a:gd name="T12" fmla="*/ 2 w 6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69" h="4">
                  <a:moveTo>
                    <a:pt x="2" y="4"/>
                  </a:moveTo>
                  <a:cubicBezTo>
                    <a:pt x="67" y="4"/>
                    <a:pt x="67" y="4"/>
                    <a:pt x="67" y="4"/>
                  </a:cubicBezTo>
                  <a:cubicBezTo>
                    <a:pt x="68" y="4"/>
                    <a:pt x="69" y="3"/>
                    <a:pt x="69" y="2"/>
                  </a:cubicBezTo>
                  <a:cubicBezTo>
                    <a:pt x="69" y="0"/>
                    <a:pt x="68" y="0"/>
                    <a:pt x="67" y="0"/>
                  </a:cubicBezTo>
                  <a:cubicBezTo>
                    <a:pt x="2" y="0"/>
                    <a:pt x="2" y="0"/>
                    <a:pt x="2" y="0"/>
                  </a:cubicBezTo>
                  <a:cubicBezTo>
                    <a:pt x="0" y="0"/>
                    <a:pt x="0" y="0"/>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7" name="işľïḍe"/>
            <p:cNvSpPr/>
            <p:nvPr/>
          </p:nvSpPr>
          <p:spPr bwMode="auto">
            <a:xfrm>
              <a:off x="4860926" y="1930401"/>
              <a:ext cx="112713" cy="12700"/>
            </a:xfrm>
            <a:custGeom>
              <a:avLst/>
              <a:gdLst>
                <a:gd name="T0" fmla="*/ 2 w 37"/>
                <a:gd name="T1" fmla="*/ 4 h 4"/>
                <a:gd name="T2" fmla="*/ 35 w 37"/>
                <a:gd name="T3" fmla="*/ 4 h 4"/>
                <a:gd name="T4" fmla="*/ 37 w 37"/>
                <a:gd name="T5" fmla="*/ 2 h 4"/>
                <a:gd name="T6" fmla="*/ 35 w 37"/>
                <a:gd name="T7" fmla="*/ 0 h 4"/>
                <a:gd name="T8" fmla="*/ 2 w 37"/>
                <a:gd name="T9" fmla="*/ 0 h 4"/>
                <a:gd name="T10" fmla="*/ 0 w 37"/>
                <a:gd name="T11" fmla="*/ 2 h 4"/>
                <a:gd name="T12" fmla="*/ 2 w 3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7" h="4">
                  <a:moveTo>
                    <a:pt x="2" y="4"/>
                  </a:moveTo>
                  <a:cubicBezTo>
                    <a:pt x="35" y="4"/>
                    <a:pt x="35" y="4"/>
                    <a:pt x="35" y="4"/>
                  </a:cubicBezTo>
                  <a:cubicBezTo>
                    <a:pt x="36" y="4"/>
                    <a:pt x="37" y="3"/>
                    <a:pt x="37" y="2"/>
                  </a:cubicBezTo>
                  <a:cubicBezTo>
                    <a:pt x="37" y="0"/>
                    <a:pt x="36" y="0"/>
                    <a:pt x="35" y="0"/>
                  </a:cubicBezTo>
                  <a:cubicBezTo>
                    <a:pt x="2" y="0"/>
                    <a:pt x="2" y="0"/>
                    <a:pt x="2" y="0"/>
                  </a:cubicBezTo>
                  <a:cubicBezTo>
                    <a:pt x="0" y="0"/>
                    <a:pt x="0" y="0"/>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8" name="ïSļïde"/>
            <p:cNvSpPr/>
            <p:nvPr/>
          </p:nvSpPr>
          <p:spPr bwMode="auto">
            <a:xfrm>
              <a:off x="4111626" y="1987551"/>
              <a:ext cx="587375" cy="12700"/>
            </a:xfrm>
            <a:custGeom>
              <a:avLst/>
              <a:gdLst>
                <a:gd name="T0" fmla="*/ 2 w 195"/>
                <a:gd name="T1" fmla="*/ 4 h 4"/>
                <a:gd name="T2" fmla="*/ 193 w 195"/>
                <a:gd name="T3" fmla="*/ 4 h 4"/>
                <a:gd name="T4" fmla="*/ 195 w 195"/>
                <a:gd name="T5" fmla="*/ 2 h 4"/>
                <a:gd name="T6" fmla="*/ 193 w 195"/>
                <a:gd name="T7" fmla="*/ 0 h 4"/>
                <a:gd name="T8" fmla="*/ 2 w 195"/>
                <a:gd name="T9" fmla="*/ 0 h 4"/>
                <a:gd name="T10" fmla="*/ 0 w 195"/>
                <a:gd name="T11" fmla="*/ 2 h 4"/>
                <a:gd name="T12" fmla="*/ 2 w 19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95" h="4">
                  <a:moveTo>
                    <a:pt x="2" y="4"/>
                  </a:moveTo>
                  <a:cubicBezTo>
                    <a:pt x="193" y="4"/>
                    <a:pt x="193" y="4"/>
                    <a:pt x="193" y="4"/>
                  </a:cubicBezTo>
                  <a:cubicBezTo>
                    <a:pt x="194" y="4"/>
                    <a:pt x="195" y="3"/>
                    <a:pt x="195" y="2"/>
                  </a:cubicBezTo>
                  <a:cubicBezTo>
                    <a:pt x="195" y="1"/>
                    <a:pt x="194" y="0"/>
                    <a:pt x="193"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69" name="îṣ1ïde"/>
            <p:cNvSpPr/>
            <p:nvPr/>
          </p:nvSpPr>
          <p:spPr bwMode="auto">
            <a:xfrm>
              <a:off x="4756151" y="1987551"/>
              <a:ext cx="165100" cy="12700"/>
            </a:xfrm>
            <a:custGeom>
              <a:avLst/>
              <a:gdLst>
                <a:gd name="T0" fmla="*/ 2 w 55"/>
                <a:gd name="T1" fmla="*/ 4 h 4"/>
                <a:gd name="T2" fmla="*/ 53 w 55"/>
                <a:gd name="T3" fmla="*/ 4 h 4"/>
                <a:gd name="T4" fmla="*/ 55 w 55"/>
                <a:gd name="T5" fmla="*/ 2 h 4"/>
                <a:gd name="T6" fmla="*/ 53 w 55"/>
                <a:gd name="T7" fmla="*/ 0 h 4"/>
                <a:gd name="T8" fmla="*/ 2 w 55"/>
                <a:gd name="T9" fmla="*/ 0 h 4"/>
                <a:gd name="T10" fmla="*/ 0 w 55"/>
                <a:gd name="T11" fmla="*/ 2 h 4"/>
                <a:gd name="T12" fmla="*/ 2 w 5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5" h="4">
                  <a:moveTo>
                    <a:pt x="2" y="4"/>
                  </a:moveTo>
                  <a:cubicBezTo>
                    <a:pt x="53" y="4"/>
                    <a:pt x="53" y="4"/>
                    <a:pt x="53" y="4"/>
                  </a:cubicBezTo>
                  <a:cubicBezTo>
                    <a:pt x="54" y="4"/>
                    <a:pt x="55" y="3"/>
                    <a:pt x="55" y="2"/>
                  </a:cubicBezTo>
                  <a:cubicBezTo>
                    <a:pt x="55" y="1"/>
                    <a:pt x="54" y="0"/>
                    <a:pt x="53" y="0"/>
                  </a:cubicBezTo>
                  <a:cubicBezTo>
                    <a:pt x="2" y="0"/>
                    <a:pt x="2" y="0"/>
                    <a:pt x="2" y="0"/>
                  </a:cubicBezTo>
                  <a:cubicBezTo>
                    <a:pt x="0" y="0"/>
                    <a:pt x="0" y="1"/>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0" name="ïṥ1íḋé"/>
            <p:cNvSpPr/>
            <p:nvPr/>
          </p:nvSpPr>
          <p:spPr bwMode="auto">
            <a:xfrm>
              <a:off x="4514851" y="2033588"/>
              <a:ext cx="458788" cy="11113"/>
            </a:xfrm>
            <a:custGeom>
              <a:avLst/>
              <a:gdLst>
                <a:gd name="T0" fmla="*/ 150 w 152"/>
                <a:gd name="T1" fmla="*/ 0 h 4"/>
                <a:gd name="T2" fmla="*/ 2 w 152"/>
                <a:gd name="T3" fmla="*/ 0 h 4"/>
                <a:gd name="T4" fmla="*/ 0 w 152"/>
                <a:gd name="T5" fmla="*/ 2 h 4"/>
                <a:gd name="T6" fmla="*/ 2 w 152"/>
                <a:gd name="T7" fmla="*/ 4 h 4"/>
                <a:gd name="T8" fmla="*/ 150 w 152"/>
                <a:gd name="T9" fmla="*/ 4 h 4"/>
                <a:gd name="T10" fmla="*/ 152 w 152"/>
                <a:gd name="T11" fmla="*/ 2 h 4"/>
                <a:gd name="T12" fmla="*/ 150 w 15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52" h="4">
                  <a:moveTo>
                    <a:pt x="150" y="0"/>
                  </a:moveTo>
                  <a:cubicBezTo>
                    <a:pt x="2" y="0"/>
                    <a:pt x="2" y="0"/>
                    <a:pt x="2" y="0"/>
                  </a:cubicBezTo>
                  <a:cubicBezTo>
                    <a:pt x="1" y="0"/>
                    <a:pt x="0" y="1"/>
                    <a:pt x="0" y="2"/>
                  </a:cubicBezTo>
                  <a:cubicBezTo>
                    <a:pt x="0" y="3"/>
                    <a:pt x="1" y="4"/>
                    <a:pt x="2" y="4"/>
                  </a:cubicBezTo>
                  <a:cubicBezTo>
                    <a:pt x="150" y="4"/>
                    <a:pt x="150" y="4"/>
                    <a:pt x="150" y="4"/>
                  </a:cubicBezTo>
                  <a:cubicBezTo>
                    <a:pt x="151" y="4"/>
                    <a:pt x="152" y="3"/>
                    <a:pt x="152" y="2"/>
                  </a:cubicBezTo>
                  <a:cubicBezTo>
                    <a:pt x="152" y="1"/>
                    <a:pt x="151" y="0"/>
                    <a:pt x="150"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1" name="íśḷiḓé"/>
            <p:cNvSpPr/>
            <p:nvPr/>
          </p:nvSpPr>
          <p:spPr bwMode="auto">
            <a:xfrm>
              <a:off x="4089401" y="2097088"/>
              <a:ext cx="630238" cy="11113"/>
            </a:xfrm>
            <a:custGeom>
              <a:avLst/>
              <a:gdLst>
                <a:gd name="T0" fmla="*/ 207 w 209"/>
                <a:gd name="T1" fmla="*/ 0 h 4"/>
                <a:gd name="T2" fmla="*/ 2 w 209"/>
                <a:gd name="T3" fmla="*/ 0 h 4"/>
                <a:gd name="T4" fmla="*/ 0 w 209"/>
                <a:gd name="T5" fmla="*/ 2 h 4"/>
                <a:gd name="T6" fmla="*/ 2 w 209"/>
                <a:gd name="T7" fmla="*/ 4 h 4"/>
                <a:gd name="T8" fmla="*/ 207 w 209"/>
                <a:gd name="T9" fmla="*/ 4 h 4"/>
                <a:gd name="T10" fmla="*/ 209 w 209"/>
                <a:gd name="T11" fmla="*/ 2 h 4"/>
                <a:gd name="T12" fmla="*/ 207 w 20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09" h="4">
                  <a:moveTo>
                    <a:pt x="207" y="0"/>
                  </a:moveTo>
                  <a:cubicBezTo>
                    <a:pt x="2" y="0"/>
                    <a:pt x="2" y="0"/>
                    <a:pt x="2" y="0"/>
                  </a:cubicBezTo>
                  <a:cubicBezTo>
                    <a:pt x="1" y="0"/>
                    <a:pt x="0" y="1"/>
                    <a:pt x="0" y="2"/>
                  </a:cubicBezTo>
                  <a:cubicBezTo>
                    <a:pt x="0" y="3"/>
                    <a:pt x="1" y="4"/>
                    <a:pt x="2" y="4"/>
                  </a:cubicBezTo>
                  <a:cubicBezTo>
                    <a:pt x="207" y="4"/>
                    <a:pt x="207" y="4"/>
                    <a:pt x="207" y="4"/>
                  </a:cubicBezTo>
                  <a:cubicBezTo>
                    <a:pt x="208" y="4"/>
                    <a:pt x="209" y="3"/>
                    <a:pt x="209" y="2"/>
                  </a:cubicBezTo>
                  <a:cubicBezTo>
                    <a:pt x="209" y="1"/>
                    <a:pt x="208" y="0"/>
                    <a:pt x="207"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2" name="íš1íḋé"/>
            <p:cNvSpPr/>
            <p:nvPr/>
          </p:nvSpPr>
          <p:spPr bwMode="auto">
            <a:xfrm>
              <a:off x="4514851" y="2135188"/>
              <a:ext cx="469900" cy="12700"/>
            </a:xfrm>
            <a:custGeom>
              <a:avLst/>
              <a:gdLst>
                <a:gd name="T0" fmla="*/ 2 w 156"/>
                <a:gd name="T1" fmla="*/ 4 h 4"/>
                <a:gd name="T2" fmla="*/ 154 w 156"/>
                <a:gd name="T3" fmla="*/ 4 h 4"/>
                <a:gd name="T4" fmla="*/ 156 w 156"/>
                <a:gd name="T5" fmla="*/ 2 h 4"/>
                <a:gd name="T6" fmla="*/ 154 w 156"/>
                <a:gd name="T7" fmla="*/ 0 h 4"/>
                <a:gd name="T8" fmla="*/ 2 w 156"/>
                <a:gd name="T9" fmla="*/ 0 h 4"/>
                <a:gd name="T10" fmla="*/ 0 w 156"/>
                <a:gd name="T11" fmla="*/ 2 h 4"/>
                <a:gd name="T12" fmla="*/ 2 w 15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6" h="4">
                  <a:moveTo>
                    <a:pt x="2" y="4"/>
                  </a:moveTo>
                  <a:cubicBezTo>
                    <a:pt x="154" y="4"/>
                    <a:pt x="154" y="4"/>
                    <a:pt x="154" y="4"/>
                  </a:cubicBezTo>
                  <a:cubicBezTo>
                    <a:pt x="155" y="4"/>
                    <a:pt x="156" y="3"/>
                    <a:pt x="156" y="2"/>
                  </a:cubicBezTo>
                  <a:cubicBezTo>
                    <a:pt x="156" y="1"/>
                    <a:pt x="155" y="0"/>
                    <a:pt x="154"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3" name="îṧ1ïďê"/>
            <p:cNvSpPr/>
            <p:nvPr/>
          </p:nvSpPr>
          <p:spPr bwMode="auto">
            <a:xfrm>
              <a:off x="4189413" y="2155826"/>
              <a:ext cx="385763" cy="12700"/>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0" y="0"/>
                    <a:pt x="0" y="0"/>
                    <a:pt x="0" y="2"/>
                  </a:cubicBezTo>
                  <a:cubicBezTo>
                    <a:pt x="0" y="3"/>
                    <a:pt x="0" y="4"/>
                    <a:pt x="2" y="4"/>
                  </a:cubicBezTo>
                  <a:cubicBezTo>
                    <a:pt x="126" y="4"/>
                    <a:pt x="126" y="4"/>
                    <a:pt x="126" y="4"/>
                  </a:cubicBezTo>
                  <a:cubicBezTo>
                    <a:pt x="127" y="4"/>
                    <a:pt x="128" y="3"/>
                    <a:pt x="128" y="2"/>
                  </a:cubicBezTo>
                  <a:cubicBezTo>
                    <a:pt x="128" y="0"/>
                    <a:pt x="127" y="0"/>
                    <a:pt x="1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4" name="îsḷïdé"/>
            <p:cNvSpPr/>
            <p:nvPr/>
          </p:nvSpPr>
          <p:spPr bwMode="auto">
            <a:xfrm>
              <a:off x="4089401" y="2033588"/>
              <a:ext cx="176213" cy="11113"/>
            </a:xfrm>
            <a:custGeom>
              <a:avLst/>
              <a:gdLst>
                <a:gd name="T0" fmla="*/ 2 w 58"/>
                <a:gd name="T1" fmla="*/ 4 h 4"/>
                <a:gd name="T2" fmla="*/ 56 w 58"/>
                <a:gd name="T3" fmla="*/ 4 h 4"/>
                <a:gd name="T4" fmla="*/ 58 w 58"/>
                <a:gd name="T5" fmla="*/ 2 h 4"/>
                <a:gd name="T6" fmla="*/ 56 w 58"/>
                <a:gd name="T7" fmla="*/ 0 h 4"/>
                <a:gd name="T8" fmla="*/ 2 w 58"/>
                <a:gd name="T9" fmla="*/ 0 h 4"/>
                <a:gd name="T10" fmla="*/ 0 w 58"/>
                <a:gd name="T11" fmla="*/ 2 h 4"/>
                <a:gd name="T12" fmla="*/ 2 w 5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8" h="4">
                  <a:moveTo>
                    <a:pt x="2" y="4"/>
                  </a:moveTo>
                  <a:cubicBezTo>
                    <a:pt x="56" y="4"/>
                    <a:pt x="56" y="4"/>
                    <a:pt x="56" y="4"/>
                  </a:cubicBezTo>
                  <a:cubicBezTo>
                    <a:pt x="57" y="4"/>
                    <a:pt x="58" y="3"/>
                    <a:pt x="58" y="2"/>
                  </a:cubicBezTo>
                  <a:cubicBezTo>
                    <a:pt x="58" y="1"/>
                    <a:pt x="57" y="0"/>
                    <a:pt x="56"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5" name="î$ľíde"/>
            <p:cNvSpPr/>
            <p:nvPr/>
          </p:nvSpPr>
          <p:spPr bwMode="auto">
            <a:xfrm>
              <a:off x="4240213" y="2279651"/>
              <a:ext cx="123825" cy="12700"/>
            </a:xfrm>
            <a:custGeom>
              <a:avLst/>
              <a:gdLst>
                <a:gd name="T0" fmla="*/ 39 w 41"/>
                <a:gd name="T1" fmla="*/ 0 h 4"/>
                <a:gd name="T2" fmla="*/ 2 w 41"/>
                <a:gd name="T3" fmla="*/ 0 h 4"/>
                <a:gd name="T4" fmla="*/ 0 w 41"/>
                <a:gd name="T5" fmla="*/ 2 h 4"/>
                <a:gd name="T6" fmla="*/ 2 w 41"/>
                <a:gd name="T7" fmla="*/ 4 h 4"/>
                <a:gd name="T8" fmla="*/ 39 w 41"/>
                <a:gd name="T9" fmla="*/ 4 h 4"/>
                <a:gd name="T10" fmla="*/ 41 w 41"/>
                <a:gd name="T11" fmla="*/ 2 h 4"/>
                <a:gd name="T12" fmla="*/ 39 w 4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1" h="4">
                  <a:moveTo>
                    <a:pt x="39" y="0"/>
                  </a:moveTo>
                  <a:cubicBezTo>
                    <a:pt x="2" y="0"/>
                    <a:pt x="2" y="0"/>
                    <a:pt x="2" y="0"/>
                  </a:cubicBezTo>
                  <a:cubicBezTo>
                    <a:pt x="0" y="0"/>
                    <a:pt x="0" y="0"/>
                    <a:pt x="0" y="2"/>
                  </a:cubicBezTo>
                  <a:cubicBezTo>
                    <a:pt x="0" y="3"/>
                    <a:pt x="0" y="4"/>
                    <a:pt x="2" y="4"/>
                  </a:cubicBezTo>
                  <a:cubicBezTo>
                    <a:pt x="39" y="4"/>
                    <a:pt x="39" y="4"/>
                    <a:pt x="39" y="4"/>
                  </a:cubicBezTo>
                  <a:cubicBezTo>
                    <a:pt x="40" y="4"/>
                    <a:pt x="41" y="3"/>
                    <a:pt x="41" y="2"/>
                  </a:cubicBezTo>
                  <a:cubicBezTo>
                    <a:pt x="41" y="0"/>
                    <a:pt x="40" y="0"/>
                    <a:pt x="39"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6" name="išļîḍe"/>
            <p:cNvSpPr/>
            <p:nvPr/>
          </p:nvSpPr>
          <p:spPr bwMode="auto">
            <a:xfrm>
              <a:off x="4081463" y="2327276"/>
              <a:ext cx="273050" cy="12700"/>
            </a:xfrm>
            <a:custGeom>
              <a:avLst/>
              <a:gdLst>
                <a:gd name="T0" fmla="*/ 89 w 91"/>
                <a:gd name="T1" fmla="*/ 0 h 4"/>
                <a:gd name="T2" fmla="*/ 2 w 91"/>
                <a:gd name="T3" fmla="*/ 0 h 4"/>
                <a:gd name="T4" fmla="*/ 0 w 91"/>
                <a:gd name="T5" fmla="*/ 2 h 4"/>
                <a:gd name="T6" fmla="*/ 2 w 91"/>
                <a:gd name="T7" fmla="*/ 4 h 4"/>
                <a:gd name="T8" fmla="*/ 89 w 91"/>
                <a:gd name="T9" fmla="*/ 4 h 4"/>
                <a:gd name="T10" fmla="*/ 91 w 91"/>
                <a:gd name="T11" fmla="*/ 2 h 4"/>
                <a:gd name="T12" fmla="*/ 89 w 9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1" h="4">
                  <a:moveTo>
                    <a:pt x="89" y="0"/>
                  </a:moveTo>
                  <a:cubicBezTo>
                    <a:pt x="2" y="0"/>
                    <a:pt x="2" y="0"/>
                    <a:pt x="2" y="0"/>
                  </a:cubicBezTo>
                  <a:cubicBezTo>
                    <a:pt x="1" y="0"/>
                    <a:pt x="0" y="1"/>
                    <a:pt x="0" y="2"/>
                  </a:cubicBezTo>
                  <a:cubicBezTo>
                    <a:pt x="0" y="3"/>
                    <a:pt x="1" y="4"/>
                    <a:pt x="2" y="4"/>
                  </a:cubicBezTo>
                  <a:cubicBezTo>
                    <a:pt x="89" y="4"/>
                    <a:pt x="89" y="4"/>
                    <a:pt x="89" y="4"/>
                  </a:cubicBezTo>
                  <a:cubicBezTo>
                    <a:pt x="90" y="4"/>
                    <a:pt x="91" y="3"/>
                    <a:pt x="91" y="2"/>
                  </a:cubicBezTo>
                  <a:cubicBezTo>
                    <a:pt x="91" y="1"/>
                    <a:pt x="90" y="0"/>
                    <a:pt x="89"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7" name="íšlïḍè"/>
            <p:cNvSpPr/>
            <p:nvPr/>
          </p:nvSpPr>
          <p:spPr bwMode="auto">
            <a:xfrm>
              <a:off x="4470401" y="2279651"/>
              <a:ext cx="57150" cy="12700"/>
            </a:xfrm>
            <a:custGeom>
              <a:avLst/>
              <a:gdLst>
                <a:gd name="T0" fmla="*/ 2 w 19"/>
                <a:gd name="T1" fmla="*/ 4 h 4"/>
                <a:gd name="T2" fmla="*/ 17 w 19"/>
                <a:gd name="T3" fmla="*/ 4 h 4"/>
                <a:gd name="T4" fmla="*/ 19 w 19"/>
                <a:gd name="T5" fmla="*/ 2 h 4"/>
                <a:gd name="T6" fmla="*/ 17 w 19"/>
                <a:gd name="T7" fmla="*/ 0 h 4"/>
                <a:gd name="T8" fmla="*/ 2 w 19"/>
                <a:gd name="T9" fmla="*/ 0 h 4"/>
                <a:gd name="T10" fmla="*/ 0 w 19"/>
                <a:gd name="T11" fmla="*/ 2 h 4"/>
                <a:gd name="T12" fmla="*/ 2 w 1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9" h="4">
                  <a:moveTo>
                    <a:pt x="2" y="4"/>
                  </a:moveTo>
                  <a:cubicBezTo>
                    <a:pt x="17" y="4"/>
                    <a:pt x="17" y="4"/>
                    <a:pt x="17" y="4"/>
                  </a:cubicBezTo>
                  <a:cubicBezTo>
                    <a:pt x="18" y="4"/>
                    <a:pt x="19" y="3"/>
                    <a:pt x="19" y="2"/>
                  </a:cubicBezTo>
                  <a:cubicBezTo>
                    <a:pt x="19" y="0"/>
                    <a:pt x="18" y="0"/>
                    <a:pt x="17" y="0"/>
                  </a:cubicBezTo>
                  <a:cubicBezTo>
                    <a:pt x="2" y="0"/>
                    <a:pt x="2" y="0"/>
                    <a:pt x="2" y="0"/>
                  </a:cubicBezTo>
                  <a:cubicBezTo>
                    <a:pt x="0" y="0"/>
                    <a:pt x="0" y="0"/>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8" name="iśľíḍè"/>
            <p:cNvSpPr/>
            <p:nvPr/>
          </p:nvSpPr>
          <p:spPr bwMode="auto">
            <a:xfrm>
              <a:off x="4554538" y="2279651"/>
              <a:ext cx="57150" cy="12700"/>
            </a:xfrm>
            <a:custGeom>
              <a:avLst/>
              <a:gdLst>
                <a:gd name="T0" fmla="*/ 2 w 19"/>
                <a:gd name="T1" fmla="*/ 4 h 4"/>
                <a:gd name="T2" fmla="*/ 17 w 19"/>
                <a:gd name="T3" fmla="*/ 4 h 4"/>
                <a:gd name="T4" fmla="*/ 19 w 19"/>
                <a:gd name="T5" fmla="*/ 2 h 4"/>
                <a:gd name="T6" fmla="*/ 17 w 19"/>
                <a:gd name="T7" fmla="*/ 0 h 4"/>
                <a:gd name="T8" fmla="*/ 2 w 19"/>
                <a:gd name="T9" fmla="*/ 0 h 4"/>
                <a:gd name="T10" fmla="*/ 0 w 19"/>
                <a:gd name="T11" fmla="*/ 2 h 4"/>
                <a:gd name="T12" fmla="*/ 2 w 1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9" h="4">
                  <a:moveTo>
                    <a:pt x="2" y="4"/>
                  </a:moveTo>
                  <a:cubicBezTo>
                    <a:pt x="17" y="4"/>
                    <a:pt x="17" y="4"/>
                    <a:pt x="17" y="4"/>
                  </a:cubicBezTo>
                  <a:cubicBezTo>
                    <a:pt x="18" y="4"/>
                    <a:pt x="19" y="3"/>
                    <a:pt x="19" y="2"/>
                  </a:cubicBezTo>
                  <a:cubicBezTo>
                    <a:pt x="19" y="0"/>
                    <a:pt x="18" y="0"/>
                    <a:pt x="17"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79" name="isļíḓe"/>
            <p:cNvSpPr/>
            <p:nvPr/>
          </p:nvSpPr>
          <p:spPr bwMode="auto">
            <a:xfrm>
              <a:off x="4638676" y="2279651"/>
              <a:ext cx="60325" cy="12700"/>
            </a:xfrm>
            <a:custGeom>
              <a:avLst/>
              <a:gdLst>
                <a:gd name="T0" fmla="*/ 2 w 20"/>
                <a:gd name="T1" fmla="*/ 4 h 4"/>
                <a:gd name="T2" fmla="*/ 18 w 20"/>
                <a:gd name="T3" fmla="*/ 4 h 4"/>
                <a:gd name="T4" fmla="*/ 20 w 20"/>
                <a:gd name="T5" fmla="*/ 2 h 4"/>
                <a:gd name="T6" fmla="*/ 18 w 20"/>
                <a:gd name="T7" fmla="*/ 0 h 4"/>
                <a:gd name="T8" fmla="*/ 2 w 20"/>
                <a:gd name="T9" fmla="*/ 0 h 4"/>
                <a:gd name="T10" fmla="*/ 0 w 20"/>
                <a:gd name="T11" fmla="*/ 2 h 4"/>
                <a:gd name="T12" fmla="*/ 2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2" y="4"/>
                  </a:moveTo>
                  <a:cubicBezTo>
                    <a:pt x="18" y="4"/>
                    <a:pt x="18" y="4"/>
                    <a:pt x="18" y="4"/>
                  </a:cubicBezTo>
                  <a:cubicBezTo>
                    <a:pt x="19" y="4"/>
                    <a:pt x="20" y="3"/>
                    <a:pt x="20" y="2"/>
                  </a:cubicBezTo>
                  <a:cubicBezTo>
                    <a:pt x="20" y="0"/>
                    <a:pt x="19" y="0"/>
                    <a:pt x="18"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0" name="ïṩlïḍé"/>
            <p:cNvSpPr/>
            <p:nvPr/>
          </p:nvSpPr>
          <p:spPr bwMode="auto">
            <a:xfrm>
              <a:off x="4722813" y="2279651"/>
              <a:ext cx="60325" cy="12700"/>
            </a:xfrm>
            <a:custGeom>
              <a:avLst/>
              <a:gdLst>
                <a:gd name="T0" fmla="*/ 2 w 20"/>
                <a:gd name="T1" fmla="*/ 4 h 4"/>
                <a:gd name="T2" fmla="*/ 18 w 20"/>
                <a:gd name="T3" fmla="*/ 4 h 4"/>
                <a:gd name="T4" fmla="*/ 20 w 20"/>
                <a:gd name="T5" fmla="*/ 2 h 4"/>
                <a:gd name="T6" fmla="*/ 18 w 20"/>
                <a:gd name="T7" fmla="*/ 0 h 4"/>
                <a:gd name="T8" fmla="*/ 2 w 20"/>
                <a:gd name="T9" fmla="*/ 0 h 4"/>
                <a:gd name="T10" fmla="*/ 0 w 20"/>
                <a:gd name="T11" fmla="*/ 2 h 4"/>
                <a:gd name="T12" fmla="*/ 2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2" y="4"/>
                  </a:moveTo>
                  <a:cubicBezTo>
                    <a:pt x="18" y="4"/>
                    <a:pt x="18" y="4"/>
                    <a:pt x="18" y="4"/>
                  </a:cubicBezTo>
                  <a:cubicBezTo>
                    <a:pt x="19" y="4"/>
                    <a:pt x="20" y="3"/>
                    <a:pt x="20" y="2"/>
                  </a:cubicBezTo>
                  <a:cubicBezTo>
                    <a:pt x="20" y="0"/>
                    <a:pt x="19" y="0"/>
                    <a:pt x="18"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1" name="iSḷïḋè"/>
            <p:cNvSpPr/>
            <p:nvPr/>
          </p:nvSpPr>
          <p:spPr bwMode="auto">
            <a:xfrm>
              <a:off x="4810126" y="2279651"/>
              <a:ext cx="57150" cy="12700"/>
            </a:xfrm>
            <a:custGeom>
              <a:avLst/>
              <a:gdLst>
                <a:gd name="T0" fmla="*/ 2 w 19"/>
                <a:gd name="T1" fmla="*/ 4 h 4"/>
                <a:gd name="T2" fmla="*/ 17 w 19"/>
                <a:gd name="T3" fmla="*/ 4 h 4"/>
                <a:gd name="T4" fmla="*/ 19 w 19"/>
                <a:gd name="T5" fmla="*/ 2 h 4"/>
                <a:gd name="T6" fmla="*/ 17 w 19"/>
                <a:gd name="T7" fmla="*/ 0 h 4"/>
                <a:gd name="T8" fmla="*/ 2 w 19"/>
                <a:gd name="T9" fmla="*/ 0 h 4"/>
                <a:gd name="T10" fmla="*/ 0 w 19"/>
                <a:gd name="T11" fmla="*/ 2 h 4"/>
                <a:gd name="T12" fmla="*/ 2 w 1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9" h="4">
                  <a:moveTo>
                    <a:pt x="2" y="4"/>
                  </a:moveTo>
                  <a:cubicBezTo>
                    <a:pt x="17" y="4"/>
                    <a:pt x="17" y="4"/>
                    <a:pt x="17" y="4"/>
                  </a:cubicBezTo>
                  <a:cubicBezTo>
                    <a:pt x="18" y="4"/>
                    <a:pt x="19" y="3"/>
                    <a:pt x="19" y="2"/>
                  </a:cubicBezTo>
                  <a:cubicBezTo>
                    <a:pt x="19" y="0"/>
                    <a:pt x="18" y="0"/>
                    <a:pt x="17" y="0"/>
                  </a:cubicBezTo>
                  <a:cubicBezTo>
                    <a:pt x="2" y="0"/>
                    <a:pt x="2" y="0"/>
                    <a:pt x="2" y="0"/>
                  </a:cubicBezTo>
                  <a:cubicBezTo>
                    <a:pt x="0" y="0"/>
                    <a:pt x="0" y="0"/>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2" name="ïSlïḋe"/>
            <p:cNvSpPr/>
            <p:nvPr/>
          </p:nvSpPr>
          <p:spPr bwMode="auto">
            <a:xfrm>
              <a:off x="4894263" y="2279651"/>
              <a:ext cx="57150" cy="12700"/>
            </a:xfrm>
            <a:custGeom>
              <a:avLst/>
              <a:gdLst>
                <a:gd name="T0" fmla="*/ 2 w 19"/>
                <a:gd name="T1" fmla="*/ 4 h 4"/>
                <a:gd name="T2" fmla="*/ 17 w 19"/>
                <a:gd name="T3" fmla="*/ 4 h 4"/>
                <a:gd name="T4" fmla="*/ 19 w 19"/>
                <a:gd name="T5" fmla="*/ 2 h 4"/>
                <a:gd name="T6" fmla="*/ 17 w 19"/>
                <a:gd name="T7" fmla="*/ 0 h 4"/>
                <a:gd name="T8" fmla="*/ 2 w 19"/>
                <a:gd name="T9" fmla="*/ 0 h 4"/>
                <a:gd name="T10" fmla="*/ 0 w 19"/>
                <a:gd name="T11" fmla="*/ 2 h 4"/>
                <a:gd name="T12" fmla="*/ 2 w 1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9" h="4">
                  <a:moveTo>
                    <a:pt x="2" y="4"/>
                  </a:moveTo>
                  <a:cubicBezTo>
                    <a:pt x="17" y="4"/>
                    <a:pt x="17" y="4"/>
                    <a:pt x="17" y="4"/>
                  </a:cubicBezTo>
                  <a:cubicBezTo>
                    <a:pt x="18" y="4"/>
                    <a:pt x="19" y="3"/>
                    <a:pt x="19" y="2"/>
                  </a:cubicBezTo>
                  <a:cubicBezTo>
                    <a:pt x="19" y="0"/>
                    <a:pt x="18" y="0"/>
                    <a:pt x="17"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3" name="îŝḷîďé"/>
            <p:cNvSpPr/>
            <p:nvPr/>
          </p:nvSpPr>
          <p:spPr bwMode="auto">
            <a:xfrm>
              <a:off x="4470401" y="2316163"/>
              <a:ext cx="41275" cy="11113"/>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0"/>
                    <a:pt x="13" y="0"/>
                    <a:pt x="12" y="0"/>
                  </a:cubicBezTo>
                  <a:cubicBezTo>
                    <a:pt x="2" y="0"/>
                    <a:pt x="2" y="0"/>
                    <a:pt x="2" y="0"/>
                  </a:cubicBezTo>
                  <a:cubicBezTo>
                    <a:pt x="0" y="0"/>
                    <a:pt x="0" y="0"/>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4" name="í$ḷiḋê"/>
            <p:cNvSpPr/>
            <p:nvPr/>
          </p:nvSpPr>
          <p:spPr bwMode="auto">
            <a:xfrm>
              <a:off x="4538663" y="2316163"/>
              <a:ext cx="42863" cy="11113"/>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0"/>
                    <a:pt x="13" y="0"/>
                    <a:pt x="12"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5" name="îṧ1íḑê"/>
            <p:cNvSpPr/>
            <p:nvPr/>
          </p:nvSpPr>
          <p:spPr bwMode="auto">
            <a:xfrm>
              <a:off x="4608513" y="2316163"/>
              <a:ext cx="42863" cy="11113"/>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0"/>
                    <a:pt x="13" y="0"/>
                    <a:pt x="12"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6" name="ïṩļîḓè"/>
            <p:cNvSpPr/>
            <p:nvPr/>
          </p:nvSpPr>
          <p:spPr bwMode="auto">
            <a:xfrm>
              <a:off x="4678363" y="2316163"/>
              <a:ext cx="41275" cy="11113"/>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0"/>
                    <a:pt x="13" y="0"/>
                    <a:pt x="12"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7" name="íS1ïḑè"/>
            <p:cNvSpPr/>
            <p:nvPr/>
          </p:nvSpPr>
          <p:spPr bwMode="auto">
            <a:xfrm>
              <a:off x="4749801" y="2316163"/>
              <a:ext cx="42863" cy="11113"/>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0"/>
                    <a:pt x="13" y="0"/>
                    <a:pt x="12" y="0"/>
                  </a:cubicBezTo>
                  <a:cubicBezTo>
                    <a:pt x="2" y="0"/>
                    <a:pt x="2" y="0"/>
                    <a:pt x="2" y="0"/>
                  </a:cubicBezTo>
                  <a:cubicBezTo>
                    <a:pt x="0" y="0"/>
                    <a:pt x="0" y="0"/>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8" name="ïśḷîḓe"/>
            <p:cNvSpPr/>
            <p:nvPr/>
          </p:nvSpPr>
          <p:spPr bwMode="auto">
            <a:xfrm>
              <a:off x="4819651" y="2316163"/>
              <a:ext cx="41275" cy="11113"/>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0"/>
                    <a:pt x="13" y="0"/>
                    <a:pt x="12"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89" name="íṩļîḓe"/>
            <p:cNvSpPr/>
            <p:nvPr/>
          </p:nvSpPr>
          <p:spPr bwMode="auto">
            <a:xfrm>
              <a:off x="4889501" y="2316163"/>
              <a:ext cx="41275" cy="11113"/>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0"/>
                    <a:pt x="13" y="0"/>
                    <a:pt x="12"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0" name="ïşḻïḋè"/>
            <p:cNvSpPr/>
            <p:nvPr/>
          </p:nvSpPr>
          <p:spPr bwMode="auto">
            <a:xfrm>
              <a:off x="4084638" y="2460626"/>
              <a:ext cx="44450" cy="77788"/>
            </a:xfrm>
            <a:custGeom>
              <a:avLst/>
              <a:gdLst>
                <a:gd name="T0" fmla="*/ 12 w 15"/>
                <a:gd name="T1" fmla="*/ 1 h 26"/>
                <a:gd name="T2" fmla="*/ 1 w 15"/>
                <a:gd name="T3" fmla="*/ 12 h 26"/>
                <a:gd name="T4" fmla="*/ 1 w 15"/>
                <a:gd name="T5" fmla="*/ 15 h 26"/>
                <a:gd name="T6" fmla="*/ 11 w 15"/>
                <a:gd name="T7" fmla="*/ 26 h 26"/>
                <a:gd name="T8" fmla="*/ 14 w 15"/>
                <a:gd name="T9" fmla="*/ 26 h 26"/>
                <a:gd name="T10" fmla="*/ 14 w 15"/>
                <a:gd name="T11" fmla="*/ 23 h 26"/>
                <a:gd name="T12" fmla="*/ 5 w 15"/>
                <a:gd name="T13" fmla="*/ 14 h 26"/>
                <a:gd name="T14" fmla="*/ 15 w 15"/>
                <a:gd name="T15" fmla="*/ 4 h 26"/>
                <a:gd name="T16" fmla="*/ 15 w 15"/>
                <a:gd name="T17" fmla="*/ 1 h 26"/>
                <a:gd name="T18" fmla="*/ 12 w 15"/>
                <a:gd name="T19"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26">
                  <a:moveTo>
                    <a:pt x="12" y="1"/>
                  </a:moveTo>
                  <a:cubicBezTo>
                    <a:pt x="1" y="12"/>
                    <a:pt x="1" y="12"/>
                    <a:pt x="1" y="12"/>
                  </a:cubicBezTo>
                  <a:cubicBezTo>
                    <a:pt x="0" y="13"/>
                    <a:pt x="0" y="14"/>
                    <a:pt x="1" y="15"/>
                  </a:cubicBezTo>
                  <a:cubicBezTo>
                    <a:pt x="11" y="26"/>
                    <a:pt x="11" y="26"/>
                    <a:pt x="11" y="26"/>
                  </a:cubicBezTo>
                  <a:cubicBezTo>
                    <a:pt x="12" y="26"/>
                    <a:pt x="13" y="26"/>
                    <a:pt x="14" y="26"/>
                  </a:cubicBezTo>
                  <a:cubicBezTo>
                    <a:pt x="15" y="25"/>
                    <a:pt x="15" y="24"/>
                    <a:pt x="14" y="23"/>
                  </a:cubicBezTo>
                  <a:cubicBezTo>
                    <a:pt x="5" y="14"/>
                    <a:pt x="5" y="14"/>
                    <a:pt x="5" y="14"/>
                  </a:cubicBezTo>
                  <a:cubicBezTo>
                    <a:pt x="15" y="4"/>
                    <a:pt x="15" y="4"/>
                    <a:pt x="15" y="4"/>
                  </a:cubicBezTo>
                  <a:cubicBezTo>
                    <a:pt x="15" y="3"/>
                    <a:pt x="15" y="2"/>
                    <a:pt x="15" y="1"/>
                  </a:cubicBezTo>
                  <a:cubicBezTo>
                    <a:pt x="14" y="0"/>
                    <a:pt x="13" y="0"/>
                    <a:pt x="12"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1" name="íṩľídê"/>
            <p:cNvSpPr/>
            <p:nvPr/>
          </p:nvSpPr>
          <p:spPr bwMode="auto">
            <a:xfrm>
              <a:off x="4117976" y="2460626"/>
              <a:ext cx="44450" cy="77788"/>
            </a:xfrm>
            <a:custGeom>
              <a:avLst/>
              <a:gdLst>
                <a:gd name="T0" fmla="*/ 12 w 15"/>
                <a:gd name="T1" fmla="*/ 1 h 26"/>
                <a:gd name="T2" fmla="*/ 1 w 15"/>
                <a:gd name="T3" fmla="*/ 12 h 26"/>
                <a:gd name="T4" fmla="*/ 1 w 15"/>
                <a:gd name="T5" fmla="*/ 15 h 26"/>
                <a:gd name="T6" fmla="*/ 11 w 15"/>
                <a:gd name="T7" fmla="*/ 26 h 26"/>
                <a:gd name="T8" fmla="*/ 14 w 15"/>
                <a:gd name="T9" fmla="*/ 26 h 26"/>
                <a:gd name="T10" fmla="*/ 14 w 15"/>
                <a:gd name="T11" fmla="*/ 23 h 26"/>
                <a:gd name="T12" fmla="*/ 5 w 15"/>
                <a:gd name="T13" fmla="*/ 14 h 26"/>
                <a:gd name="T14" fmla="*/ 15 w 15"/>
                <a:gd name="T15" fmla="*/ 4 h 26"/>
                <a:gd name="T16" fmla="*/ 15 w 15"/>
                <a:gd name="T17" fmla="*/ 1 h 26"/>
                <a:gd name="T18" fmla="*/ 12 w 15"/>
                <a:gd name="T19"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26">
                  <a:moveTo>
                    <a:pt x="12" y="1"/>
                  </a:moveTo>
                  <a:cubicBezTo>
                    <a:pt x="1" y="12"/>
                    <a:pt x="1" y="12"/>
                    <a:pt x="1" y="12"/>
                  </a:cubicBezTo>
                  <a:cubicBezTo>
                    <a:pt x="0" y="13"/>
                    <a:pt x="0" y="14"/>
                    <a:pt x="1" y="15"/>
                  </a:cubicBezTo>
                  <a:cubicBezTo>
                    <a:pt x="11" y="26"/>
                    <a:pt x="11" y="26"/>
                    <a:pt x="11" y="26"/>
                  </a:cubicBezTo>
                  <a:cubicBezTo>
                    <a:pt x="12" y="26"/>
                    <a:pt x="13" y="26"/>
                    <a:pt x="14" y="26"/>
                  </a:cubicBezTo>
                  <a:cubicBezTo>
                    <a:pt x="15" y="25"/>
                    <a:pt x="15" y="24"/>
                    <a:pt x="14" y="23"/>
                  </a:cubicBezTo>
                  <a:cubicBezTo>
                    <a:pt x="5" y="14"/>
                    <a:pt x="5" y="14"/>
                    <a:pt x="5" y="14"/>
                  </a:cubicBezTo>
                  <a:cubicBezTo>
                    <a:pt x="15" y="4"/>
                    <a:pt x="15" y="4"/>
                    <a:pt x="15" y="4"/>
                  </a:cubicBezTo>
                  <a:cubicBezTo>
                    <a:pt x="15" y="3"/>
                    <a:pt x="15" y="2"/>
                    <a:pt x="15" y="1"/>
                  </a:cubicBezTo>
                  <a:cubicBezTo>
                    <a:pt x="14" y="0"/>
                    <a:pt x="13" y="0"/>
                    <a:pt x="12"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2" name="îşḻídê"/>
            <p:cNvSpPr/>
            <p:nvPr/>
          </p:nvSpPr>
          <p:spPr bwMode="auto">
            <a:xfrm>
              <a:off x="5127626" y="1889126"/>
              <a:ext cx="44450" cy="77788"/>
            </a:xfrm>
            <a:custGeom>
              <a:avLst/>
              <a:gdLst>
                <a:gd name="T0" fmla="*/ 12 w 15"/>
                <a:gd name="T1" fmla="*/ 0 h 26"/>
                <a:gd name="T2" fmla="*/ 1 w 15"/>
                <a:gd name="T3" fmla="*/ 11 h 26"/>
                <a:gd name="T4" fmla="*/ 1 w 15"/>
                <a:gd name="T5" fmla="*/ 14 h 26"/>
                <a:gd name="T6" fmla="*/ 11 w 15"/>
                <a:gd name="T7" fmla="*/ 25 h 26"/>
                <a:gd name="T8" fmla="*/ 14 w 15"/>
                <a:gd name="T9" fmla="*/ 25 h 26"/>
                <a:gd name="T10" fmla="*/ 14 w 15"/>
                <a:gd name="T11" fmla="*/ 22 h 26"/>
                <a:gd name="T12" fmla="*/ 5 w 15"/>
                <a:gd name="T13" fmla="*/ 13 h 26"/>
                <a:gd name="T14" fmla="*/ 15 w 15"/>
                <a:gd name="T15" fmla="*/ 3 h 26"/>
                <a:gd name="T16" fmla="*/ 15 w 15"/>
                <a:gd name="T17" fmla="*/ 0 h 26"/>
                <a:gd name="T18" fmla="*/ 12 w 15"/>
                <a:gd name="T19"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26">
                  <a:moveTo>
                    <a:pt x="12" y="0"/>
                  </a:moveTo>
                  <a:cubicBezTo>
                    <a:pt x="1" y="11"/>
                    <a:pt x="1" y="11"/>
                    <a:pt x="1" y="11"/>
                  </a:cubicBezTo>
                  <a:cubicBezTo>
                    <a:pt x="0" y="12"/>
                    <a:pt x="0" y="14"/>
                    <a:pt x="1" y="14"/>
                  </a:cubicBezTo>
                  <a:cubicBezTo>
                    <a:pt x="11" y="25"/>
                    <a:pt x="11" y="25"/>
                    <a:pt x="11" y="25"/>
                  </a:cubicBezTo>
                  <a:cubicBezTo>
                    <a:pt x="12" y="26"/>
                    <a:pt x="13" y="26"/>
                    <a:pt x="14" y="25"/>
                  </a:cubicBezTo>
                  <a:cubicBezTo>
                    <a:pt x="15" y="24"/>
                    <a:pt x="15" y="23"/>
                    <a:pt x="14" y="22"/>
                  </a:cubicBezTo>
                  <a:cubicBezTo>
                    <a:pt x="5" y="13"/>
                    <a:pt x="5" y="13"/>
                    <a:pt x="5" y="13"/>
                  </a:cubicBezTo>
                  <a:cubicBezTo>
                    <a:pt x="15" y="3"/>
                    <a:pt x="15" y="3"/>
                    <a:pt x="15" y="3"/>
                  </a:cubicBezTo>
                  <a:cubicBezTo>
                    <a:pt x="15" y="3"/>
                    <a:pt x="15" y="1"/>
                    <a:pt x="15" y="0"/>
                  </a:cubicBezTo>
                  <a:cubicBezTo>
                    <a:pt x="14" y="0"/>
                    <a:pt x="13" y="0"/>
                    <a:pt x="12" y="0"/>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3" name="îśļíḋê"/>
            <p:cNvSpPr/>
            <p:nvPr/>
          </p:nvSpPr>
          <p:spPr bwMode="auto">
            <a:xfrm>
              <a:off x="5111751" y="2071688"/>
              <a:ext cx="274638" cy="12700"/>
            </a:xfrm>
            <a:custGeom>
              <a:avLst/>
              <a:gdLst>
                <a:gd name="T0" fmla="*/ 2 w 91"/>
                <a:gd name="T1" fmla="*/ 4 h 4"/>
                <a:gd name="T2" fmla="*/ 89 w 91"/>
                <a:gd name="T3" fmla="*/ 4 h 4"/>
                <a:gd name="T4" fmla="*/ 91 w 91"/>
                <a:gd name="T5" fmla="*/ 2 h 4"/>
                <a:gd name="T6" fmla="*/ 89 w 91"/>
                <a:gd name="T7" fmla="*/ 0 h 4"/>
                <a:gd name="T8" fmla="*/ 2 w 91"/>
                <a:gd name="T9" fmla="*/ 0 h 4"/>
                <a:gd name="T10" fmla="*/ 0 w 91"/>
                <a:gd name="T11" fmla="*/ 2 h 4"/>
                <a:gd name="T12" fmla="*/ 2 w 9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1" h="4">
                  <a:moveTo>
                    <a:pt x="2" y="4"/>
                  </a:moveTo>
                  <a:cubicBezTo>
                    <a:pt x="89" y="4"/>
                    <a:pt x="89" y="4"/>
                    <a:pt x="89" y="4"/>
                  </a:cubicBezTo>
                  <a:cubicBezTo>
                    <a:pt x="90" y="4"/>
                    <a:pt x="91" y="3"/>
                    <a:pt x="91" y="2"/>
                  </a:cubicBezTo>
                  <a:cubicBezTo>
                    <a:pt x="91" y="1"/>
                    <a:pt x="90" y="0"/>
                    <a:pt x="89"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4" name="iS1iďe"/>
            <p:cNvSpPr/>
            <p:nvPr/>
          </p:nvSpPr>
          <p:spPr bwMode="auto">
            <a:xfrm>
              <a:off x="5111751" y="2105026"/>
              <a:ext cx="114300" cy="12700"/>
            </a:xfrm>
            <a:custGeom>
              <a:avLst/>
              <a:gdLst>
                <a:gd name="T0" fmla="*/ 2 w 38"/>
                <a:gd name="T1" fmla="*/ 4 h 4"/>
                <a:gd name="T2" fmla="*/ 36 w 38"/>
                <a:gd name="T3" fmla="*/ 4 h 4"/>
                <a:gd name="T4" fmla="*/ 38 w 38"/>
                <a:gd name="T5" fmla="*/ 2 h 4"/>
                <a:gd name="T6" fmla="*/ 36 w 38"/>
                <a:gd name="T7" fmla="*/ 0 h 4"/>
                <a:gd name="T8" fmla="*/ 2 w 38"/>
                <a:gd name="T9" fmla="*/ 0 h 4"/>
                <a:gd name="T10" fmla="*/ 0 w 38"/>
                <a:gd name="T11" fmla="*/ 2 h 4"/>
                <a:gd name="T12" fmla="*/ 2 w 3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2" y="4"/>
                  </a:moveTo>
                  <a:cubicBezTo>
                    <a:pt x="36" y="4"/>
                    <a:pt x="36" y="4"/>
                    <a:pt x="36" y="4"/>
                  </a:cubicBezTo>
                  <a:cubicBezTo>
                    <a:pt x="37" y="4"/>
                    <a:pt x="38" y="3"/>
                    <a:pt x="38" y="2"/>
                  </a:cubicBezTo>
                  <a:cubicBezTo>
                    <a:pt x="38" y="1"/>
                    <a:pt x="37" y="0"/>
                    <a:pt x="36"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5" name="í$ḷíḓé"/>
            <p:cNvSpPr/>
            <p:nvPr/>
          </p:nvSpPr>
          <p:spPr bwMode="auto">
            <a:xfrm>
              <a:off x="5111751" y="2155826"/>
              <a:ext cx="114300" cy="12700"/>
            </a:xfrm>
            <a:custGeom>
              <a:avLst/>
              <a:gdLst>
                <a:gd name="T0" fmla="*/ 2 w 38"/>
                <a:gd name="T1" fmla="*/ 4 h 4"/>
                <a:gd name="T2" fmla="*/ 36 w 38"/>
                <a:gd name="T3" fmla="*/ 4 h 4"/>
                <a:gd name="T4" fmla="*/ 38 w 38"/>
                <a:gd name="T5" fmla="*/ 2 h 4"/>
                <a:gd name="T6" fmla="*/ 36 w 38"/>
                <a:gd name="T7" fmla="*/ 0 h 4"/>
                <a:gd name="T8" fmla="*/ 2 w 38"/>
                <a:gd name="T9" fmla="*/ 0 h 4"/>
                <a:gd name="T10" fmla="*/ 0 w 38"/>
                <a:gd name="T11" fmla="*/ 2 h 4"/>
                <a:gd name="T12" fmla="*/ 2 w 3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2" y="4"/>
                  </a:moveTo>
                  <a:cubicBezTo>
                    <a:pt x="36" y="4"/>
                    <a:pt x="36" y="4"/>
                    <a:pt x="36" y="4"/>
                  </a:cubicBezTo>
                  <a:cubicBezTo>
                    <a:pt x="37" y="4"/>
                    <a:pt x="38" y="3"/>
                    <a:pt x="38" y="2"/>
                  </a:cubicBezTo>
                  <a:cubicBezTo>
                    <a:pt x="38" y="0"/>
                    <a:pt x="37" y="0"/>
                    <a:pt x="36" y="0"/>
                  </a:cubicBezTo>
                  <a:cubicBezTo>
                    <a:pt x="2" y="0"/>
                    <a:pt x="2" y="0"/>
                    <a:pt x="2" y="0"/>
                  </a:cubicBezTo>
                  <a:cubicBezTo>
                    <a:pt x="1" y="0"/>
                    <a:pt x="0" y="0"/>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6" name="îṣḷîḓe"/>
            <p:cNvSpPr/>
            <p:nvPr/>
          </p:nvSpPr>
          <p:spPr bwMode="auto">
            <a:xfrm>
              <a:off x="5111751" y="2205038"/>
              <a:ext cx="114300" cy="11113"/>
            </a:xfrm>
            <a:custGeom>
              <a:avLst/>
              <a:gdLst>
                <a:gd name="T0" fmla="*/ 2 w 38"/>
                <a:gd name="T1" fmla="*/ 4 h 4"/>
                <a:gd name="T2" fmla="*/ 36 w 38"/>
                <a:gd name="T3" fmla="*/ 4 h 4"/>
                <a:gd name="T4" fmla="*/ 38 w 38"/>
                <a:gd name="T5" fmla="*/ 2 h 4"/>
                <a:gd name="T6" fmla="*/ 36 w 38"/>
                <a:gd name="T7" fmla="*/ 0 h 4"/>
                <a:gd name="T8" fmla="*/ 2 w 38"/>
                <a:gd name="T9" fmla="*/ 0 h 4"/>
                <a:gd name="T10" fmla="*/ 0 w 38"/>
                <a:gd name="T11" fmla="*/ 2 h 4"/>
                <a:gd name="T12" fmla="*/ 2 w 3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2" y="4"/>
                  </a:moveTo>
                  <a:cubicBezTo>
                    <a:pt x="36" y="4"/>
                    <a:pt x="36" y="4"/>
                    <a:pt x="36" y="4"/>
                  </a:cubicBezTo>
                  <a:cubicBezTo>
                    <a:pt x="37" y="4"/>
                    <a:pt x="38" y="3"/>
                    <a:pt x="38" y="2"/>
                  </a:cubicBezTo>
                  <a:cubicBezTo>
                    <a:pt x="38" y="1"/>
                    <a:pt x="37" y="0"/>
                    <a:pt x="36"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7" name="ïṣlïdé"/>
            <p:cNvSpPr/>
            <p:nvPr/>
          </p:nvSpPr>
          <p:spPr bwMode="auto">
            <a:xfrm>
              <a:off x="5111751" y="2255838"/>
              <a:ext cx="114300" cy="12700"/>
            </a:xfrm>
            <a:custGeom>
              <a:avLst/>
              <a:gdLst>
                <a:gd name="T0" fmla="*/ 2 w 38"/>
                <a:gd name="T1" fmla="*/ 4 h 4"/>
                <a:gd name="T2" fmla="*/ 36 w 38"/>
                <a:gd name="T3" fmla="*/ 4 h 4"/>
                <a:gd name="T4" fmla="*/ 38 w 38"/>
                <a:gd name="T5" fmla="*/ 2 h 4"/>
                <a:gd name="T6" fmla="*/ 36 w 38"/>
                <a:gd name="T7" fmla="*/ 0 h 4"/>
                <a:gd name="T8" fmla="*/ 2 w 38"/>
                <a:gd name="T9" fmla="*/ 0 h 4"/>
                <a:gd name="T10" fmla="*/ 0 w 38"/>
                <a:gd name="T11" fmla="*/ 2 h 4"/>
                <a:gd name="T12" fmla="*/ 2 w 3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2" y="4"/>
                  </a:moveTo>
                  <a:cubicBezTo>
                    <a:pt x="36" y="4"/>
                    <a:pt x="36" y="4"/>
                    <a:pt x="36" y="4"/>
                  </a:cubicBezTo>
                  <a:cubicBezTo>
                    <a:pt x="37" y="4"/>
                    <a:pt x="38" y="3"/>
                    <a:pt x="38" y="2"/>
                  </a:cubicBezTo>
                  <a:cubicBezTo>
                    <a:pt x="38" y="1"/>
                    <a:pt x="37" y="0"/>
                    <a:pt x="36"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8" name="isľïďè"/>
            <p:cNvSpPr/>
            <p:nvPr/>
          </p:nvSpPr>
          <p:spPr bwMode="auto">
            <a:xfrm>
              <a:off x="5449888" y="2135188"/>
              <a:ext cx="84138" cy="12700"/>
            </a:xfrm>
            <a:custGeom>
              <a:avLst/>
              <a:gdLst>
                <a:gd name="T0" fmla="*/ 26 w 28"/>
                <a:gd name="T1" fmla="*/ 0 h 4"/>
                <a:gd name="T2" fmla="*/ 2 w 28"/>
                <a:gd name="T3" fmla="*/ 0 h 4"/>
                <a:gd name="T4" fmla="*/ 0 w 28"/>
                <a:gd name="T5" fmla="*/ 2 h 4"/>
                <a:gd name="T6" fmla="*/ 2 w 28"/>
                <a:gd name="T7" fmla="*/ 4 h 4"/>
                <a:gd name="T8" fmla="*/ 26 w 28"/>
                <a:gd name="T9" fmla="*/ 4 h 4"/>
                <a:gd name="T10" fmla="*/ 28 w 28"/>
                <a:gd name="T11" fmla="*/ 2 h 4"/>
                <a:gd name="T12" fmla="*/ 26 w 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6" y="0"/>
                  </a:moveTo>
                  <a:cubicBezTo>
                    <a:pt x="2" y="0"/>
                    <a:pt x="2" y="0"/>
                    <a:pt x="2" y="0"/>
                  </a:cubicBezTo>
                  <a:cubicBezTo>
                    <a:pt x="1" y="0"/>
                    <a:pt x="0" y="1"/>
                    <a:pt x="0" y="2"/>
                  </a:cubicBezTo>
                  <a:cubicBezTo>
                    <a:pt x="0" y="3"/>
                    <a:pt x="1" y="4"/>
                    <a:pt x="2" y="4"/>
                  </a:cubicBezTo>
                  <a:cubicBezTo>
                    <a:pt x="26" y="4"/>
                    <a:pt x="26" y="4"/>
                    <a:pt x="26" y="4"/>
                  </a:cubicBezTo>
                  <a:cubicBezTo>
                    <a:pt x="27" y="4"/>
                    <a:pt x="28" y="3"/>
                    <a:pt x="28" y="2"/>
                  </a:cubicBezTo>
                  <a:cubicBezTo>
                    <a:pt x="28" y="1"/>
                    <a:pt x="27" y="0"/>
                    <a:pt x="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299" name="îṡḷïḑe"/>
            <p:cNvSpPr/>
            <p:nvPr/>
          </p:nvSpPr>
          <p:spPr bwMode="auto">
            <a:xfrm>
              <a:off x="5449888" y="2165351"/>
              <a:ext cx="84138" cy="12700"/>
            </a:xfrm>
            <a:custGeom>
              <a:avLst/>
              <a:gdLst>
                <a:gd name="T0" fmla="*/ 26 w 28"/>
                <a:gd name="T1" fmla="*/ 0 h 4"/>
                <a:gd name="T2" fmla="*/ 2 w 28"/>
                <a:gd name="T3" fmla="*/ 0 h 4"/>
                <a:gd name="T4" fmla="*/ 0 w 28"/>
                <a:gd name="T5" fmla="*/ 2 h 4"/>
                <a:gd name="T6" fmla="*/ 2 w 28"/>
                <a:gd name="T7" fmla="*/ 4 h 4"/>
                <a:gd name="T8" fmla="*/ 26 w 28"/>
                <a:gd name="T9" fmla="*/ 4 h 4"/>
                <a:gd name="T10" fmla="*/ 28 w 28"/>
                <a:gd name="T11" fmla="*/ 2 h 4"/>
                <a:gd name="T12" fmla="*/ 26 w 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6" y="0"/>
                  </a:moveTo>
                  <a:cubicBezTo>
                    <a:pt x="2" y="0"/>
                    <a:pt x="2" y="0"/>
                    <a:pt x="2" y="0"/>
                  </a:cubicBezTo>
                  <a:cubicBezTo>
                    <a:pt x="1" y="0"/>
                    <a:pt x="0" y="0"/>
                    <a:pt x="0" y="2"/>
                  </a:cubicBezTo>
                  <a:cubicBezTo>
                    <a:pt x="0" y="3"/>
                    <a:pt x="1" y="4"/>
                    <a:pt x="2" y="4"/>
                  </a:cubicBezTo>
                  <a:cubicBezTo>
                    <a:pt x="26" y="4"/>
                    <a:pt x="26" y="4"/>
                    <a:pt x="26" y="4"/>
                  </a:cubicBezTo>
                  <a:cubicBezTo>
                    <a:pt x="27" y="4"/>
                    <a:pt x="28" y="3"/>
                    <a:pt x="28" y="2"/>
                  </a:cubicBezTo>
                  <a:cubicBezTo>
                    <a:pt x="28" y="0"/>
                    <a:pt x="27" y="0"/>
                    <a:pt x="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0" name="íśļiďê"/>
            <p:cNvSpPr/>
            <p:nvPr/>
          </p:nvSpPr>
          <p:spPr bwMode="auto">
            <a:xfrm>
              <a:off x="5449888" y="2192338"/>
              <a:ext cx="84138" cy="12700"/>
            </a:xfrm>
            <a:custGeom>
              <a:avLst/>
              <a:gdLst>
                <a:gd name="T0" fmla="*/ 26 w 28"/>
                <a:gd name="T1" fmla="*/ 0 h 4"/>
                <a:gd name="T2" fmla="*/ 2 w 28"/>
                <a:gd name="T3" fmla="*/ 0 h 4"/>
                <a:gd name="T4" fmla="*/ 0 w 28"/>
                <a:gd name="T5" fmla="*/ 2 h 4"/>
                <a:gd name="T6" fmla="*/ 2 w 28"/>
                <a:gd name="T7" fmla="*/ 4 h 4"/>
                <a:gd name="T8" fmla="*/ 26 w 28"/>
                <a:gd name="T9" fmla="*/ 4 h 4"/>
                <a:gd name="T10" fmla="*/ 28 w 28"/>
                <a:gd name="T11" fmla="*/ 2 h 4"/>
                <a:gd name="T12" fmla="*/ 26 w 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6" y="0"/>
                  </a:moveTo>
                  <a:cubicBezTo>
                    <a:pt x="2" y="0"/>
                    <a:pt x="2" y="0"/>
                    <a:pt x="2" y="0"/>
                  </a:cubicBezTo>
                  <a:cubicBezTo>
                    <a:pt x="1" y="0"/>
                    <a:pt x="0" y="1"/>
                    <a:pt x="0" y="2"/>
                  </a:cubicBezTo>
                  <a:cubicBezTo>
                    <a:pt x="0" y="3"/>
                    <a:pt x="1" y="4"/>
                    <a:pt x="2" y="4"/>
                  </a:cubicBezTo>
                  <a:cubicBezTo>
                    <a:pt x="26" y="4"/>
                    <a:pt x="26" y="4"/>
                    <a:pt x="26" y="4"/>
                  </a:cubicBezTo>
                  <a:cubicBezTo>
                    <a:pt x="27" y="4"/>
                    <a:pt x="28" y="3"/>
                    <a:pt x="28" y="2"/>
                  </a:cubicBezTo>
                  <a:cubicBezTo>
                    <a:pt x="28" y="1"/>
                    <a:pt x="27" y="0"/>
                    <a:pt x="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1" name="i$1iďè"/>
            <p:cNvSpPr/>
            <p:nvPr/>
          </p:nvSpPr>
          <p:spPr bwMode="auto">
            <a:xfrm>
              <a:off x="5449888" y="2222501"/>
              <a:ext cx="84138" cy="12700"/>
            </a:xfrm>
            <a:custGeom>
              <a:avLst/>
              <a:gdLst>
                <a:gd name="T0" fmla="*/ 26 w 28"/>
                <a:gd name="T1" fmla="*/ 0 h 4"/>
                <a:gd name="T2" fmla="*/ 2 w 28"/>
                <a:gd name="T3" fmla="*/ 0 h 4"/>
                <a:gd name="T4" fmla="*/ 0 w 28"/>
                <a:gd name="T5" fmla="*/ 2 h 4"/>
                <a:gd name="T6" fmla="*/ 2 w 28"/>
                <a:gd name="T7" fmla="*/ 4 h 4"/>
                <a:gd name="T8" fmla="*/ 26 w 28"/>
                <a:gd name="T9" fmla="*/ 4 h 4"/>
                <a:gd name="T10" fmla="*/ 28 w 28"/>
                <a:gd name="T11" fmla="*/ 2 h 4"/>
                <a:gd name="T12" fmla="*/ 26 w 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6" y="0"/>
                  </a:moveTo>
                  <a:cubicBezTo>
                    <a:pt x="2" y="0"/>
                    <a:pt x="2" y="0"/>
                    <a:pt x="2" y="0"/>
                  </a:cubicBezTo>
                  <a:cubicBezTo>
                    <a:pt x="1" y="0"/>
                    <a:pt x="0" y="0"/>
                    <a:pt x="0" y="2"/>
                  </a:cubicBezTo>
                  <a:cubicBezTo>
                    <a:pt x="0" y="3"/>
                    <a:pt x="1" y="4"/>
                    <a:pt x="2" y="4"/>
                  </a:cubicBezTo>
                  <a:cubicBezTo>
                    <a:pt x="26" y="4"/>
                    <a:pt x="26" y="4"/>
                    <a:pt x="26" y="4"/>
                  </a:cubicBezTo>
                  <a:cubicBezTo>
                    <a:pt x="27" y="4"/>
                    <a:pt x="28" y="3"/>
                    <a:pt x="28" y="2"/>
                  </a:cubicBezTo>
                  <a:cubicBezTo>
                    <a:pt x="28" y="0"/>
                    <a:pt x="27" y="0"/>
                    <a:pt x="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2" name="işļîḍé"/>
            <p:cNvSpPr/>
            <p:nvPr/>
          </p:nvSpPr>
          <p:spPr bwMode="auto">
            <a:xfrm>
              <a:off x="5449888" y="2249488"/>
              <a:ext cx="84138" cy="12700"/>
            </a:xfrm>
            <a:custGeom>
              <a:avLst/>
              <a:gdLst>
                <a:gd name="T0" fmla="*/ 26 w 28"/>
                <a:gd name="T1" fmla="*/ 0 h 4"/>
                <a:gd name="T2" fmla="*/ 2 w 28"/>
                <a:gd name="T3" fmla="*/ 0 h 4"/>
                <a:gd name="T4" fmla="*/ 0 w 28"/>
                <a:gd name="T5" fmla="*/ 2 h 4"/>
                <a:gd name="T6" fmla="*/ 2 w 28"/>
                <a:gd name="T7" fmla="*/ 4 h 4"/>
                <a:gd name="T8" fmla="*/ 26 w 28"/>
                <a:gd name="T9" fmla="*/ 4 h 4"/>
                <a:gd name="T10" fmla="*/ 28 w 28"/>
                <a:gd name="T11" fmla="*/ 2 h 4"/>
                <a:gd name="T12" fmla="*/ 26 w 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6" y="0"/>
                  </a:moveTo>
                  <a:cubicBezTo>
                    <a:pt x="2" y="0"/>
                    <a:pt x="2" y="0"/>
                    <a:pt x="2" y="0"/>
                  </a:cubicBezTo>
                  <a:cubicBezTo>
                    <a:pt x="1" y="0"/>
                    <a:pt x="0" y="1"/>
                    <a:pt x="0" y="2"/>
                  </a:cubicBezTo>
                  <a:cubicBezTo>
                    <a:pt x="0" y="3"/>
                    <a:pt x="1" y="4"/>
                    <a:pt x="2" y="4"/>
                  </a:cubicBezTo>
                  <a:cubicBezTo>
                    <a:pt x="26" y="4"/>
                    <a:pt x="26" y="4"/>
                    <a:pt x="26" y="4"/>
                  </a:cubicBezTo>
                  <a:cubicBezTo>
                    <a:pt x="27" y="4"/>
                    <a:pt x="28" y="3"/>
                    <a:pt x="28" y="2"/>
                  </a:cubicBezTo>
                  <a:cubicBezTo>
                    <a:pt x="28" y="1"/>
                    <a:pt x="27" y="0"/>
                    <a:pt x="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3" name="îś1íďê"/>
            <p:cNvSpPr/>
            <p:nvPr/>
          </p:nvSpPr>
          <p:spPr bwMode="auto">
            <a:xfrm>
              <a:off x="5449888" y="2279651"/>
              <a:ext cx="84138" cy="12700"/>
            </a:xfrm>
            <a:custGeom>
              <a:avLst/>
              <a:gdLst>
                <a:gd name="T0" fmla="*/ 26 w 28"/>
                <a:gd name="T1" fmla="*/ 0 h 4"/>
                <a:gd name="T2" fmla="*/ 2 w 28"/>
                <a:gd name="T3" fmla="*/ 0 h 4"/>
                <a:gd name="T4" fmla="*/ 0 w 28"/>
                <a:gd name="T5" fmla="*/ 2 h 4"/>
                <a:gd name="T6" fmla="*/ 2 w 28"/>
                <a:gd name="T7" fmla="*/ 4 h 4"/>
                <a:gd name="T8" fmla="*/ 26 w 28"/>
                <a:gd name="T9" fmla="*/ 4 h 4"/>
                <a:gd name="T10" fmla="*/ 28 w 28"/>
                <a:gd name="T11" fmla="*/ 2 h 4"/>
                <a:gd name="T12" fmla="*/ 26 w 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6" y="0"/>
                  </a:moveTo>
                  <a:cubicBezTo>
                    <a:pt x="2" y="0"/>
                    <a:pt x="2" y="0"/>
                    <a:pt x="2" y="0"/>
                  </a:cubicBezTo>
                  <a:cubicBezTo>
                    <a:pt x="1" y="0"/>
                    <a:pt x="0" y="1"/>
                    <a:pt x="0" y="2"/>
                  </a:cubicBezTo>
                  <a:cubicBezTo>
                    <a:pt x="0" y="3"/>
                    <a:pt x="1" y="4"/>
                    <a:pt x="2" y="4"/>
                  </a:cubicBezTo>
                  <a:cubicBezTo>
                    <a:pt x="26" y="4"/>
                    <a:pt x="26" y="4"/>
                    <a:pt x="26" y="4"/>
                  </a:cubicBezTo>
                  <a:cubicBezTo>
                    <a:pt x="27" y="4"/>
                    <a:pt x="28" y="3"/>
                    <a:pt x="28" y="2"/>
                  </a:cubicBezTo>
                  <a:cubicBezTo>
                    <a:pt x="28" y="1"/>
                    <a:pt x="27" y="0"/>
                    <a:pt x="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4" name="ïṥlíḓè"/>
            <p:cNvSpPr/>
            <p:nvPr/>
          </p:nvSpPr>
          <p:spPr bwMode="auto">
            <a:xfrm>
              <a:off x="5449888" y="2306638"/>
              <a:ext cx="84138" cy="12700"/>
            </a:xfrm>
            <a:custGeom>
              <a:avLst/>
              <a:gdLst>
                <a:gd name="T0" fmla="*/ 26 w 28"/>
                <a:gd name="T1" fmla="*/ 0 h 4"/>
                <a:gd name="T2" fmla="*/ 2 w 28"/>
                <a:gd name="T3" fmla="*/ 0 h 4"/>
                <a:gd name="T4" fmla="*/ 0 w 28"/>
                <a:gd name="T5" fmla="*/ 2 h 4"/>
                <a:gd name="T6" fmla="*/ 2 w 28"/>
                <a:gd name="T7" fmla="*/ 4 h 4"/>
                <a:gd name="T8" fmla="*/ 26 w 28"/>
                <a:gd name="T9" fmla="*/ 4 h 4"/>
                <a:gd name="T10" fmla="*/ 28 w 28"/>
                <a:gd name="T11" fmla="*/ 2 h 4"/>
                <a:gd name="T12" fmla="*/ 26 w 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6" y="0"/>
                  </a:moveTo>
                  <a:cubicBezTo>
                    <a:pt x="2" y="0"/>
                    <a:pt x="2" y="0"/>
                    <a:pt x="2" y="0"/>
                  </a:cubicBezTo>
                  <a:cubicBezTo>
                    <a:pt x="1" y="0"/>
                    <a:pt x="0" y="1"/>
                    <a:pt x="0" y="2"/>
                  </a:cubicBezTo>
                  <a:cubicBezTo>
                    <a:pt x="0" y="3"/>
                    <a:pt x="1" y="4"/>
                    <a:pt x="2" y="4"/>
                  </a:cubicBezTo>
                  <a:cubicBezTo>
                    <a:pt x="26" y="4"/>
                    <a:pt x="26" y="4"/>
                    <a:pt x="26" y="4"/>
                  </a:cubicBezTo>
                  <a:cubicBezTo>
                    <a:pt x="27" y="4"/>
                    <a:pt x="28" y="3"/>
                    <a:pt x="28" y="2"/>
                  </a:cubicBezTo>
                  <a:cubicBezTo>
                    <a:pt x="28" y="1"/>
                    <a:pt x="27" y="0"/>
                    <a:pt x="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5" name="iṥḻîḋè"/>
            <p:cNvSpPr/>
            <p:nvPr/>
          </p:nvSpPr>
          <p:spPr bwMode="auto">
            <a:xfrm>
              <a:off x="5449888" y="2336801"/>
              <a:ext cx="84138" cy="12700"/>
            </a:xfrm>
            <a:custGeom>
              <a:avLst/>
              <a:gdLst>
                <a:gd name="T0" fmla="*/ 26 w 28"/>
                <a:gd name="T1" fmla="*/ 0 h 4"/>
                <a:gd name="T2" fmla="*/ 2 w 28"/>
                <a:gd name="T3" fmla="*/ 0 h 4"/>
                <a:gd name="T4" fmla="*/ 0 w 28"/>
                <a:gd name="T5" fmla="*/ 2 h 4"/>
                <a:gd name="T6" fmla="*/ 2 w 28"/>
                <a:gd name="T7" fmla="*/ 4 h 4"/>
                <a:gd name="T8" fmla="*/ 26 w 28"/>
                <a:gd name="T9" fmla="*/ 4 h 4"/>
                <a:gd name="T10" fmla="*/ 28 w 28"/>
                <a:gd name="T11" fmla="*/ 2 h 4"/>
                <a:gd name="T12" fmla="*/ 26 w 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6" y="0"/>
                  </a:moveTo>
                  <a:cubicBezTo>
                    <a:pt x="2" y="0"/>
                    <a:pt x="2" y="0"/>
                    <a:pt x="2" y="0"/>
                  </a:cubicBezTo>
                  <a:cubicBezTo>
                    <a:pt x="1" y="0"/>
                    <a:pt x="0" y="1"/>
                    <a:pt x="0" y="2"/>
                  </a:cubicBezTo>
                  <a:cubicBezTo>
                    <a:pt x="0" y="3"/>
                    <a:pt x="1" y="4"/>
                    <a:pt x="2" y="4"/>
                  </a:cubicBezTo>
                  <a:cubicBezTo>
                    <a:pt x="26" y="4"/>
                    <a:pt x="26" y="4"/>
                    <a:pt x="26" y="4"/>
                  </a:cubicBezTo>
                  <a:cubicBezTo>
                    <a:pt x="27" y="4"/>
                    <a:pt x="28" y="3"/>
                    <a:pt x="28" y="2"/>
                  </a:cubicBezTo>
                  <a:cubicBezTo>
                    <a:pt x="28" y="1"/>
                    <a:pt x="27" y="0"/>
                    <a:pt x="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6" name="îṧļíďê"/>
            <p:cNvSpPr/>
            <p:nvPr/>
          </p:nvSpPr>
          <p:spPr bwMode="auto">
            <a:xfrm>
              <a:off x="4235451" y="2463801"/>
              <a:ext cx="715963" cy="11113"/>
            </a:xfrm>
            <a:custGeom>
              <a:avLst/>
              <a:gdLst>
                <a:gd name="T0" fmla="*/ 2 w 238"/>
                <a:gd name="T1" fmla="*/ 4 h 4"/>
                <a:gd name="T2" fmla="*/ 236 w 238"/>
                <a:gd name="T3" fmla="*/ 4 h 4"/>
                <a:gd name="T4" fmla="*/ 238 w 238"/>
                <a:gd name="T5" fmla="*/ 2 h 4"/>
                <a:gd name="T6" fmla="*/ 236 w 238"/>
                <a:gd name="T7" fmla="*/ 0 h 4"/>
                <a:gd name="T8" fmla="*/ 2 w 238"/>
                <a:gd name="T9" fmla="*/ 0 h 4"/>
                <a:gd name="T10" fmla="*/ 0 w 238"/>
                <a:gd name="T11" fmla="*/ 2 h 4"/>
                <a:gd name="T12" fmla="*/ 2 w 23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38" h="4">
                  <a:moveTo>
                    <a:pt x="2" y="4"/>
                  </a:moveTo>
                  <a:cubicBezTo>
                    <a:pt x="236" y="4"/>
                    <a:pt x="236" y="4"/>
                    <a:pt x="236" y="4"/>
                  </a:cubicBezTo>
                  <a:cubicBezTo>
                    <a:pt x="237" y="4"/>
                    <a:pt x="238" y="3"/>
                    <a:pt x="238" y="2"/>
                  </a:cubicBezTo>
                  <a:cubicBezTo>
                    <a:pt x="238" y="1"/>
                    <a:pt x="237" y="0"/>
                    <a:pt x="236" y="0"/>
                  </a:cubicBezTo>
                  <a:cubicBezTo>
                    <a:pt x="2" y="0"/>
                    <a:pt x="2" y="0"/>
                    <a:pt x="2" y="0"/>
                  </a:cubicBezTo>
                  <a:cubicBezTo>
                    <a:pt x="0" y="0"/>
                    <a:pt x="0" y="1"/>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7" name="îšlïḓê"/>
            <p:cNvSpPr/>
            <p:nvPr/>
          </p:nvSpPr>
          <p:spPr bwMode="auto">
            <a:xfrm>
              <a:off x="4235451" y="2493963"/>
              <a:ext cx="439738" cy="11113"/>
            </a:xfrm>
            <a:custGeom>
              <a:avLst/>
              <a:gdLst>
                <a:gd name="T0" fmla="*/ 2 w 146"/>
                <a:gd name="T1" fmla="*/ 4 h 4"/>
                <a:gd name="T2" fmla="*/ 144 w 146"/>
                <a:gd name="T3" fmla="*/ 4 h 4"/>
                <a:gd name="T4" fmla="*/ 146 w 146"/>
                <a:gd name="T5" fmla="*/ 2 h 4"/>
                <a:gd name="T6" fmla="*/ 144 w 146"/>
                <a:gd name="T7" fmla="*/ 0 h 4"/>
                <a:gd name="T8" fmla="*/ 2 w 146"/>
                <a:gd name="T9" fmla="*/ 0 h 4"/>
                <a:gd name="T10" fmla="*/ 0 w 146"/>
                <a:gd name="T11" fmla="*/ 2 h 4"/>
                <a:gd name="T12" fmla="*/ 2 w 14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6" h="4">
                  <a:moveTo>
                    <a:pt x="2" y="4"/>
                  </a:moveTo>
                  <a:cubicBezTo>
                    <a:pt x="144" y="4"/>
                    <a:pt x="144" y="4"/>
                    <a:pt x="144" y="4"/>
                  </a:cubicBezTo>
                  <a:cubicBezTo>
                    <a:pt x="145" y="4"/>
                    <a:pt x="146" y="4"/>
                    <a:pt x="146" y="2"/>
                  </a:cubicBezTo>
                  <a:cubicBezTo>
                    <a:pt x="146" y="1"/>
                    <a:pt x="145" y="0"/>
                    <a:pt x="144" y="0"/>
                  </a:cubicBezTo>
                  <a:cubicBezTo>
                    <a:pt x="2" y="0"/>
                    <a:pt x="2" y="0"/>
                    <a:pt x="2" y="0"/>
                  </a:cubicBezTo>
                  <a:cubicBezTo>
                    <a:pt x="0" y="0"/>
                    <a:pt x="0" y="1"/>
                    <a:pt x="0" y="2"/>
                  </a:cubicBezTo>
                  <a:cubicBezTo>
                    <a:pt x="0" y="4"/>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8" name="ïşḻiḍè"/>
            <p:cNvSpPr/>
            <p:nvPr/>
          </p:nvSpPr>
          <p:spPr bwMode="auto">
            <a:xfrm>
              <a:off x="4235451" y="2541588"/>
              <a:ext cx="439738" cy="12700"/>
            </a:xfrm>
            <a:custGeom>
              <a:avLst/>
              <a:gdLst>
                <a:gd name="T0" fmla="*/ 2 w 146"/>
                <a:gd name="T1" fmla="*/ 4 h 4"/>
                <a:gd name="T2" fmla="*/ 144 w 146"/>
                <a:gd name="T3" fmla="*/ 4 h 4"/>
                <a:gd name="T4" fmla="*/ 146 w 146"/>
                <a:gd name="T5" fmla="*/ 2 h 4"/>
                <a:gd name="T6" fmla="*/ 144 w 146"/>
                <a:gd name="T7" fmla="*/ 0 h 4"/>
                <a:gd name="T8" fmla="*/ 2 w 146"/>
                <a:gd name="T9" fmla="*/ 0 h 4"/>
                <a:gd name="T10" fmla="*/ 0 w 146"/>
                <a:gd name="T11" fmla="*/ 2 h 4"/>
                <a:gd name="T12" fmla="*/ 2 w 14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6" h="4">
                  <a:moveTo>
                    <a:pt x="2" y="4"/>
                  </a:moveTo>
                  <a:cubicBezTo>
                    <a:pt x="144" y="4"/>
                    <a:pt x="144" y="4"/>
                    <a:pt x="144" y="4"/>
                  </a:cubicBezTo>
                  <a:cubicBezTo>
                    <a:pt x="145" y="4"/>
                    <a:pt x="146" y="3"/>
                    <a:pt x="146" y="2"/>
                  </a:cubicBezTo>
                  <a:cubicBezTo>
                    <a:pt x="146" y="1"/>
                    <a:pt x="145" y="0"/>
                    <a:pt x="144" y="0"/>
                  </a:cubicBezTo>
                  <a:cubicBezTo>
                    <a:pt x="2" y="0"/>
                    <a:pt x="2" y="0"/>
                    <a:pt x="2" y="0"/>
                  </a:cubicBezTo>
                  <a:cubicBezTo>
                    <a:pt x="0" y="0"/>
                    <a:pt x="0" y="1"/>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09" name="işľîḍè"/>
            <p:cNvSpPr/>
            <p:nvPr/>
          </p:nvSpPr>
          <p:spPr bwMode="auto">
            <a:xfrm>
              <a:off x="4551363" y="2833688"/>
              <a:ext cx="482600" cy="796925"/>
            </a:xfrm>
            <a:custGeom>
              <a:avLst/>
              <a:gdLst>
                <a:gd name="T0" fmla="*/ 39 w 160"/>
                <a:gd name="T1" fmla="*/ 180 h 265"/>
                <a:gd name="T2" fmla="*/ 39 w 160"/>
                <a:gd name="T3" fmla="*/ 154 h 265"/>
                <a:gd name="T4" fmla="*/ 121 w 160"/>
                <a:gd name="T5" fmla="*/ 154 h 265"/>
                <a:gd name="T6" fmla="*/ 121 w 160"/>
                <a:gd name="T7" fmla="*/ 180 h 265"/>
                <a:gd name="T8" fmla="*/ 39 w 160"/>
                <a:gd name="T9" fmla="*/ 180 h 265"/>
                <a:gd name="T10" fmla="*/ 17 w 160"/>
                <a:gd name="T11" fmla="*/ 248 h 265"/>
                <a:gd name="T12" fmla="*/ 11 w 160"/>
                <a:gd name="T13" fmla="*/ 242 h 265"/>
                <a:gd name="T14" fmla="*/ 11 w 160"/>
                <a:gd name="T15" fmla="*/ 56 h 265"/>
                <a:gd name="T16" fmla="*/ 17 w 160"/>
                <a:gd name="T17" fmla="*/ 50 h 265"/>
                <a:gd name="T18" fmla="*/ 19 w 160"/>
                <a:gd name="T19" fmla="*/ 50 h 265"/>
                <a:gd name="T20" fmla="*/ 25 w 160"/>
                <a:gd name="T21" fmla="*/ 56 h 265"/>
                <a:gd name="T22" fmla="*/ 25 w 160"/>
                <a:gd name="T23" fmla="*/ 242 h 265"/>
                <a:gd name="T24" fmla="*/ 19 w 160"/>
                <a:gd name="T25" fmla="*/ 248 h 265"/>
                <a:gd name="T26" fmla="*/ 17 w 160"/>
                <a:gd name="T27" fmla="*/ 248 h 265"/>
                <a:gd name="T28" fmla="*/ 0 w 160"/>
                <a:gd name="T29" fmla="*/ 0 h 265"/>
                <a:gd name="T30" fmla="*/ 0 w 160"/>
                <a:gd name="T31" fmla="*/ 0 h 265"/>
                <a:gd name="T32" fmla="*/ 0 w 160"/>
                <a:gd name="T33" fmla="*/ 235 h 265"/>
                <a:gd name="T34" fmla="*/ 30 w 160"/>
                <a:gd name="T35" fmla="*/ 265 h 265"/>
                <a:gd name="T36" fmla="*/ 160 w 160"/>
                <a:gd name="T37" fmla="*/ 265 h 265"/>
                <a:gd name="T38" fmla="*/ 160 w 160"/>
                <a:gd name="T39" fmla="*/ 180 h 265"/>
                <a:gd name="T40" fmla="*/ 133 w 160"/>
                <a:gd name="T41" fmla="*/ 180 h 265"/>
                <a:gd name="T42" fmla="*/ 133 w 160"/>
                <a:gd name="T43" fmla="*/ 154 h 265"/>
                <a:gd name="T44" fmla="*/ 160 w 160"/>
                <a:gd name="T45" fmla="*/ 154 h 265"/>
                <a:gd name="T46" fmla="*/ 160 w 160"/>
                <a:gd name="T47" fmla="*/ 139 h 265"/>
                <a:gd name="T48" fmla="*/ 39 w 160"/>
                <a:gd name="T49" fmla="*/ 139 h 265"/>
                <a:gd name="T50" fmla="*/ 39 w 160"/>
                <a:gd name="T51" fmla="*/ 56 h 265"/>
                <a:gd name="T52" fmla="*/ 160 w 160"/>
                <a:gd name="T53" fmla="*/ 56 h 265"/>
                <a:gd name="T54" fmla="*/ 160 w 160"/>
                <a:gd name="T55" fmla="*/ 43 h 265"/>
                <a:gd name="T56" fmla="*/ 0 w 160"/>
                <a:gd name="T57" fmla="*/ 43 h 265"/>
                <a:gd name="T58" fmla="*/ 0 w 160"/>
                <a:gd name="T59"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265">
                  <a:moveTo>
                    <a:pt x="39" y="180"/>
                  </a:moveTo>
                  <a:cubicBezTo>
                    <a:pt x="39" y="154"/>
                    <a:pt x="39" y="154"/>
                    <a:pt x="39" y="154"/>
                  </a:cubicBezTo>
                  <a:cubicBezTo>
                    <a:pt x="121" y="154"/>
                    <a:pt x="121" y="154"/>
                    <a:pt x="121" y="154"/>
                  </a:cubicBezTo>
                  <a:cubicBezTo>
                    <a:pt x="121" y="180"/>
                    <a:pt x="121" y="180"/>
                    <a:pt x="121" y="180"/>
                  </a:cubicBezTo>
                  <a:cubicBezTo>
                    <a:pt x="39" y="180"/>
                    <a:pt x="39" y="180"/>
                    <a:pt x="39" y="180"/>
                  </a:cubicBezTo>
                  <a:moveTo>
                    <a:pt x="17" y="248"/>
                  </a:moveTo>
                  <a:cubicBezTo>
                    <a:pt x="14" y="248"/>
                    <a:pt x="11" y="245"/>
                    <a:pt x="11" y="242"/>
                  </a:cubicBezTo>
                  <a:cubicBezTo>
                    <a:pt x="11" y="56"/>
                    <a:pt x="11" y="56"/>
                    <a:pt x="11" y="56"/>
                  </a:cubicBezTo>
                  <a:cubicBezTo>
                    <a:pt x="11" y="53"/>
                    <a:pt x="14" y="50"/>
                    <a:pt x="17" y="50"/>
                  </a:cubicBezTo>
                  <a:cubicBezTo>
                    <a:pt x="19" y="50"/>
                    <a:pt x="19" y="50"/>
                    <a:pt x="19" y="50"/>
                  </a:cubicBezTo>
                  <a:cubicBezTo>
                    <a:pt x="22" y="50"/>
                    <a:pt x="25" y="53"/>
                    <a:pt x="25" y="56"/>
                  </a:cubicBezTo>
                  <a:cubicBezTo>
                    <a:pt x="25" y="242"/>
                    <a:pt x="25" y="242"/>
                    <a:pt x="25" y="242"/>
                  </a:cubicBezTo>
                  <a:cubicBezTo>
                    <a:pt x="25" y="245"/>
                    <a:pt x="22" y="248"/>
                    <a:pt x="19" y="248"/>
                  </a:cubicBezTo>
                  <a:cubicBezTo>
                    <a:pt x="17" y="248"/>
                    <a:pt x="17" y="248"/>
                    <a:pt x="17" y="248"/>
                  </a:cubicBezTo>
                  <a:moveTo>
                    <a:pt x="0" y="0"/>
                  </a:moveTo>
                  <a:cubicBezTo>
                    <a:pt x="0" y="0"/>
                    <a:pt x="0" y="0"/>
                    <a:pt x="0" y="0"/>
                  </a:cubicBezTo>
                  <a:cubicBezTo>
                    <a:pt x="0" y="235"/>
                    <a:pt x="0" y="235"/>
                    <a:pt x="0" y="235"/>
                  </a:cubicBezTo>
                  <a:cubicBezTo>
                    <a:pt x="0" y="252"/>
                    <a:pt x="14" y="265"/>
                    <a:pt x="30" y="265"/>
                  </a:cubicBezTo>
                  <a:cubicBezTo>
                    <a:pt x="160" y="265"/>
                    <a:pt x="160" y="265"/>
                    <a:pt x="160" y="265"/>
                  </a:cubicBezTo>
                  <a:cubicBezTo>
                    <a:pt x="160" y="180"/>
                    <a:pt x="160" y="180"/>
                    <a:pt x="160" y="180"/>
                  </a:cubicBezTo>
                  <a:cubicBezTo>
                    <a:pt x="133" y="180"/>
                    <a:pt x="133" y="180"/>
                    <a:pt x="133" y="180"/>
                  </a:cubicBezTo>
                  <a:cubicBezTo>
                    <a:pt x="133" y="154"/>
                    <a:pt x="133" y="154"/>
                    <a:pt x="133" y="154"/>
                  </a:cubicBezTo>
                  <a:cubicBezTo>
                    <a:pt x="160" y="154"/>
                    <a:pt x="160" y="154"/>
                    <a:pt x="160" y="154"/>
                  </a:cubicBezTo>
                  <a:cubicBezTo>
                    <a:pt x="160" y="139"/>
                    <a:pt x="160" y="139"/>
                    <a:pt x="160" y="139"/>
                  </a:cubicBezTo>
                  <a:cubicBezTo>
                    <a:pt x="39" y="139"/>
                    <a:pt x="39" y="139"/>
                    <a:pt x="39" y="139"/>
                  </a:cubicBezTo>
                  <a:cubicBezTo>
                    <a:pt x="39" y="56"/>
                    <a:pt x="39" y="56"/>
                    <a:pt x="39" y="56"/>
                  </a:cubicBezTo>
                  <a:cubicBezTo>
                    <a:pt x="160" y="56"/>
                    <a:pt x="160" y="56"/>
                    <a:pt x="160" y="56"/>
                  </a:cubicBezTo>
                  <a:cubicBezTo>
                    <a:pt x="160" y="43"/>
                    <a:pt x="160" y="43"/>
                    <a:pt x="160" y="43"/>
                  </a:cubicBezTo>
                  <a:cubicBezTo>
                    <a:pt x="0" y="43"/>
                    <a:pt x="0" y="43"/>
                    <a:pt x="0" y="43"/>
                  </a:cubicBezTo>
                  <a:cubicBezTo>
                    <a:pt x="0" y="0"/>
                    <a:pt x="0" y="0"/>
                    <a:pt x="0" y="0"/>
                  </a:cubicBezTo>
                </a:path>
              </a:pathLst>
            </a:custGeom>
            <a:solidFill>
              <a:srgbClr val="C2F4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10" name="îŝľîḋè"/>
            <p:cNvSpPr/>
            <p:nvPr/>
          </p:nvSpPr>
          <p:spPr bwMode="auto">
            <a:xfrm>
              <a:off x="5033963" y="3375026"/>
              <a:ext cx="366713" cy="255588"/>
            </a:xfrm>
            <a:custGeom>
              <a:avLst/>
              <a:gdLst>
                <a:gd name="T0" fmla="*/ 0 w 122"/>
                <a:gd name="T1" fmla="*/ 0 h 85"/>
                <a:gd name="T2" fmla="*/ 0 w 122"/>
                <a:gd name="T3" fmla="*/ 0 h 85"/>
                <a:gd name="T4" fmla="*/ 0 w 122"/>
                <a:gd name="T5" fmla="*/ 85 h 85"/>
                <a:gd name="T6" fmla="*/ 93 w 122"/>
                <a:gd name="T7" fmla="*/ 85 h 85"/>
                <a:gd name="T8" fmla="*/ 122 w 122"/>
                <a:gd name="T9" fmla="*/ 60 h 85"/>
                <a:gd name="T10" fmla="*/ 0 w 122"/>
                <a:gd name="T11" fmla="*/ 60 h 85"/>
                <a:gd name="T12" fmla="*/ 0 w 122"/>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122" h="85">
                  <a:moveTo>
                    <a:pt x="0" y="0"/>
                  </a:moveTo>
                  <a:cubicBezTo>
                    <a:pt x="0" y="0"/>
                    <a:pt x="0" y="0"/>
                    <a:pt x="0" y="0"/>
                  </a:cubicBezTo>
                  <a:cubicBezTo>
                    <a:pt x="0" y="85"/>
                    <a:pt x="0" y="85"/>
                    <a:pt x="0" y="85"/>
                  </a:cubicBezTo>
                  <a:cubicBezTo>
                    <a:pt x="93" y="85"/>
                    <a:pt x="93" y="85"/>
                    <a:pt x="93" y="85"/>
                  </a:cubicBezTo>
                  <a:cubicBezTo>
                    <a:pt x="108" y="85"/>
                    <a:pt x="120" y="74"/>
                    <a:pt x="122" y="60"/>
                  </a:cubicBezTo>
                  <a:cubicBezTo>
                    <a:pt x="0" y="60"/>
                    <a:pt x="0" y="60"/>
                    <a:pt x="0" y="60"/>
                  </a:cubicBezTo>
                  <a:cubicBezTo>
                    <a:pt x="0" y="0"/>
                    <a:pt x="0" y="0"/>
                    <a:pt x="0" y="0"/>
                  </a:cubicBezTo>
                </a:path>
              </a:pathLst>
            </a:custGeom>
            <a:solidFill>
              <a:srgbClr val="2778C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11" name="íṥḷidé"/>
            <p:cNvSpPr/>
            <p:nvPr/>
          </p:nvSpPr>
          <p:spPr bwMode="auto">
            <a:xfrm>
              <a:off x="5033963" y="2962276"/>
              <a:ext cx="369888" cy="593725"/>
            </a:xfrm>
            <a:custGeom>
              <a:avLst/>
              <a:gdLst>
                <a:gd name="T0" fmla="*/ 28 w 123"/>
                <a:gd name="T1" fmla="*/ 137 h 197"/>
                <a:gd name="T2" fmla="*/ 0 w 123"/>
                <a:gd name="T3" fmla="*/ 137 h 197"/>
                <a:gd name="T4" fmla="*/ 0 w 123"/>
                <a:gd name="T5" fmla="*/ 197 h 197"/>
                <a:gd name="T6" fmla="*/ 122 w 123"/>
                <a:gd name="T7" fmla="*/ 197 h 197"/>
                <a:gd name="T8" fmla="*/ 123 w 123"/>
                <a:gd name="T9" fmla="*/ 192 h 197"/>
                <a:gd name="T10" fmla="*/ 123 w 123"/>
                <a:gd name="T11" fmla="*/ 180 h 197"/>
                <a:gd name="T12" fmla="*/ 28 w 123"/>
                <a:gd name="T13" fmla="*/ 180 h 197"/>
                <a:gd name="T14" fmla="*/ 28 w 123"/>
                <a:gd name="T15" fmla="*/ 137 h 197"/>
                <a:gd name="T16" fmla="*/ 28 w 123"/>
                <a:gd name="T17" fmla="*/ 96 h 197"/>
                <a:gd name="T18" fmla="*/ 0 w 123"/>
                <a:gd name="T19" fmla="*/ 96 h 197"/>
                <a:gd name="T20" fmla="*/ 0 w 123"/>
                <a:gd name="T21" fmla="*/ 111 h 197"/>
                <a:gd name="T22" fmla="*/ 28 w 123"/>
                <a:gd name="T23" fmla="*/ 111 h 197"/>
                <a:gd name="T24" fmla="*/ 28 w 123"/>
                <a:gd name="T25" fmla="*/ 96 h 197"/>
                <a:gd name="T26" fmla="*/ 28 w 123"/>
                <a:gd name="T27" fmla="*/ 0 h 197"/>
                <a:gd name="T28" fmla="*/ 0 w 123"/>
                <a:gd name="T29" fmla="*/ 0 h 197"/>
                <a:gd name="T30" fmla="*/ 0 w 123"/>
                <a:gd name="T31" fmla="*/ 13 h 197"/>
                <a:gd name="T32" fmla="*/ 28 w 123"/>
                <a:gd name="T33" fmla="*/ 13 h 197"/>
                <a:gd name="T34" fmla="*/ 28 w 123"/>
                <a:gd name="T3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 h="197">
                  <a:moveTo>
                    <a:pt x="28" y="137"/>
                  </a:moveTo>
                  <a:cubicBezTo>
                    <a:pt x="0" y="137"/>
                    <a:pt x="0" y="137"/>
                    <a:pt x="0" y="137"/>
                  </a:cubicBezTo>
                  <a:cubicBezTo>
                    <a:pt x="0" y="197"/>
                    <a:pt x="0" y="197"/>
                    <a:pt x="0" y="197"/>
                  </a:cubicBezTo>
                  <a:cubicBezTo>
                    <a:pt x="122" y="197"/>
                    <a:pt x="122" y="197"/>
                    <a:pt x="122" y="197"/>
                  </a:cubicBezTo>
                  <a:cubicBezTo>
                    <a:pt x="123" y="195"/>
                    <a:pt x="123" y="194"/>
                    <a:pt x="123" y="192"/>
                  </a:cubicBezTo>
                  <a:cubicBezTo>
                    <a:pt x="123" y="180"/>
                    <a:pt x="123" y="180"/>
                    <a:pt x="123" y="180"/>
                  </a:cubicBezTo>
                  <a:cubicBezTo>
                    <a:pt x="28" y="180"/>
                    <a:pt x="28" y="180"/>
                    <a:pt x="28" y="180"/>
                  </a:cubicBezTo>
                  <a:cubicBezTo>
                    <a:pt x="28" y="137"/>
                    <a:pt x="28" y="137"/>
                    <a:pt x="28" y="137"/>
                  </a:cubicBezTo>
                  <a:moveTo>
                    <a:pt x="28" y="96"/>
                  </a:moveTo>
                  <a:cubicBezTo>
                    <a:pt x="0" y="96"/>
                    <a:pt x="0" y="96"/>
                    <a:pt x="0" y="96"/>
                  </a:cubicBezTo>
                  <a:cubicBezTo>
                    <a:pt x="0" y="111"/>
                    <a:pt x="0" y="111"/>
                    <a:pt x="0" y="111"/>
                  </a:cubicBezTo>
                  <a:cubicBezTo>
                    <a:pt x="28" y="111"/>
                    <a:pt x="28" y="111"/>
                    <a:pt x="28" y="111"/>
                  </a:cubicBezTo>
                  <a:cubicBezTo>
                    <a:pt x="28" y="96"/>
                    <a:pt x="28" y="96"/>
                    <a:pt x="28" y="96"/>
                  </a:cubicBezTo>
                  <a:moveTo>
                    <a:pt x="28" y="0"/>
                  </a:moveTo>
                  <a:cubicBezTo>
                    <a:pt x="0" y="0"/>
                    <a:pt x="0" y="0"/>
                    <a:pt x="0" y="0"/>
                  </a:cubicBezTo>
                  <a:cubicBezTo>
                    <a:pt x="0" y="13"/>
                    <a:pt x="0" y="13"/>
                    <a:pt x="0" y="13"/>
                  </a:cubicBezTo>
                  <a:cubicBezTo>
                    <a:pt x="28" y="13"/>
                    <a:pt x="28" y="13"/>
                    <a:pt x="28" y="13"/>
                  </a:cubicBezTo>
                  <a:cubicBezTo>
                    <a:pt x="28" y="0"/>
                    <a:pt x="28" y="0"/>
                    <a:pt x="28" y="0"/>
                  </a:cubicBezTo>
                </a:path>
              </a:pathLst>
            </a:custGeom>
            <a:solidFill>
              <a:srgbClr val="2790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12" name="ïsľiḓe"/>
            <p:cNvSpPr/>
            <p:nvPr/>
          </p:nvSpPr>
          <p:spPr bwMode="auto">
            <a:xfrm>
              <a:off x="5118101" y="3028951"/>
              <a:ext cx="285750" cy="474663"/>
            </a:xfrm>
            <a:custGeom>
              <a:avLst/>
              <a:gdLst>
                <a:gd name="T0" fmla="*/ 95 w 95"/>
                <a:gd name="T1" fmla="*/ 102 h 158"/>
                <a:gd name="T2" fmla="*/ 83 w 95"/>
                <a:gd name="T3" fmla="*/ 102 h 158"/>
                <a:gd name="T4" fmla="*/ 83 w 95"/>
                <a:gd name="T5" fmla="*/ 115 h 158"/>
                <a:gd name="T6" fmla="*/ 0 w 95"/>
                <a:gd name="T7" fmla="*/ 115 h 158"/>
                <a:gd name="T8" fmla="*/ 0 w 95"/>
                <a:gd name="T9" fmla="*/ 158 h 158"/>
                <a:gd name="T10" fmla="*/ 95 w 95"/>
                <a:gd name="T11" fmla="*/ 158 h 158"/>
                <a:gd name="T12" fmla="*/ 95 w 95"/>
                <a:gd name="T13" fmla="*/ 102 h 158"/>
                <a:gd name="T14" fmla="*/ 95 w 95"/>
                <a:gd name="T15" fmla="*/ 63 h 158"/>
                <a:gd name="T16" fmla="*/ 83 w 95"/>
                <a:gd name="T17" fmla="*/ 63 h 158"/>
                <a:gd name="T18" fmla="*/ 83 w 95"/>
                <a:gd name="T19" fmla="*/ 74 h 158"/>
                <a:gd name="T20" fmla="*/ 21 w 95"/>
                <a:gd name="T21" fmla="*/ 74 h 158"/>
                <a:gd name="T22" fmla="*/ 5 w 95"/>
                <a:gd name="T23" fmla="*/ 89 h 158"/>
                <a:gd name="T24" fmla="*/ 83 w 95"/>
                <a:gd name="T25" fmla="*/ 89 h 158"/>
                <a:gd name="T26" fmla="*/ 83 w 95"/>
                <a:gd name="T27" fmla="*/ 94 h 158"/>
                <a:gd name="T28" fmla="*/ 95 w 95"/>
                <a:gd name="T29" fmla="*/ 94 h 158"/>
                <a:gd name="T30" fmla="*/ 95 w 95"/>
                <a:gd name="T31" fmla="*/ 83 h 158"/>
                <a:gd name="T32" fmla="*/ 58 w 95"/>
                <a:gd name="T33" fmla="*/ 83 h 158"/>
                <a:gd name="T34" fmla="*/ 54 w 95"/>
                <a:gd name="T35" fmla="*/ 79 h 158"/>
                <a:gd name="T36" fmla="*/ 58 w 95"/>
                <a:gd name="T37" fmla="*/ 75 h 158"/>
                <a:gd name="T38" fmla="*/ 95 w 95"/>
                <a:gd name="T39" fmla="*/ 75 h 158"/>
                <a:gd name="T40" fmla="*/ 95 w 95"/>
                <a:gd name="T41" fmla="*/ 63 h 158"/>
                <a:gd name="T42" fmla="*/ 95 w 95"/>
                <a:gd name="T43" fmla="*/ 44 h 158"/>
                <a:gd name="T44" fmla="*/ 83 w 95"/>
                <a:gd name="T45" fmla="*/ 44 h 158"/>
                <a:gd name="T46" fmla="*/ 83 w 95"/>
                <a:gd name="T47" fmla="*/ 55 h 158"/>
                <a:gd name="T48" fmla="*/ 95 w 95"/>
                <a:gd name="T49" fmla="*/ 55 h 158"/>
                <a:gd name="T50" fmla="*/ 95 w 95"/>
                <a:gd name="T51" fmla="*/ 44 h 158"/>
                <a:gd name="T52" fmla="*/ 95 w 95"/>
                <a:gd name="T53" fmla="*/ 0 h 158"/>
                <a:gd name="T54" fmla="*/ 83 w 95"/>
                <a:gd name="T55" fmla="*/ 12 h 158"/>
                <a:gd name="T56" fmla="*/ 83 w 95"/>
                <a:gd name="T57" fmla="*/ 36 h 158"/>
                <a:gd name="T58" fmla="*/ 95 w 95"/>
                <a:gd name="T59" fmla="*/ 36 h 158"/>
                <a:gd name="T60" fmla="*/ 95 w 95"/>
                <a:gd name="T6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58">
                  <a:moveTo>
                    <a:pt x="95" y="102"/>
                  </a:moveTo>
                  <a:cubicBezTo>
                    <a:pt x="83" y="102"/>
                    <a:pt x="83" y="102"/>
                    <a:pt x="83" y="102"/>
                  </a:cubicBezTo>
                  <a:cubicBezTo>
                    <a:pt x="83" y="115"/>
                    <a:pt x="83" y="115"/>
                    <a:pt x="83" y="115"/>
                  </a:cubicBezTo>
                  <a:cubicBezTo>
                    <a:pt x="0" y="115"/>
                    <a:pt x="0" y="115"/>
                    <a:pt x="0" y="115"/>
                  </a:cubicBezTo>
                  <a:cubicBezTo>
                    <a:pt x="0" y="158"/>
                    <a:pt x="0" y="158"/>
                    <a:pt x="0" y="158"/>
                  </a:cubicBezTo>
                  <a:cubicBezTo>
                    <a:pt x="95" y="158"/>
                    <a:pt x="95" y="158"/>
                    <a:pt x="95" y="158"/>
                  </a:cubicBezTo>
                  <a:cubicBezTo>
                    <a:pt x="95" y="102"/>
                    <a:pt x="95" y="102"/>
                    <a:pt x="95" y="102"/>
                  </a:cubicBezTo>
                  <a:moveTo>
                    <a:pt x="95" y="63"/>
                  </a:moveTo>
                  <a:cubicBezTo>
                    <a:pt x="83" y="63"/>
                    <a:pt x="83" y="63"/>
                    <a:pt x="83" y="63"/>
                  </a:cubicBezTo>
                  <a:cubicBezTo>
                    <a:pt x="83" y="74"/>
                    <a:pt x="83" y="74"/>
                    <a:pt x="83" y="74"/>
                  </a:cubicBezTo>
                  <a:cubicBezTo>
                    <a:pt x="21" y="74"/>
                    <a:pt x="21" y="74"/>
                    <a:pt x="21" y="74"/>
                  </a:cubicBezTo>
                  <a:cubicBezTo>
                    <a:pt x="5" y="89"/>
                    <a:pt x="5" y="89"/>
                    <a:pt x="5" y="89"/>
                  </a:cubicBezTo>
                  <a:cubicBezTo>
                    <a:pt x="83" y="89"/>
                    <a:pt x="83" y="89"/>
                    <a:pt x="83" y="89"/>
                  </a:cubicBezTo>
                  <a:cubicBezTo>
                    <a:pt x="83" y="94"/>
                    <a:pt x="83" y="94"/>
                    <a:pt x="83" y="94"/>
                  </a:cubicBezTo>
                  <a:cubicBezTo>
                    <a:pt x="95" y="94"/>
                    <a:pt x="95" y="94"/>
                    <a:pt x="95" y="94"/>
                  </a:cubicBezTo>
                  <a:cubicBezTo>
                    <a:pt x="95" y="83"/>
                    <a:pt x="95" y="83"/>
                    <a:pt x="95" y="83"/>
                  </a:cubicBezTo>
                  <a:cubicBezTo>
                    <a:pt x="58" y="83"/>
                    <a:pt x="58" y="83"/>
                    <a:pt x="58" y="83"/>
                  </a:cubicBezTo>
                  <a:cubicBezTo>
                    <a:pt x="56" y="83"/>
                    <a:pt x="54" y="81"/>
                    <a:pt x="54" y="79"/>
                  </a:cubicBezTo>
                  <a:cubicBezTo>
                    <a:pt x="54" y="76"/>
                    <a:pt x="56" y="75"/>
                    <a:pt x="58" y="75"/>
                  </a:cubicBezTo>
                  <a:cubicBezTo>
                    <a:pt x="95" y="75"/>
                    <a:pt x="95" y="75"/>
                    <a:pt x="95" y="75"/>
                  </a:cubicBezTo>
                  <a:cubicBezTo>
                    <a:pt x="95" y="63"/>
                    <a:pt x="95" y="63"/>
                    <a:pt x="95" y="63"/>
                  </a:cubicBezTo>
                  <a:moveTo>
                    <a:pt x="95" y="44"/>
                  </a:moveTo>
                  <a:cubicBezTo>
                    <a:pt x="83" y="44"/>
                    <a:pt x="83" y="44"/>
                    <a:pt x="83" y="44"/>
                  </a:cubicBezTo>
                  <a:cubicBezTo>
                    <a:pt x="83" y="55"/>
                    <a:pt x="83" y="55"/>
                    <a:pt x="83" y="55"/>
                  </a:cubicBezTo>
                  <a:cubicBezTo>
                    <a:pt x="95" y="55"/>
                    <a:pt x="95" y="55"/>
                    <a:pt x="95" y="55"/>
                  </a:cubicBezTo>
                  <a:cubicBezTo>
                    <a:pt x="95" y="44"/>
                    <a:pt x="95" y="44"/>
                    <a:pt x="95" y="44"/>
                  </a:cubicBezTo>
                  <a:moveTo>
                    <a:pt x="95" y="0"/>
                  </a:moveTo>
                  <a:cubicBezTo>
                    <a:pt x="83" y="12"/>
                    <a:pt x="83" y="12"/>
                    <a:pt x="83" y="12"/>
                  </a:cubicBezTo>
                  <a:cubicBezTo>
                    <a:pt x="83" y="36"/>
                    <a:pt x="83" y="36"/>
                    <a:pt x="83" y="36"/>
                  </a:cubicBezTo>
                  <a:cubicBezTo>
                    <a:pt x="95" y="36"/>
                    <a:pt x="95" y="36"/>
                    <a:pt x="95" y="36"/>
                  </a:cubicBezTo>
                  <a:cubicBezTo>
                    <a:pt x="95" y="0"/>
                    <a:pt x="95" y="0"/>
                    <a:pt x="95" y="0"/>
                  </a:cubicBezTo>
                </a:path>
              </a:pathLst>
            </a:custGeom>
            <a:solidFill>
              <a:srgbClr val="1E485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13" name="îşḷíḑê"/>
            <p:cNvSpPr/>
            <p:nvPr/>
          </p:nvSpPr>
          <p:spPr bwMode="auto">
            <a:xfrm>
              <a:off x="5367338" y="3311526"/>
              <a:ext cx="36513" cy="23813"/>
            </a:xfrm>
            <a:prstGeom prst="rect">
              <a:avLst/>
            </a:prstGeom>
            <a:solidFill>
              <a:srgbClr val="C25F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14" name="íş1îḋè"/>
            <p:cNvSpPr/>
            <p:nvPr/>
          </p:nvSpPr>
          <p:spPr bwMode="auto">
            <a:xfrm>
              <a:off x="5367338" y="3311526"/>
              <a:ext cx="36513" cy="2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15" name="iṧľiďe"/>
            <p:cNvSpPr/>
            <p:nvPr/>
          </p:nvSpPr>
          <p:spPr bwMode="auto">
            <a:xfrm>
              <a:off x="5280026" y="3254376"/>
              <a:ext cx="123825" cy="23813"/>
            </a:xfrm>
            <a:custGeom>
              <a:avLst/>
              <a:gdLst>
                <a:gd name="T0" fmla="*/ 41 w 41"/>
                <a:gd name="T1" fmla="*/ 0 h 8"/>
                <a:gd name="T2" fmla="*/ 4 w 41"/>
                <a:gd name="T3" fmla="*/ 0 h 8"/>
                <a:gd name="T4" fmla="*/ 0 w 41"/>
                <a:gd name="T5" fmla="*/ 4 h 8"/>
                <a:gd name="T6" fmla="*/ 4 w 41"/>
                <a:gd name="T7" fmla="*/ 8 h 8"/>
                <a:gd name="T8" fmla="*/ 41 w 41"/>
                <a:gd name="T9" fmla="*/ 8 h 8"/>
                <a:gd name="T10" fmla="*/ 41 w 41"/>
                <a:gd name="T11" fmla="*/ 0 h 8"/>
              </a:gdLst>
              <a:ahLst/>
              <a:cxnLst>
                <a:cxn ang="0">
                  <a:pos x="T0" y="T1"/>
                </a:cxn>
                <a:cxn ang="0">
                  <a:pos x="T2" y="T3"/>
                </a:cxn>
                <a:cxn ang="0">
                  <a:pos x="T4" y="T5"/>
                </a:cxn>
                <a:cxn ang="0">
                  <a:pos x="T6" y="T7"/>
                </a:cxn>
                <a:cxn ang="0">
                  <a:pos x="T8" y="T9"/>
                </a:cxn>
                <a:cxn ang="0">
                  <a:pos x="T10" y="T11"/>
                </a:cxn>
              </a:cxnLst>
              <a:rect l="0" t="0" r="r" b="b"/>
              <a:pathLst>
                <a:path w="41" h="8">
                  <a:moveTo>
                    <a:pt x="41" y="0"/>
                  </a:moveTo>
                  <a:cubicBezTo>
                    <a:pt x="4" y="0"/>
                    <a:pt x="4" y="0"/>
                    <a:pt x="4" y="0"/>
                  </a:cubicBezTo>
                  <a:cubicBezTo>
                    <a:pt x="2" y="0"/>
                    <a:pt x="0" y="1"/>
                    <a:pt x="0" y="4"/>
                  </a:cubicBezTo>
                  <a:cubicBezTo>
                    <a:pt x="0" y="6"/>
                    <a:pt x="2" y="8"/>
                    <a:pt x="4" y="8"/>
                  </a:cubicBezTo>
                  <a:cubicBezTo>
                    <a:pt x="41" y="8"/>
                    <a:pt x="41" y="8"/>
                    <a:pt x="41" y="8"/>
                  </a:cubicBezTo>
                  <a:cubicBezTo>
                    <a:pt x="41" y="0"/>
                    <a:pt x="41" y="0"/>
                    <a:pt x="41" y="0"/>
                  </a:cubicBezTo>
                </a:path>
              </a:pathLst>
            </a:custGeom>
            <a:solidFill>
              <a:srgbClr val="C25FA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16" name="íšļïḍe"/>
            <p:cNvSpPr/>
            <p:nvPr/>
          </p:nvSpPr>
          <p:spPr bwMode="auto">
            <a:xfrm>
              <a:off x="5367338" y="3194051"/>
              <a:ext cx="36513" cy="23813"/>
            </a:xfrm>
            <a:prstGeom prst="rect">
              <a:avLst/>
            </a:prstGeom>
            <a:solidFill>
              <a:srgbClr val="C25F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17" name="íṣḻíde"/>
            <p:cNvSpPr/>
            <p:nvPr/>
          </p:nvSpPr>
          <p:spPr bwMode="auto">
            <a:xfrm>
              <a:off x="5367338" y="3194051"/>
              <a:ext cx="36513" cy="2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18" name="ïş1ídè"/>
            <p:cNvSpPr/>
            <p:nvPr/>
          </p:nvSpPr>
          <p:spPr bwMode="auto">
            <a:xfrm>
              <a:off x="5367338" y="3136901"/>
              <a:ext cx="36513" cy="23813"/>
            </a:xfrm>
            <a:prstGeom prst="rect">
              <a:avLst/>
            </a:prstGeom>
            <a:solidFill>
              <a:srgbClr val="C25F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19" name="î$lîḋè"/>
            <p:cNvSpPr/>
            <p:nvPr/>
          </p:nvSpPr>
          <p:spPr bwMode="auto">
            <a:xfrm>
              <a:off x="5367338" y="3136901"/>
              <a:ext cx="36513" cy="2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20" name="išlíde"/>
            <p:cNvSpPr/>
            <p:nvPr/>
          </p:nvSpPr>
          <p:spPr bwMode="auto">
            <a:xfrm>
              <a:off x="5118101" y="2962276"/>
              <a:ext cx="285750" cy="334963"/>
            </a:xfrm>
            <a:custGeom>
              <a:avLst/>
              <a:gdLst>
                <a:gd name="T0" fmla="*/ 40 w 180"/>
                <a:gd name="T1" fmla="*/ 182 h 211"/>
                <a:gd name="T2" fmla="*/ 0 w 180"/>
                <a:gd name="T3" fmla="*/ 182 h 211"/>
                <a:gd name="T4" fmla="*/ 0 w 180"/>
                <a:gd name="T5" fmla="*/ 211 h 211"/>
                <a:gd name="T6" fmla="*/ 9 w 180"/>
                <a:gd name="T7" fmla="*/ 211 h 211"/>
                <a:gd name="T8" fmla="*/ 40 w 180"/>
                <a:gd name="T9" fmla="*/ 182 h 211"/>
                <a:gd name="T10" fmla="*/ 180 w 180"/>
                <a:gd name="T11" fmla="*/ 0 h 211"/>
                <a:gd name="T12" fmla="*/ 0 w 180"/>
                <a:gd name="T13" fmla="*/ 0 h 211"/>
                <a:gd name="T14" fmla="*/ 0 w 180"/>
                <a:gd name="T15" fmla="*/ 25 h 211"/>
                <a:gd name="T16" fmla="*/ 157 w 180"/>
                <a:gd name="T17" fmla="*/ 25 h 211"/>
                <a:gd name="T18" fmla="*/ 157 w 180"/>
                <a:gd name="T19" fmla="*/ 65 h 211"/>
                <a:gd name="T20" fmla="*/ 180 w 180"/>
                <a:gd name="T21" fmla="*/ 42 h 211"/>
                <a:gd name="T22" fmla="*/ 180 w 180"/>
                <a:gd name="T23"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211">
                  <a:moveTo>
                    <a:pt x="40" y="182"/>
                  </a:moveTo>
                  <a:lnTo>
                    <a:pt x="0" y="182"/>
                  </a:lnTo>
                  <a:lnTo>
                    <a:pt x="0" y="211"/>
                  </a:lnTo>
                  <a:lnTo>
                    <a:pt x="9" y="211"/>
                  </a:lnTo>
                  <a:lnTo>
                    <a:pt x="40" y="182"/>
                  </a:lnTo>
                  <a:close/>
                  <a:moveTo>
                    <a:pt x="180" y="0"/>
                  </a:moveTo>
                  <a:lnTo>
                    <a:pt x="0" y="0"/>
                  </a:lnTo>
                  <a:lnTo>
                    <a:pt x="0" y="25"/>
                  </a:lnTo>
                  <a:lnTo>
                    <a:pt x="157" y="25"/>
                  </a:lnTo>
                  <a:lnTo>
                    <a:pt x="157" y="65"/>
                  </a:lnTo>
                  <a:lnTo>
                    <a:pt x="180" y="42"/>
                  </a:lnTo>
                  <a:lnTo>
                    <a:pt x="180" y="0"/>
                  </a:lnTo>
                  <a:close/>
                </a:path>
              </a:pathLst>
            </a:custGeom>
            <a:solidFill>
              <a:srgbClr val="24597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21" name="iṧlíḓê"/>
            <p:cNvSpPr/>
            <p:nvPr/>
          </p:nvSpPr>
          <p:spPr bwMode="auto">
            <a:xfrm>
              <a:off x="5118101" y="2962276"/>
              <a:ext cx="285750" cy="334963"/>
            </a:xfrm>
            <a:custGeom>
              <a:avLst/>
              <a:gdLst>
                <a:gd name="T0" fmla="*/ 40 w 180"/>
                <a:gd name="T1" fmla="*/ 182 h 211"/>
                <a:gd name="T2" fmla="*/ 0 w 180"/>
                <a:gd name="T3" fmla="*/ 182 h 211"/>
                <a:gd name="T4" fmla="*/ 0 w 180"/>
                <a:gd name="T5" fmla="*/ 211 h 211"/>
                <a:gd name="T6" fmla="*/ 9 w 180"/>
                <a:gd name="T7" fmla="*/ 211 h 211"/>
                <a:gd name="T8" fmla="*/ 40 w 180"/>
                <a:gd name="T9" fmla="*/ 182 h 211"/>
                <a:gd name="T10" fmla="*/ 180 w 180"/>
                <a:gd name="T11" fmla="*/ 0 h 211"/>
                <a:gd name="T12" fmla="*/ 0 w 180"/>
                <a:gd name="T13" fmla="*/ 0 h 211"/>
                <a:gd name="T14" fmla="*/ 0 w 180"/>
                <a:gd name="T15" fmla="*/ 25 h 211"/>
                <a:gd name="T16" fmla="*/ 157 w 180"/>
                <a:gd name="T17" fmla="*/ 25 h 211"/>
                <a:gd name="T18" fmla="*/ 157 w 180"/>
                <a:gd name="T19" fmla="*/ 65 h 211"/>
                <a:gd name="T20" fmla="*/ 180 w 180"/>
                <a:gd name="T21" fmla="*/ 42 h 211"/>
                <a:gd name="T22" fmla="*/ 180 w 180"/>
                <a:gd name="T23"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211">
                  <a:moveTo>
                    <a:pt x="40" y="182"/>
                  </a:moveTo>
                  <a:lnTo>
                    <a:pt x="0" y="182"/>
                  </a:lnTo>
                  <a:lnTo>
                    <a:pt x="0" y="211"/>
                  </a:lnTo>
                  <a:lnTo>
                    <a:pt x="9" y="211"/>
                  </a:lnTo>
                  <a:lnTo>
                    <a:pt x="40" y="182"/>
                  </a:lnTo>
                  <a:moveTo>
                    <a:pt x="180" y="0"/>
                  </a:moveTo>
                  <a:lnTo>
                    <a:pt x="0" y="0"/>
                  </a:lnTo>
                  <a:lnTo>
                    <a:pt x="0" y="25"/>
                  </a:lnTo>
                  <a:lnTo>
                    <a:pt x="157" y="25"/>
                  </a:lnTo>
                  <a:lnTo>
                    <a:pt x="157" y="65"/>
                  </a:lnTo>
                  <a:lnTo>
                    <a:pt x="180" y="42"/>
                  </a:lnTo>
                  <a:lnTo>
                    <a:pt x="18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22" name="íŝļîdê"/>
            <p:cNvSpPr/>
            <p:nvPr/>
          </p:nvSpPr>
          <p:spPr bwMode="auto">
            <a:xfrm>
              <a:off x="4668838" y="3001963"/>
              <a:ext cx="365125" cy="249238"/>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23" name="ïsḻïḓè"/>
            <p:cNvSpPr/>
            <p:nvPr/>
          </p:nvSpPr>
          <p:spPr bwMode="auto">
            <a:xfrm>
              <a:off x="4668838" y="3001963"/>
              <a:ext cx="365125" cy="249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24" name="iŝḷïḑé"/>
            <p:cNvSpPr/>
            <p:nvPr/>
          </p:nvSpPr>
          <p:spPr bwMode="auto">
            <a:xfrm>
              <a:off x="5033963" y="3001963"/>
              <a:ext cx="84138" cy="249238"/>
            </a:xfrm>
            <a:prstGeom prst="rect">
              <a:avLst/>
            </a:prstGeom>
            <a:solidFill>
              <a:srgbClr val="2BA7D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25" name="ïšļíḓé"/>
            <p:cNvSpPr/>
            <p:nvPr/>
          </p:nvSpPr>
          <p:spPr bwMode="auto">
            <a:xfrm>
              <a:off x="5033963" y="3001963"/>
              <a:ext cx="84138" cy="249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26" name="ïşľîdè"/>
            <p:cNvSpPr/>
            <p:nvPr/>
          </p:nvSpPr>
          <p:spPr bwMode="auto">
            <a:xfrm>
              <a:off x="5181601" y="3065463"/>
              <a:ext cx="185738" cy="185738"/>
            </a:xfrm>
            <a:custGeom>
              <a:avLst/>
              <a:gdLst>
                <a:gd name="T0" fmla="*/ 33 w 62"/>
                <a:gd name="T1" fmla="*/ 28 h 62"/>
                <a:gd name="T2" fmla="*/ 0 w 62"/>
                <a:gd name="T3" fmla="*/ 62 h 62"/>
                <a:gd name="T4" fmla="*/ 62 w 62"/>
                <a:gd name="T5" fmla="*/ 62 h 62"/>
                <a:gd name="T6" fmla="*/ 62 w 62"/>
                <a:gd name="T7" fmla="*/ 51 h 62"/>
                <a:gd name="T8" fmla="*/ 37 w 62"/>
                <a:gd name="T9" fmla="*/ 51 h 62"/>
                <a:gd name="T10" fmla="*/ 33 w 62"/>
                <a:gd name="T11" fmla="*/ 47 h 62"/>
                <a:gd name="T12" fmla="*/ 37 w 62"/>
                <a:gd name="T13" fmla="*/ 43 h 62"/>
                <a:gd name="T14" fmla="*/ 62 w 62"/>
                <a:gd name="T15" fmla="*/ 43 h 62"/>
                <a:gd name="T16" fmla="*/ 62 w 62"/>
                <a:gd name="T17" fmla="*/ 32 h 62"/>
                <a:gd name="T18" fmla="*/ 37 w 62"/>
                <a:gd name="T19" fmla="*/ 32 h 62"/>
                <a:gd name="T20" fmla="*/ 33 w 62"/>
                <a:gd name="T21" fmla="*/ 28 h 62"/>
                <a:gd name="T22" fmla="*/ 33 w 62"/>
                <a:gd name="T23" fmla="*/ 28 h 62"/>
                <a:gd name="T24" fmla="*/ 62 w 62"/>
                <a:gd name="T25" fmla="*/ 0 h 62"/>
                <a:gd name="T26" fmla="*/ 37 w 62"/>
                <a:gd name="T27" fmla="*/ 24 h 62"/>
                <a:gd name="T28" fmla="*/ 37 w 62"/>
                <a:gd name="T29" fmla="*/ 24 h 62"/>
                <a:gd name="T30" fmla="*/ 62 w 62"/>
                <a:gd name="T31" fmla="*/ 24 h 62"/>
                <a:gd name="T32" fmla="*/ 62 w 62"/>
                <a:gd name="T3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2" h="62">
                  <a:moveTo>
                    <a:pt x="33" y="28"/>
                  </a:moveTo>
                  <a:cubicBezTo>
                    <a:pt x="0" y="62"/>
                    <a:pt x="0" y="62"/>
                    <a:pt x="0" y="62"/>
                  </a:cubicBezTo>
                  <a:cubicBezTo>
                    <a:pt x="62" y="62"/>
                    <a:pt x="62" y="62"/>
                    <a:pt x="62" y="62"/>
                  </a:cubicBezTo>
                  <a:cubicBezTo>
                    <a:pt x="62" y="51"/>
                    <a:pt x="62" y="51"/>
                    <a:pt x="62" y="51"/>
                  </a:cubicBezTo>
                  <a:cubicBezTo>
                    <a:pt x="37" y="51"/>
                    <a:pt x="37" y="51"/>
                    <a:pt x="37" y="51"/>
                  </a:cubicBezTo>
                  <a:cubicBezTo>
                    <a:pt x="35" y="51"/>
                    <a:pt x="33" y="50"/>
                    <a:pt x="33" y="47"/>
                  </a:cubicBezTo>
                  <a:cubicBezTo>
                    <a:pt x="33" y="45"/>
                    <a:pt x="35" y="43"/>
                    <a:pt x="37" y="43"/>
                  </a:cubicBezTo>
                  <a:cubicBezTo>
                    <a:pt x="62" y="43"/>
                    <a:pt x="62" y="43"/>
                    <a:pt x="62" y="43"/>
                  </a:cubicBezTo>
                  <a:cubicBezTo>
                    <a:pt x="62" y="32"/>
                    <a:pt x="62" y="32"/>
                    <a:pt x="62" y="32"/>
                  </a:cubicBezTo>
                  <a:cubicBezTo>
                    <a:pt x="37" y="32"/>
                    <a:pt x="37" y="32"/>
                    <a:pt x="37" y="32"/>
                  </a:cubicBezTo>
                  <a:cubicBezTo>
                    <a:pt x="35" y="32"/>
                    <a:pt x="33" y="30"/>
                    <a:pt x="33" y="28"/>
                  </a:cubicBezTo>
                  <a:cubicBezTo>
                    <a:pt x="33" y="28"/>
                    <a:pt x="33" y="28"/>
                    <a:pt x="33" y="28"/>
                  </a:cubicBezTo>
                  <a:moveTo>
                    <a:pt x="62" y="0"/>
                  </a:moveTo>
                  <a:cubicBezTo>
                    <a:pt x="37" y="24"/>
                    <a:pt x="37" y="24"/>
                    <a:pt x="37" y="24"/>
                  </a:cubicBezTo>
                  <a:cubicBezTo>
                    <a:pt x="37" y="24"/>
                    <a:pt x="37" y="24"/>
                    <a:pt x="37" y="24"/>
                  </a:cubicBezTo>
                  <a:cubicBezTo>
                    <a:pt x="62" y="24"/>
                    <a:pt x="62" y="24"/>
                    <a:pt x="62" y="24"/>
                  </a:cubicBezTo>
                  <a:cubicBezTo>
                    <a:pt x="62" y="0"/>
                    <a:pt x="62" y="0"/>
                    <a:pt x="62" y="0"/>
                  </a:cubicBezTo>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27" name="ïṣliďè"/>
            <p:cNvSpPr/>
            <p:nvPr/>
          </p:nvSpPr>
          <p:spPr bwMode="auto">
            <a:xfrm>
              <a:off x="5280026" y="3194051"/>
              <a:ext cx="87313" cy="23813"/>
            </a:xfrm>
            <a:custGeom>
              <a:avLst/>
              <a:gdLst>
                <a:gd name="T0" fmla="*/ 29 w 29"/>
                <a:gd name="T1" fmla="*/ 0 h 8"/>
                <a:gd name="T2" fmla="*/ 4 w 29"/>
                <a:gd name="T3" fmla="*/ 0 h 8"/>
                <a:gd name="T4" fmla="*/ 0 w 29"/>
                <a:gd name="T5" fmla="*/ 4 h 8"/>
                <a:gd name="T6" fmla="*/ 4 w 29"/>
                <a:gd name="T7" fmla="*/ 8 h 8"/>
                <a:gd name="T8" fmla="*/ 29 w 29"/>
                <a:gd name="T9" fmla="*/ 8 h 8"/>
                <a:gd name="T10" fmla="*/ 29 w 29"/>
                <a:gd name="T11" fmla="*/ 0 h 8"/>
              </a:gdLst>
              <a:ahLst/>
              <a:cxnLst>
                <a:cxn ang="0">
                  <a:pos x="T0" y="T1"/>
                </a:cxn>
                <a:cxn ang="0">
                  <a:pos x="T2" y="T3"/>
                </a:cxn>
                <a:cxn ang="0">
                  <a:pos x="T4" y="T5"/>
                </a:cxn>
                <a:cxn ang="0">
                  <a:pos x="T6" y="T7"/>
                </a:cxn>
                <a:cxn ang="0">
                  <a:pos x="T8" y="T9"/>
                </a:cxn>
                <a:cxn ang="0">
                  <a:pos x="T10" y="T11"/>
                </a:cxn>
              </a:cxnLst>
              <a:rect l="0" t="0" r="r" b="b"/>
              <a:pathLst>
                <a:path w="29" h="8">
                  <a:moveTo>
                    <a:pt x="29" y="0"/>
                  </a:moveTo>
                  <a:cubicBezTo>
                    <a:pt x="4" y="0"/>
                    <a:pt x="4" y="0"/>
                    <a:pt x="4" y="0"/>
                  </a:cubicBezTo>
                  <a:cubicBezTo>
                    <a:pt x="2" y="0"/>
                    <a:pt x="0" y="2"/>
                    <a:pt x="0" y="4"/>
                  </a:cubicBezTo>
                  <a:cubicBezTo>
                    <a:pt x="0" y="7"/>
                    <a:pt x="2" y="8"/>
                    <a:pt x="4" y="8"/>
                  </a:cubicBezTo>
                  <a:cubicBezTo>
                    <a:pt x="29" y="8"/>
                    <a:pt x="29" y="8"/>
                    <a:pt x="29" y="8"/>
                  </a:cubicBezTo>
                  <a:cubicBezTo>
                    <a:pt x="29" y="0"/>
                    <a:pt x="29" y="0"/>
                    <a:pt x="29" y="0"/>
                  </a:cubicBezTo>
                </a:path>
              </a:pathLst>
            </a:custGeom>
            <a:solidFill>
              <a:srgbClr val="9785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28" name="ïSliḓe"/>
            <p:cNvSpPr/>
            <p:nvPr/>
          </p:nvSpPr>
          <p:spPr bwMode="auto">
            <a:xfrm>
              <a:off x="5280026" y="3136901"/>
              <a:ext cx="87313" cy="23813"/>
            </a:xfrm>
            <a:custGeom>
              <a:avLst/>
              <a:gdLst>
                <a:gd name="T0" fmla="*/ 29 w 29"/>
                <a:gd name="T1" fmla="*/ 0 h 8"/>
                <a:gd name="T2" fmla="*/ 4 w 29"/>
                <a:gd name="T3" fmla="*/ 0 h 8"/>
                <a:gd name="T4" fmla="*/ 4 w 29"/>
                <a:gd name="T5" fmla="*/ 0 h 8"/>
                <a:gd name="T6" fmla="*/ 0 w 29"/>
                <a:gd name="T7" fmla="*/ 4 h 8"/>
                <a:gd name="T8" fmla="*/ 0 w 29"/>
                <a:gd name="T9" fmla="*/ 4 h 8"/>
                <a:gd name="T10" fmla="*/ 4 w 29"/>
                <a:gd name="T11" fmla="*/ 8 h 8"/>
                <a:gd name="T12" fmla="*/ 29 w 29"/>
                <a:gd name="T13" fmla="*/ 8 h 8"/>
                <a:gd name="T14" fmla="*/ 29 w 29"/>
                <a:gd name="T15" fmla="*/ 0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8">
                  <a:moveTo>
                    <a:pt x="29" y="0"/>
                  </a:moveTo>
                  <a:cubicBezTo>
                    <a:pt x="4" y="0"/>
                    <a:pt x="4" y="0"/>
                    <a:pt x="4" y="0"/>
                  </a:cubicBezTo>
                  <a:cubicBezTo>
                    <a:pt x="4" y="0"/>
                    <a:pt x="4" y="0"/>
                    <a:pt x="4" y="0"/>
                  </a:cubicBezTo>
                  <a:cubicBezTo>
                    <a:pt x="0" y="4"/>
                    <a:pt x="0" y="4"/>
                    <a:pt x="0" y="4"/>
                  </a:cubicBezTo>
                  <a:cubicBezTo>
                    <a:pt x="0" y="4"/>
                    <a:pt x="0" y="4"/>
                    <a:pt x="0" y="4"/>
                  </a:cubicBezTo>
                  <a:cubicBezTo>
                    <a:pt x="0" y="6"/>
                    <a:pt x="2" y="8"/>
                    <a:pt x="4" y="8"/>
                  </a:cubicBezTo>
                  <a:cubicBezTo>
                    <a:pt x="29" y="8"/>
                    <a:pt x="29" y="8"/>
                    <a:pt x="29" y="8"/>
                  </a:cubicBezTo>
                  <a:cubicBezTo>
                    <a:pt x="29" y="0"/>
                    <a:pt x="29" y="0"/>
                    <a:pt x="29" y="0"/>
                  </a:cubicBezTo>
                </a:path>
              </a:pathLst>
            </a:custGeom>
            <a:solidFill>
              <a:srgbClr val="9785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29" name="íślïdè"/>
            <p:cNvSpPr/>
            <p:nvPr/>
          </p:nvSpPr>
          <p:spPr bwMode="auto">
            <a:xfrm>
              <a:off x="5118101" y="3001963"/>
              <a:ext cx="249238" cy="249238"/>
            </a:xfrm>
            <a:custGeom>
              <a:avLst/>
              <a:gdLst>
                <a:gd name="T0" fmla="*/ 83 w 83"/>
                <a:gd name="T1" fmla="*/ 0 h 83"/>
                <a:gd name="T2" fmla="*/ 0 w 83"/>
                <a:gd name="T3" fmla="*/ 0 h 83"/>
                <a:gd name="T4" fmla="*/ 0 w 83"/>
                <a:gd name="T5" fmla="*/ 83 h 83"/>
                <a:gd name="T6" fmla="*/ 21 w 83"/>
                <a:gd name="T7" fmla="*/ 83 h 83"/>
                <a:gd name="T8" fmla="*/ 54 w 83"/>
                <a:gd name="T9" fmla="*/ 49 h 83"/>
                <a:gd name="T10" fmla="*/ 58 w 83"/>
                <a:gd name="T11" fmla="*/ 45 h 83"/>
                <a:gd name="T12" fmla="*/ 83 w 83"/>
                <a:gd name="T13" fmla="*/ 21 h 83"/>
                <a:gd name="T14" fmla="*/ 83 w 83"/>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83">
                  <a:moveTo>
                    <a:pt x="83" y="0"/>
                  </a:moveTo>
                  <a:cubicBezTo>
                    <a:pt x="0" y="0"/>
                    <a:pt x="0" y="0"/>
                    <a:pt x="0" y="0"/>
                  </a:cubicBezTo>
                  <a:cubicBezTo>
                    <a:pt x="0" y="83"/>
                    <a:pt x="0" y="83"/>
                    <a:pt x="0" y="83"/>
                  </a:cubicBezTo>
                  <a:cubicBezTo>
                    <a:pt x="21" y="83"/>
                    <a:pt x="21" y="83"/>
                    <a:pt x="21" y="83"/>
                  </a:cubicBezTo>
                  <a:cubicBezTo>
                    <a:pt x="54" y="49"/>
                    <a:pt x="54" y="49"/>
                    <a:pt x="54" y="49"/>
                  </a:cubicBezTo>
                  <a:cubicBezTo>
                    <a:pt x="54" y="47"/>
                    <a:pt x="56" y="45"/>
                    <a:pt x="58" y="45"/>
                  </a:cubicBezTo>
                  <a:cubicBezTo>
                    <a:pt x="83" y="21"/>
                    <a:pt x="83" y="21"/>
                    <a:pt x="83" y="21"/>
                  </a:cubicBezTo>
                  <a:cubicBezTo>
                    <a:pt x="83" y="0"/>
                    <a:pt x="83" y="0"/>
                    <a:pt x="83" y="0"/>
                  </a:cubicBezTo>
                </a:path>
              </a:pathLst>
            </a:custGeom>
            <a:solidFill>
              <a:srgbClr val="2981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30" name="îślîḍê"/>
            <p:cNvSpPr/>
            <p:nvPr/>
          </p:nvSpPr>
          <p:spPr bwMode="auto">
            <a:xfrm>
              <a:off x="5280026" y="3136901"/>
              <a:ext cx="12700" cy="12700"/>
            </a:xfrm>
            <a:custGeom>
              <a:avLst/>
              <a:gdLst>
                <a:gd name="T0" fmla="*/ 4 w 4"/>
                <a:gd name="T1" fmla="*/ 0 h 4"/>
                <a:gd name="T2" fmla="*/ 0 w 4"/>
                <a:gd name="T3" fmla="*/ 4 h 4"/>
                <a:gd name="T4" fmla="*/ 4 w 4"/>
                <a:gd name="T5" fmla="*/ 0 h 4"/>
              </a:gdLst>
              <a:ahLst/>
              <a:cxnLst>
                <a:cxn ang="0">
                  <a:pos x="T0" y="T1"/>
                </a:cxn>
                <a:cxn ang="0">
                  <a:pos x="T2" y="T3"/>
                </a:cxn>
                <a:cxn ang="0">
                  <a:pos x="T4" y="T5"/>
                </a:cxn>
              </a:cxnLst>
              <a:rect l="0" t="0" r="r" b="b"/>
              <a:pathLst>
                <a:path w="4" h="4">
                  <a:moveTo>
                    <a:pt x="4" y="0"/>
                  </a:moveTo>
                  <a:cubicBezTo>
                    <a:pt x="2" y="0"/>
                    <a:pt x="0" y="2"/>
                    <a:pt x="0" y="4"/>
                  </a:cubicBezTo>
                  <a:cubicBezTo>
                    <a:pt x="4" y="0"/>
                    <a:pt x="4" y="0"/>
                    <a:pt x="4" y="0"/>
                  </a:cubicBezTo>
                </a:path>
              </a:pathLst>
            </a:custGeom>
            <a:solidFill>
              <a:srgbClr val="888FC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31" name="íSḻiḑe"/>
            <p:cNvSpPr/>
            <p:nvPr/>
          </p:nvSpPr>
          <p:spPr bwMode="auto">
            <a:xfrm>
              <a:off x="4668838" y="3297238"/>
              <a:ext cx="247650" cy="77788"/>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32" name="í$1îďe"/>
            <p:cNvSpPr/>
            <p:nvPr/>
          </p:nvSpPr>
          <p:spPr bwMode="auto">
            <a:xfrm>
              <a:off x="4668838" y="3297238"/>
              <a:ext cx="247650" cy="77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33" name="isḷídè"/>
            <p:cNvSpPr/>
            <p:nvPr/>
          </p:nvSpPr>
          <p:spPr bwMode="auto">
            <a:xfrm>
              <a:off x="4951413" y="3297238"/>
              <a:ext cx="82550" cy="77788"/>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34" name="íŝ1íďè"/>
            <p:cNvSpPr/>
            <p:nvPr/>
          </p:nvSpPr>
          <p:spPr bwMode="auto">
            <a:xfrm>
              <a:off x="4951413" y="3297238"/>
              <a:ext cx="82550" cy="77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35" name="íSḻiḋê"/>
            <p:cNvSpPr/>
            <p:nvPr/>
          </p:nvSpPr>
          <p:spPr bwMode="auto">
            <a:xfrm>
              <a:off x="5033963" y="3297238"/>
              <a:ext cx="84138" cy="77788"/>
            </a:xfrm>
            <a:prstGeom prst="rect">
              <a:avLst/>
            </a:prstGeom>
            <a:solidFill>
              <a:srgbClr val="2BA7D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36" name="iṡlíḓê"/>
            <p:cNvSpPr/>
            <p:nvPr/>
          </p:nvSpPr>
          <p:spPr bwMode="auto">
            <a:xfrm>
              <a:off x="5033963" y="3297238"/>
              <a:ext cx="84138" cy="77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37" name="íşľiḓé"/>
            <p:cNvSpPr/>
            <p:nvPr/>
          </p:nvSpPr>
          <p:spPr bwMode="auto">
            <a:xfrm>
              <a:off x="5118101" y="3297238"/>
              <a:ext cx="249238" cy="77788"/>
            </a:xfrm>
            <a:custGeom>
              <a:avLst/>
              <a:gdLst>
                <a:gd name="T0" fmla="*/ 83 w 83"/>
                <a:gd name="T1" fmla="*/ 0 h 26"/>
                <a:gd name="T2" fmla="*/ 5 w 83"/>
                <a:gd name="T3" fmla="*/ 0 h 26"/>
                <a:gd name="T4" fmla="*/ 0 w 83"/>
                <a:gd name="T5" fmla="*/ 6 h 26"/>
                <a:gd name="T6" fmla="*/ 0 w 83"/>
                <a:gd name="T7" fmla="*/ 0 h 26"/>
                <a:gd name="T8" fmla="*/ 0 w 83"/>
                <a:gd name="T9" fmla="*/ 26 h 26"/>
                <a:gd name="T10" fmla="*/ 83 w 83"/>
                <a:gd name="T11" fmla="*/ 26 h 26"/>
                <a:gd name="T12" fmla="*/ 83 w 83"/>
                <a:gd name="T13" fmla="*/ 13 h 26"/>
                <a:gd name="T14" fmla="*/ 58 w 83"/>
                <a:gd name="T15" fmla="*/ 13 h 26"/>
                <a:gd name="T16" fmla="*/ 54 w 83"/>
                <a:gd name="T17" fmla="*/ 9 h 26"/>
                <a:gd name="T18" fmla="*/ 58 w 83"/>
                <a:gd name="T19" fmla="*/ 5 h 26"/>
                <a:gd name="T20" fmla="*/ 83 w 83"/>
                <a:gd name="T21" fmla="*/ 5 h 26"/>
                <a:gd name="T22" fmla="*/ 83 w 83"/>
                <a:gd name="T2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26">
                  <a:moveTo>
                    <a:pt x="83" y="0"/>
                  </a:moveTo>
                  <a:cubicBezTo>
                    <a:pt x="5" y="0"/>
                    <a:pt x="5" y="0"/>
                    <a:pt x="5" y="0"/>
                  </a:cubicBezTo>
                  <a:cubicBezTo>
                    <a:pt x="0" y="6"/>
                    <a:pt x="0" y="6"/>
                    <a:pt x="0" y="6"/>
                  </a:cubicBezTo>
                  <a:cubicBezTo>
                    <a:pt x="0" y="0"/>
                    <a:pt x="0" y="0"/>
                    <a:pt x="0" y="0"/>
                  </a:cubicBezTo>
                  <a:cubicBezTo>
                    <a:pt x="0" y="26"/>
                    <a:pt x="0" y="26"/>
                    <a:pt x="0" y="26"/>
                  </a:cubicBezTo>
                  <a:cubicBezTo>
                    <a:pt x="83" y="26"/>
                    <a:pt x="83" y="26"/>
                    <a:pt x="83" y="26"/>
                  </a:cubicBezTo>
                  <a:cubicBezTo>
                    <a:pt x="83" y="13"/>
                    <a:pt x="83" y="13"/>
                    <a:pt x="83" y="13"/>
                  </a:cubicBezTo>
                  <a:cubicBezTo>
                    <a:pt x="58" y="13"/>
                    <a:pt x="58" y="13"/>
                    <a:pt x="58" y="13"/>
                  </a:cubicBezTo>
                  <a:cubicBezTo>
                    <a:pt x="56" y="13"/>
                    <a:pt x="54" y="11"/>
                    <a:pt x="54" y="9"/>
                  </a:cubicBezTo>
                  <a:cubicBezTo>
                    <a:pt x="54" y="7"/>
                    <a:pt x="56" y="5"/>
                    <a:pt x="58" y="5"/>
                  </a:cubicBezTo>
                  <a:cubicBezTo>
                    <a:pt x="83" y="5"/>
                    <a:pt x="83" y="5"/>
                    <a:pt x="83" y="5"/>
                  </a:cubicBezTo>
                  <a:cubicBezTo>
                    <a:pt x="83" y="0"/>
                    <a:pt x="83" y="0"/>
                    <a:pt x="83" y="0"/>
                  </a:cubicBezTo>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38" name="iṧliḓê"/>
            <p:cNvSpPr/>
            <p:nvPr/>
          </p:nvSpPr>
          <p:spPr bwMode="auto">
            <a:xfrm>
              <a:off x="5280026" y="3311526"/>
              <a:ext cx="87313" cy="23813"/>
            </a:xfrm>
            <a:custGeom>
              <a:avLst/>
              <a:gdLst>
                <a:gd name="T0" fmla="*/ 29 w 29"/>
                <a:gd name="T1" fmla="*/ 0 h 8"/>
                <a:gd name="T2" fmla="*/ 4 w 29"/>
                <a:gd name="T3" fmla="*/ 0 h 8"/>
                <a:gd name="T4" fmla="*/ 0 w 29"/>
                <a:gd name="T5" fmla="*/ 4 h 8"/>
                <a:gd name="T6" fmla="*/ 4 w 29"/>
                <a:gd name="T7" fmla="*/ 8 h 8"/>
                <a:gd name="T8" fmla="*/ 29 w 29"/>
                <a:gd name="T9" fmla="*/ 8 h 8"/>
                <a:gd name="T10" fmla="*/ 29 w 29"/>
                <a:gd name="T11" fmla="*/ 0 h 8"/>
              </a:gdLst>
              <a:ahLst/>
              <a:cxnLst>
                <a:cxn ang="0">
                  <a:pos x="T0" y="T1"/>
                </a:cxn>
                <a:cxn ang="0">
                  <a:pos x="T2" y="T3"/>
                </a:cxn>
                <a:cxn ang="0">
                  <a:pos x="T4" y="T5"/>
                </a:cxn>
                <a:cxn ang="0">
                  <a:pos x="T6" y="T7"/>
                </a:cxn>
                <a:cxn ang="0">
                  <a:pos x="T8" y="T9"/>
                </a:cxn>
                <a:cxn ang="0">
                  <a:pos x="T10" y="T11"/>
                </a:cxn>
              </a:cxnLst>
              <a:rect l="0" t="0" r="r" b="b"/>
              <a:pathLst>
                <a:path w="29" h="8">
                  <a:moveTo>
                    <a:pt x="29" y="0"/>
                  </a:moveTo>
                  <a:cubicBezTo>
                    <a:pt x="4" y="0"/>
                    <a:pt x="4" y="0"/>
                    <a:pt x="4" y="0"/>
                  </a:cubicBezTo>
                  <a:cubicBezTo>
                    <a:pt x="2" y="0"/>
                    <a:pt x="0" y="2"/>
                    <a:pt x="0" y="4"/>
                  </a:cubicBezTo>
                  <a:cubicBezTo>
                    <a:pt x="0" y="6"/>
                    <a:pt x="2" y="8"/>
                    <a:pt x="4" y="8"/>
                  </a:cubicBezTo>
                  <a:cubicBezTo>
                    <a:pt x="29" y="8"/>
                    <a:pt x="29" y="8"/>
                    <a:pt x="29" y="8"/>
                  </a:cubicBezTo>
                  <a:cubicBezTo>
                    <a:pt x="29" y="0"/>
                    <a:pt x="29" y="0"/>
                    <a:pt x="29" y="0"/>
                  </a:cubicBezTo>
                </a:path>
              </a:pathLst>
            </a:custGeom>
            <a:solidFill>
              <a:srgbClr val="9785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39" name="î$lïdé"/>
            <p:cNvSpPr/>
            <p:nvPr/>
          </p:nvSpPr>
          <p:spPr bwMode="auto">
            <a:xfrm>
              <a:off x="5118101" y="3297238"/>
              <a:ext cx="14288" cy="17463"/>
            </a:xfrm>
            <a:custGeom>
              <a:avLst/>
              <a:gdLst>
                <a:gd name="T0" fmla="*/ 9 w 9"/>
                <a:gd name="T1" fmla="*/ 0 h 11"/>
                <a:gd name="T2" fmla="*/ 0 w 9"/>
                <a:gd name="T3" fmla="*/ 0 h 11"/>
                <a:gd name="T4" fmla="*/ 0 w 9"/>
                <a:gd name="T5" fmla="*/ 11 h 11"/>
                <a:gd name="T6" fmla="*/ 9 w 9"/>
                <a:gd name="T7" fmla="*/ 0 h 11"/>
              </a:gdLst>
              <a:ahLst/>
              <a:cxnLst>
                <a:cxn ang="0">
                  <a:pos x="T0" y="T1"/>
                </a:cxn>
                <a:cxn ang="0">
                  <a:pos x="T2" y="T3"/>
                </a:cxn>
                <a:cxn ang="0">
                  <a:pos x="T4" y="T5"/>
                </a:cxn>
                <a:cxn ang="0">
                  <a:pos x="T6" y="T7"/>
                </a:cxn>
              </a:cxnLst>
              <a:rect l="0" t="0" r="r" b="b"/>
              <a:pathLst>
                <a:path w="9" h="11">
                  <a:moveTo>
                    <a:pt x="9" y="0"/>
                  </a:moveTo>
                  <a:lnTo>
                    <a:pt x="0" y="0"/>
                  </a:lnTo>
                  <a:lnTo>
                    <a:pt x="0" y="11"/>
                  </a:lnTo>
                  <a:lnTo>
                    <a:pt x="9" y="0"/>
                  </a:lnTo>
                  <a:close/>
                </a:path>
              </a:pathLst>
            </a:custGeom>
            <a:solidFill>
              <a:srgbClr val="2981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40" name="ïş1îḓé"/>
            <p:cNvSpPr/>
            <p:nvPr/>
          </p:nvSpPr>
          <p:spPr bwMode="auto">
            <a:xfrm>
              <a:off x="5118101" y="3297238"/>
              <a:ext cx="14288" cy="17463"/>
            </a:xfrm>
            <a:custGeom>
              <a:avLst/>
              <a:gdLst>
                <a:gd name="T0" fmla="*/ 9 w 9"/>
                <a:gd name="T1" fmla="*/ 0 h 11"/>
                <a:gd name="T2" fmla="*/ 0 w 9"/>
                <a:gd name="T3" fmla="*/ 0 h 11"/>
                <a:gd name="T4" fmla="*/ 0 w 9"/>
                <a:gd name="T5" fmla="*/ 11 h 11"/>
                <a:gd name="T6" fmla="*/ 9 w 9"/>
                <a:gd name="T7" fmla="*/ 0 h 11"/>
              </a:gdLst>
              <a:ahLst/>
              <a:cxnLst>
                <a:cxn ang="0">
                  <a:pos x="T0" y="T1"/>
                </a:cxn>
                <a:cxn ang="0">
                  <a:pos x="T2" y="T3"/>
                </a:cxn>
                <a:cxn ang="0">
                  <a:pos x="T4" y="T5"/>
                </a:cxn>
                <a:cxn ang="0">
                  <a:pos x="T6" y="T7"/>
                </a:cxn>
              </a:cxnLst>
              <a:rect l="0" t="0" r="r" b="b"/>
              <a:pathLst>
                <a:path w="9" h="11">
                  <a:moveTo>
                    <a:pt x="9" y="0"/>
                  </a:moveTo>
                  <a:lnTo>
                    <a:pt x="0" y="0"/>
                  </a:lnTo>
                  <a:lnTo>
                    <a:pt x="0" y="11"/>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41" name="iṡḻiḑé"/>
            <p:cNvSpPr/>
            <p:nvPr/>
          </p:nvSpPr>
          <p:spPr bwMode="auto">
            <a:xfrm>
              <a:off x="4551363" y="2833688"/>
              <a:ext cx="482600" cy="128588"/>
            </a:xfrm>
            <a:custGeom>
              <a:avLst/>
              <a:gdLst>
                <a:gd name="T0" fmla="*/ 9 w 160"/>
                <a:gd name="T1" fmla="*/ 21 h 43"/>
                <a:gd name="T2" fmla="*/ 9 w 160"/>
                <a:gd name="T3" fmla="*/ 21 h 43"/>
                <a:gd name="T4" fmla="*/ 18 w 160"/>
                <a:gd name="T5" fmla="*/ 12 h 43"/>
                <a:gd name="T6" fmla="*/ 27 w 160"/>
                <a:gd name="T7" fmla="*/ 21 h 43"/>
                <a:gd name="T8" fmla="*/ 27 w 160"/>
                <a:gd name="T9" fmla="*/ 21 h 43"/>
                <a:gd name="T10" fmla="*/ 27 w 160"/>
                <a:gd name="T11" fmla="*/ 21 h 43"/>
                <a:gd name="T12" fmla="*/ 18 w 160"/>
                <a:gd name="T13" fmla="*/ 30 h 43"/>
                <a:gd name="T14" fmla="*/ 9 w 160"/>
                <a:gd name="T15" fmla="*/ 21 h 43"/>
                <a:gd name="T16" fmla="*/ 9 w 160"/>
                <a:gd name="T17" fmla="*/ 21 h 43"/>
                <a:gd name="T18" fmla="*/ 39 w 160"/>
                <a:gd name="T19" fmla="*/ 30 h 43"/>
                <a:gd name="T20" fmla="*/ 30 w 160"/>
                <a:gd name="T21" fmla="*/ 21 h 43"/>
                <a:gd name="T22" fmla="*/ 39 w 160"/>
                <a:gd name="T23" fmla="*/ 12 h 43"/>
                <a:gd name="T24" fmla="*/ 48 w 160"/>
                <a:gd name="T25" fmla="*/ 21 h 43"/>
                <a:gd name="T26" fmla="*/ 39 w 160"/>
                <a:gd name="T27" fmla="*/ 30 h 43"/>
                <a:gd name="T28" fmla="*/ 60 w 160"/>
                <a:gd name="T29" fmla="*/ 30 h 43"/>
                <a:gd name="T30" fmla="*/ 51 w 160"/>
                <a:gd name="T31" fmla="*/ 21 h 43"/>
                <a:gd name="T32" fmla="*/ 60 w 160"/>
                <a:gd name="T33" fmla="*/ 12 h 43"/>
                <a:gd name="T34" fmla="*/ 69 w 160"/>
                <a:gd name="T35" fmla="*/ 21 h 43"/>
                <a:gd name="T36" fmla="*/ 60 w 160"/>
                <a:gd name="T37" fmla="*/ 30 h 43"/>
                <a:gd name="T38" fmla="*/ 160 w 160"/>
                <a:gd name="T39" fmla="*/ 0 h 43"/>
                <a:gd name="T40" fmla="*/ 0 w 160"/>
                <a:gd name="T41" fmla="*/ 0 h 43"/>
                <a:gd name="T42" fmla="*/ 0 w 160"/>
                <a:gd name="T43" fmla="*/ 43 h 43"/>
                <a:gd name="T44" fmla="*/ 160 w 160"/>
                <a:gd name="T45" fmla="*/ 43 h 43"/>
                <a:gd name="T46" fmla="*/ 0 w 160"/>
                <a:gd name="T47" fmla="*/ 43 h 43"/>
                <a:gd name="T48" fmla="*/ 0 w 160"/>
                <a:gd name="T49" fmla="*/ 43 h 43"/>
                <a:gd name="T50" fmla="*/ 160 w 160"/>
                <a:gd name="T51" fmla="*/ 43 h 43"/>
                <a:gd name="T52" fmla="*/ 160 w 160"/>
                <a:gd name="T5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0" h="43">
                  <a:moveTo>
                    <a:pt x="9" y="21"/>
                  </a:moveTo>
                  <a:cubicBezTo>
                    <a:pt x="9" y="21"/>
                    <a:pt x="9" y="21"/>
                    <a:pt x="9" y="21"/>
                  </a:cubicBezTo>
                  <a:cubicBezTo>
                    <a:pt x="9" y="16"/>
                    <a:pt x="13" y="12"/>
                    <a:pt x="18" y="12"/>
                  </a:cubicBezTo>
                  <a:cubicBezTo>
                    <a:pt x="23" y="12"/>
                    <a:pt x="27" y="16"/>
                    <a:pt x="27" y="21"/>
                  </a:cubicBezTo>
                  <a:cubicBezTo>
                    <a:pt x="27" y="21"/>
                    <a:pt x="27" y="21"/>
                    <a:pt x="27" y="21"/>
                  </a:cubicBezTo>
                  <a:cubicBezTo>
                    <a:pt x="27" y="21"/>
                    <a:pt x="27" y="21"/>
                    <a:pt x="27" y="21"/>
                  </a:cubicBezTo>
                  <a:cubicBezTo>
                    <a:pt x="27" y="26"/>
                    <a:pt x="23" y="30"/>
                    <a:pt x="18" y="30"/>
                  </a:cubicBezTo>
                  <a:cubicBezTo>
                    <a:pt x="13" y="30"/>
                    <a:pt x="9" y="26"/>
                    <a:pt x="9" y="21"/>
                  </a:cubicBezTo>
                  <a:cubicBezTo>
                    <a:pt x="9" y="21"/>
                    <a:pt x="9" y="21"/>
                    <a:pt x="9" y="21"/>
                  </a:cubicBezTo>
                  <a:moveTo>
                    <a:pt x="39" y="30"/>
                  </a:moveTo>
                  <a:cubicBezTo>
                    <a:pt x="34" y="30"/>
                    <a:pt x="30" y="26"/>
                    <a:pt x="30" y="21"/>
                  </a:cubicBezTo>
                  <a:cubicBezTo>
                    <a:pt x="30" y="16"/>
                    <a:pt x="34" y="12"/>
                    <a:pt x="39" y="12"/>
                  </a:cubicBezTo>
                  <a:cubicBezTo>
                    <a:pt x="44" y="12"/>
                    <a:pt x="48" y="16"/>
                    <a:pt x="48" y="21"/>
                  </a:cubicBezTo>
                  <a:cubicBezTo>
                    <a:pt x="48" y="26"/>
                    <a:pt x="44" y="30"/>
                    <a:pt x="39" y="30"/>
                  </a:cubicBezTo>
                  <a:moveTo>
                    <a:pt x="60" y="30"/>
                  </a:moveTo>
                  <a:cubicBezTo>
                    <a:pt x="55" y="30"/>
                    <a:pt x="51" y="26"/>
                    <a:pt x="51" y="21"/>
                  </a:cubicBezTo>
                  <a:cubicBezTo>
                    <a:pt x="51" y="16"/>
                    <a:pt x="55" y="12"/>
                    <a:pt x="60" y="12"/>
                  </a:cubicBezTo>
                  <a:cubicBezTo>
                    <a:pt x="65" y="12"/>
                    <a:pt x="69" y="16"/>
                    <a:pt x="69" y="21"/>
                  </a:cubicBezTo>
                  <a:cubicBezTo>
                    <a:pt x="69" y="26"/>
                    <a:pt x="65" y="30"/>
                    <a:pt x="60" y="30"/>
                  </a:cubicBezTo>
                  <a:moveTo>
                    <a:pt x="160" y="0"/>
                  </a:moveTo>
                  <a:cubicBezTo>
                    <a:pt x="0" y="0"/>
                    <a:pt x="0" y="0"/>
                    <a:pt x="0" y="0"/>
                  </a:cubicBezTo>
                  <a:cubicBezTo>
                    <a:pt x="0" y="43"/>
                    <a:pt x="0" y="43"/>
                    <a:pt x="0" y="43"/>
                  </a:cubicBezTo>
                  <a:cubicBezTo>
                    <a:pt x="160" y="43"/>
                    <a:pt x="160" y="43"/>
                    <a:pt x="160" y="43"/>
                  </a:cubicBezTo>
                  <a:cubicBezTo>
                    <a:pt x="0" y="43"/>
                    <a:pt x="0" y="43"/>
                    <a:pt x="0" y="43"/>
                  </a:cubicBezTo>
                  <a:cubicBezTo>
                    <a:pt x="0" y="43"/>
                    <a:pt x="0" y="43"/>
                    <a:pt x="0" y="43"/>
                  </a:cubicBezTo>
                  <a:cubicBezTo>
                    <a:pt x="160" y="43"/>
                    <a:pt x="160" y="43"/>
                    <a:pt x="160" y="43"/>
                  </a:cubicBezTo>
                  <a:cubicBezTo>
                    <a:pt x="160" y="0"/>
                    <a:pt x="160" y="0"/>
                    <a:pt x="160"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42" name="ïṧľïďe"/>
            <p:cNvSpPr/>
            <p:nvPr/>
          </p:nvSpPr>
          <p:spPr bwMode="auto">
            <a:xfrm>
              <a:off x="5033963" y="2833688"/>
              <a:ext cx="84138" cy="128588"/>
            </a:xfrm>
            <a:prstGeom prst="rect">
              <a:avLst/>
            </a:prstGeom>
            <a:solidFill>
              <a:srgbClr val="2BA7D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43" name="i$ḻîḍe"/>
            <p:cNvSpPr/>
            <p:nvPr/>
          </p:nvSpPr>
          <p:spPr bwMode="auto">
            <a:xfrm>
              <a:off x="5033963" y="2833688"/>
              <a:ext cx="84138" cy="128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44" name="i$lïḍê"/>
            <p:cNvSpPr/>
            <p:nvPr/>
          </p:nvSpPr>
          <p:spPr bwMode="auto">
            <a:xfrm>
              <a:off x="5118101" y="2833688"/>
              <a:ext cx="0" cy="128588"/>
            </a:xfrm>
            <a:custGeom>
              <a:avLst/>
              <a:gdLst>
                <a:gd name="T0" fmla="*/ 0 h 81"/>
                <a:gd name="T1" fmla="*/ 0 h 81"/>
                <a:gd name="T2" fmla="*/ 81 h 81"/>
                <a:gd name="T3" fmla="*/ 2 h 81"/>
                <a:gd name="T4" fmla="*/ 0 h 81"/>
              </a:gdLst>
              <a:ahLst/>
              <a:cxnLst>
                <a:cxn ang="0">
                  <a:pos x="0" y="T0"/>
                </a:cxn>
                <a:cxn ang="0">
                  <a:pos x="0" y="T1"/>
                </a:cxn>
                <a:cxn ang="0">
                  <a:pos x="0" y="T2"/>
                </a:cxn>
                <a:cxn ang="0">
                  <a:pos x="0" y="T3"/>
                </a:cxn>
                <a:cxn ang="0">
                  <a:pos x="0" y="T4"/>
                </a:cxn>
              </a:cxnLst>
              <a:rect l="0" t="0" r="r" b="b"/>
              <a:pathLst>
                <a:path h="81">
                  <a:moveTo>
                    <a:pt x="0" y="0"/>
                  </a:moveTo>
                  <a:lnTo>
                    <a:pt x="0" y="0"/>
                  </a:lnTo>
                  <a:lnTo>
                    <a:pt x="0" y="81"/>
                  </a:lnTo>
                  <a:lnTo>
                    <a:pt x="0" y="2"/>
                  </a:lnTo>
                  <a:lnTo>
                    <a:pt x="0" y="0"/>
                  </a:lnTo>
                  <a:close/>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45" name="îślîḑê"/>
            <p:cNvSpPr/>
            <p:nvPr/>
          </p:nvSpPr>
          <p:spPr bwMode="auto">
            <a:xfrm>
              <a:off x="5118101" y="2833688"/>
              <a:ext cx="0" cy="128588"/>
            </a:xfrm>
            <a:custGeom>
              <a:avLst/>
              <a:gdLst>
                <a:gd name="T0" fmla="*/ 0 h 81"/>
                <a:gd name="T1" fmla="*/ 0 h 81"/>
                <a:gd name="T2" fmla="*/ 81 h 81"/>
                <a:gd name="T3" fmla="*/ 2 h 81"/>
                <a:gd name="T4" fmla="*/ 0 h 81"/>
              </a:gdLst>
              <a:ahLst/>
              <a:cxnLst>
                <a:cxn ang="0">
                  <a:pos x="0" y="T0"/>
                </a:cxn>
                <a:cxn ang="0">
                  <a:pos x="0" y="T1"/>
                </a:cxn>
                <a:cxn ang="0">
                  <a:pos x="0" y="T2"/>
                </a:cxn>
                <a:cxn ang="0">
                  <a:pos x="0" y="T3"/>
                </a:cxn>
                <a:cxn ang="0">
                  <a:pos x="0" y="T4"/>
                </a:cxn>
              </a:cxnLst>
              <a:rect l="0" t="0" r="r" b="b"/>
              <a:pathLst>
                <a:path h="81">
                  <a:moveTo>
                    <a:pt x="0" y="0"/>
                  </a:moveTo>
                  <a:lnTo>
                    <a:pt x="0" y="0"/>
                  </a:lnTo>
                  <a:lnTo>
                    <a:pt x="0" y="81"/>
                  </a:lnTo>
                  <a:lnTo>
                    <a:pt x="0"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46" name="ïšlïdè"/>
            <p:cNvSpPr/>
            <p:nvPr/>
          </p:nvSpPr>
          <p:spPr bwMode="auto">
            <a:xfrm>
              <a:off x="5118101" y="2833688"/>
              <a:ext cx="285750" cy="128588"/>
            </a:xfrm>
            <a:custGeom>
              <a:avLst/>
              <a:gdLst>
                <a:gd name="T0" fmla="*/ 28 w 95"/>
                <a:gd name="T1" fmla="*/ 9 h 43"/>
                <a:gd name="T2" fmla="*/ 25 w 95"/>
                <a:gd name="T3" fmla="*/ 6 h 43"/>
                <a:gd name="T4" fmla="*/ 28 w 95"/>
                <a:gd name="T5" fmla="*/ 3 h 43"/>
                <a:gd name="T6" fmla="*/ 58 w 95"/>
                <a:gd name="T7" fmla="*/ 3 h 43"/>
                <a:gd name="T8" fmla="*/ 61 w 95"/>
                <a:gd name="T9" fmla="*/ 6 h 43"/>
                <a:gd name="T10" fmla="*/ 58 w 95"/>
                <a:gd name="T11" fmla="*/ 9 h 43"/>
                <a:gd name="T12" fmla="*/ 28 w 95"/>
                <a:gd name="T13" fmla="*/ 9 h 43"/>
                <a:gd name="T14" fmla="*/ 95 w 95"/>
                <a:gd name="T15" fmla="*/ 0 h 43"/>
                <a:gd name="T16" fmla="*/ 0 w 95"/>
                <a:gd name="T17" fmla="*/ 0 h 43"/>
                <a:gd name="T18" fmla="*/ 0 w 95"/>
                <a:gd name="T19" fmla="*/ 1 h 43"/>
                <a:gd name="T20" fmla="*/ 0 w 95"/>
                <a:gd name="T21" fmla="*/ 43 h 43"/>
                <a:gd name="T22" fmla="*/ 95 w 95"/>
                <a:gd name="T23" fmla="*/ 43 h 43"/>
                <a:gd name="T24" fmla="*/ 95 w 95"/>
                <a:gd name="T25" fmla="*/ 32 h 43"/>
                <a:gd name="T26" fmla="*/ 28 w 95"/>
                <a:gd name="T27" fmla="*/ 32 h 43"/>
                <a:gd name="T28" fmla="*/ 25 w 95"/>
                <a:gd name="T29" fmla="*/ 29 h 43"/>
                <a:gd name="T30" fmla="*/ 28 w 95"/>
                <a:gd name="T31" fmla="*/ 27 h 43"/>
                <a:gd name="T32" fmla="*/ 95 w 95"/>
                <a:gd name="T33" fmla="*/ 27 h 43"/>
                <a:gd name="T34" fmla="*/ 95 w 95"/>
                <a:gd name="T35" fmla="*/ 9 h 43"/>
                <a:gd name="T36" fmla="*/ 80 w 95"/>
                <a:gd name="T37" fmla="*/ 9 h 43"/>
                <a:gd name="T38" fmla="*/ 77 w 95"/>
                <a:gd name="T39" fmla="*/ 6 h 43"/>
                <a:gd name="T40" fmla="*/ 80 w 95"/>
                <a:gd name="T41" fmla="*/ 3 h 43"/>
                <a:gd name="T42" fmla="*/ 95 w 95"/>
                <a:gd name="T43" fmla="*/ 3 h 43"/>
                <a:gd name="T44" fmla="*/ 95 w 95"/>
                <a:gd name="T45"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43">
                  <a:moveTo>
                    <a:pt x="28" y="9"/>
                  </a:moveTo>
                  <a:cubicBezTo>
                    <a:pt x="27" y="9"/>
                    <a:pt x="25" y="7"/>
                    <a:pt x="25" y="6"/>
                  </a:cubicBezTo>
                  <a:cubicBezTo>
                    <a:pt x="25" y="4"/>
                    <a:pt x="27" y="3"/>
                    <a:pt x="28" y="3"/>
                  </a:cubicBezTo>
                  <a:cubicBezTo>
                    <a:pt x="58" y="3"/>
                    <a:pt x="58" y="3"/>
                    <a:pt x="58" y="3"/>
                  </a:cubicBezTo>
                  <a:cubicBezTo>
                    <a:pt x="59" y="3"/>
                    <a:pt x="61" y="4"/>
                    <a:pt x="61" y="6"/>
                  </a:cubicBezTo>
                  <a:cubicBezTo>
                    <a:pt x="61" y="7"/>
                    <a:pt x="59" y="9"/>
                    <a:pt x="58" y="9"/>
                  </a:cubicBezTo>
                  <a:cubicBezTo>
                    <a:pt x="28" y="9"/>
                    <a:pt x="28" y="9"/>
                    <a:pt x="28" y="9"/>
                  </a:cubicBezTo>
                  <a:moveTo>
                    <a:pt x="95" y="0"/>
                  </a:moveTo>
                  <a:cubicBezTo>
                    <a:pt x="0" y="0"/>
                    <a:pt x="0" y="0"/>
                    <a:pt x="0" y="0"/>
                  </a:cubicBezTo>
                  <a:cubicBezTo>
                    <a:pt x="0" y="1"/>
                    <a:pt x="0" y="1"/>
                    <a:pt x="0" y="1"/>
                  </a:cubicBezTo>
                  <a:cubicBezTo>
                    <a:pt x="0" y="43"/>
                    <a:pt x="0" y="43"/>
                    <a:pt x="0" y="43"/>
                  </a:cubicBezTo>
                  <a:cubicBezTo>
                    <a:pt x="95" y="43"/>
                    <a:pt x="95" y="43"/>
                    <a:pt x="95" y="43"/>
                  </a:cubicBezTo>
                  <a:cubicBezTo>
                    <a:pt x="95" y="32"/>
                    <a:pt x="95" y="32"/>
                    <a:pt x="95" y="32"/>
                  </a:cubicBezTo>
                  <a:cubicBezTo>
                    <a:pt x="28" y="32"/>
                    <a:pt x="28" y="32"/>
                    <a:pt x="28" y="32"/>
                  </a:cubicBezTo>
                  <a:cubicBezTo>
                    <a:pt x="27" y="32"/>
                    <a:pt x="25" y="31"/>
                    <a:pt x="25" y="29"/>
                  </a:cubicBezTo>
                  <a:cubicBezTo>
                    <a:pt x="25" y="28"/>
                    <a:pt x="27" y="27"/>
                    <a:pt x="28" y="27"/>
                  </a:cubicBezTo>
                  <a:cubicBezTo>
                    <a:pt x="95" y="27"/>
                    <a:pt x="95" y="27"/>
                    <a:pt x="95" y="27"/>
                  </a:cubicBezTo>
                  <a:cubicBezTo>
                    <a:pt x="95" y="9"/>
                    <a:pt x="95" y="9"/>
                    <a:pt x="95" y="9"/>
                  </a:cubicBezTo>
                  <a:cubicBezTo>
                    <a:pt x="80" y="9"/>
                    <a:pt x="80" y="9"/>
                    <a:pt x="80" y="9"/>
                  </a:cubicBezTo>
                  <a:cubicBezTo>
                    <a:pt x="78" y="9"/>
                    <a:pt x="77" y="7"/>
                    <a:pt x="77" y="6"/>
                  </a:cubicBezTo>
                  <a:cubicBezTo>
                    <a:pt x="77" y="4"/>
                    <a:pt x="78" y="3"/>
                    <a:pt x="80" y="3"/>
                  </a:cubicBezTo>
                  <a:cubicBezTo>
                    <a:pt x="95" y="3"/>
                    <a:pt x="95" y="3"/>
                    <a:pt x="95" y="3"/>
                  </a:cubicBezTo>
                  <a:cubicBezTo>
                    <a:pt x="95" y="0"/>
                    <a:pt x="95" y="0"/>
                    <a:pt x="95" y="0"/>
                  </a:cubicBezTo>
                </a:path>
              </a:pathLst>
            </a:custGeom>
            <a:solidFill>
              <a:srgbClr val="2981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47" name="îşlîḋe"/>
            <p:cNvSpPr/>
            <p:nvPr/>
          </p:nvSpPr>
          <p:spPr bwMode="auto">
            <a:xfrm>
              <a:off x="5192713" y="2841626"/>
              <a:ext cx="109538" cy="19050"/>
            </a:xfrm>
            <a:custGeom>
              <a:avLst/>
              <a:gdLst>
                <a:gd name="T0" fmla="*/ 33 w 36"/>
                <a:gd name="T1" fmla="*/ 0 h 6"/>
                <a:gd name="T2" fmla="*/ 3 w 36"/>
                <a:gd name="T3" fmla="*/ 0 h 6"/>
                <a:gd name="T4" fmla="*/ 0 w 36"/>
                <a:gd name="T5" fmla="*/ 3 h 6"/>
                <a:gd name="T6" fmla="*/ 3 w 36"/>
                <a:gd name="T7" fmla="*/ 6 h 6"/>
                <a:gd name="T8" fmla="*/ 33 w 36"/>
                <a:gd name="T9" fmla="*/ 6 h 6"/>
                <a:gd name="T10" fmla="*/ 36 w 36"/>
                <a:gd name="T11" fmla="*/ 3 h 6"/>
                <a:gd name="T12" fmla="*/ 33 w 36"/>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36" h="6">
                  <a:moveTo>
                    <a:pt x="33" y="0"/>
                  </a:moveTo>
                  <a:cubicBezTo>
                    <a:pt x="3" y="0"/>
                    <a:pt x="3" y="0"/>
                    <a:pt x="3" y="0"/>
                  </a:cubicBezTo>
                  <a:cubicBezTo>
                    <a:pt x="2" y="0"/>
                    <a:pt x="0" y="1"/>
                    <a:pt x="0" y="3"/>
                  </a:cubicBezTo>
                  <a:cubicBezTo>
                    <a:pt x="0" y="4"/>
                    <a:pt x="2" y="6"/>
                    <a:pt x="3" y="6"/>
                  </a:cubicBezTo>
                  <a:cubicBezTo>
                    <a:pt x="33" y="6"/>
                    <a:pt x="33" y="6"/>
                    <a:pt x="33" y="6"/>
                  </a:cubicBezTo>
                  <a:cubicBezTo>
                    <a:pt x="34" y="6"/>
                    <a:pt x="36" y="4"/>
                    <a:pt x="36" y="3"/>
                  </a:cubicBezTo>
                  <a:cubicBezTo>
                    <a:pt x="36" y="1"/>
                    <a:pt x="34" y="0"/>
                    <a:pt x="33" y="0"/>
                  </a:cubicBezTo>
                </a:path>
              </a:pathLst>
            </a:custGeom>
            <a:solidFill>
              <a:srgbClr val="79E5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48" name="îṧľiḓê"/>
            <p:cNvSpPr/>
            <p:nvPr/>
          </p:nvSpPr>
          <p:spPr bwMode="auto">
            <a:xfrm>
              <a:off x="5349876" y="2841626"/>
              <a:ext cx="53975" cy="19050"/>
            </a:xfrm>
            <a:custGeom>
              <a:avLst/>
              <a:gdLst>
                <a:gd name="T0" fmla="*/ 18 w 18"/>
                <a:gd name="T1" fmla="*/ 0 h 6"/>
                <a:gd name="T2" fmla="*/ 3 w 18"/>
                <a:gd name="T3" fmla="*/ 0 h 6"/>
                <a:gd name="T4" fmla="*/ 0 w 18"/>
                <a:gd name="T5" fmla="*/ 3 h 6"/>
                <a:gd name="T6" fmla="*/ 3 w 18"/>
                <a:gd name="T7" fmla="*/ 6 h 6"/>
                <a:gd name="T8" fmla="*/ 18 w 18"/>
                <a:gd name="T9" fmla="*/ 6 h 6"/>
                <a:gd name="T10" fmla="*/ 18 w 18"/>
                <a:gd name="T11" fmla="*/ 0 h 6"/>
              </a:gdLst>
              <a:ahLst/>
              <a:cxnLst>
                <a:cxn ang="0">
                  <a:pos x="T0" y="T1"/>
                </a:cxn>
                <a:cxn ang="0">
                  <a:pos x="T2" y="T3"/>
                </a:cxn>
                <a:cxn ang="0">
                  <a:pos x="T4" y="T5"/>
                </a:cxn>
                <a:cxn ang="0">
                  <a:pos x="T6" y="T7"/>
                </a:cxn>
                <a:cxn ang="0">
                  <a:pos x="T8" y="T9"/>
                </a:cxn>
                <a:cxn ang="0">
                  <a:pos x="T10" y="T11"/>
                </a:cxn>
              </a:cxnLst>
              <a:rect l="0" t="0" r="r" b="b"/>
              <a:pathLst>
                <a:path w="18" h="6">
                  <a:moveTo>
                    <a:pt x="18" y="0"/>
                  </a:moveTo>
                  <a:cubicBezTo>
                    <a:pt x="3" y="0"/>
                    <a:pt x="3" y="0"/>
                    <a:pt x="3" y="0"/>
                  </a:cubicBezTo>
                  <a:cubicBezTo>
                    <a:pt x="1" y="0"/>
                    <a:pt x="0" y="1"/>
                    <a:pt x="0" y="3"/>
                  </a:cubicBezTo>
                  <a:cubicBezTo>
                    <a:pt x="0" y="4"/>
                    <a:pt x="1" y="6"/>
                    <a:pt x="3" y="6"/>
                  </a:cubicBezTo>
                  <a:cubicBezTo>
                    <a:pt x="18" y="6"/>
                    <a:pt x="18" y="6"/>
                    <a:pt x="18" y="6"/>
                  </a:cubicBezTo>
                  <a:cubicBezTo>
                    <a:pt x="18" y="0"/>
                    <a:pt x="18" y="0"/>
                    <a:pt x="18" y="0"/>
                  </a:cubicBezTo>
                </a:path>
              </a:pathLst>
            </a:custGeom>
            <a:solidFill>
              <a:srgbClr val="79E5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49" name="î$ļïḍé"/>
            <p:cNvSpPr/>
            <p:nvPr/>
          </p:nvSpPr>
          <p:spPr bwMode="auto">
            <a:xfrm>
              <a:off x="5192713" y="2914651"/>
              <a:ext cx="211138" cy="14288"/>
            </a:xfrm>
            <a:custGeom>
              <a:avLst/>
              <a:gdLst>
                <a:gd name="T0" fmla="*/ 70 w 70"/>
                <a:gd name="T1" fmla="*/ 0 h 5"/>
                <a:gd name="T2" fmla="*/ 3 w 70"/>
                <a:gd name="T3" fmla="*/ 0 h 5"/>
                <a:gd name="T4" fmla="*/ 0 w 70"/>
                <a:gd name="T5" fmla="*/ 2 h 5"/>
                <a:gd name="T6" fmla="*/ 3 w 70"/>
                <a:gd name="T7" fmla="*/ 5 h 5"/>
                <a:gd name="T8" fmla="*/ 70 w 70"/>
                <a:gd name="T9" fmla="*/ 5 h 5"/>
                <a:gd name="T10" fmla="*/ 70 w 70"/>
                <a:gd name="T11" fmla="*/ 0 h 5"/>
              </a:gdLst>
              <a:ahLst/>
              <a:cxnLst>
                <a:cxn ang="0">
                  <a:pos x="T0" y="T1"/>
                </a:cxn>
                <a:cxn ang="0">
                  <a:pos x="T2" y="T3"/>
                </a:cxn>
                <a:cxn ang="0">
                  <a:pos x="T4" y="T5"/>
                </a:cxn>
                <a:cxn ang="0">
                  <a:pos x="T6" y="T7"/>
                </a:cxn>
                <a:cxn ang="0">
                  <a:pos x="T8" y="T9"/>
                </a:cxn>
                <a:cxn ang="0">
                  <a:pos x="T10" y="T11"/>
                </a:cxn>
              </a:cxnLst>
              <a:rect l="0" t="0" r="r" b="b"/>
              <a:pathLst>
                <a:path w="70" h="5">
                  <a:moveTo>
                    <a:pt x="70" y="0"/>
                  </a:moveTo>
                  <a:cubicBezTo>
                    <a:pt x="3" y="0"/>
                    <a:pt x="3" y="0"/>
                    <a:pt x="3" y="0"/>
                  </a:cubicBezTo>
                  <a:cubicBezTo>
                    <a:pt x="2" y="0"/>
                    <a:pt x="0" y="1"/>
                    <a:pt x="0" y="2"/>
                  </a:cubicBezTo>
                  <a:cubicBezTo>
                    <a:pt x="0" y="4"/>
                    <a:pt x="2" y="5"/>
                    <a:pt x="3" y="5"/>
                  </a:cubicBezTo>
                  <a:cubicBezTo>
                    <a:pt x="70" y="5"/>
                    <a:pt x="70" y="5"/>
                    <a:pt x="70" y="5"/>
                  </a:cubicBezTo>
                  <a:cubicBezTo>
                    <a:pt x="70" y="0"/>
                    <a:pt x="70" y="0"/>
                    <a:pt x="70" y="0"/>
                  </a:cubicBezTo>
                </a:path>
              </a:pathLst>
            </a:custGeom>
            <a:solidFill>
              <a:srgbClr val="79E5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50" name="í$1iḍè"/>
            <p:cNvSpPr/>
            <p:nvPr/>
          </p:nvSpPr>
          <p:spPr bwMode="auto">
            <a:xfrm>
              <a:off x="4602163" y="2924176"/>
              <a:ext cx="6350" cy="0"/>
            </a:xfrm>
            <a:custGeom>
              <a:avLst/>
              <a:gdLst>
                <a:gd name="T0" fmla="*/ 1 w 2"/>
                <a:gd name="T1" fmla="*/ 1 w 2"/>
                <a:gd name="T2" fmla="*/ 1 w 2"/>
                <a:gd name="T3" fmla="*/ 1 w 2"/>
                <a:gd name="T4" fmla="*/ 1 w 2"/>
                <a:gd name="T5" fmla="*/ 1 w 2"/>
                <a:gd name="T6" fmla="*/ 1 w 2"/>
                <a:gd name="T7" fmla="*/ 1 w 2"/>
                <a:gd name="T8" fmla="*/ 1 w 2"/>
                <a:gd name="T9" fmla="*/ 1 w 2"/>
                <a:gd name="T10" fmla="*/ 1 w 2"/>
                <a:gd name="T11" fmla="*/ 1 w 2"/>
                <a:gd name="T12" fmla="*/ 0 w 2"/>
                <a:gd name="T13" fmla="*/ 1 w 2"/>
                <a:gd name="T14" fmla="*/ 1 w 2"/>
                <a:gd name="T15" fmla="*/ 1 w 2"/>
                <a:gd name="T16" fmla="*/ 0 w 2"/>
                <a:gd name="T17" fmla="*/ 0 w 2"/>
                <a:gd name="T18" fmla="*/ 0 w 2"/>
                <a:gd name="T19" fmla="*/ 1 w 2"/>
                <a:gd name="T20" fmla="*/ 1 w 2"/>
                <a:gd name="T21" fmla="*/ 0 w 2"/>
                <a:gd name="T22" fmla="*/ 1 w 2"/>
                <a:gd name="T23" fmla="*/ 1 w 2"/>
                <a:gd name="T24" fmla="*/ 0 w 2"/>
                <a:gd name="T25" fmla="*/ 1 w 2"/>
                <a:gd name="T26" fmla="*/ 1 w 2"/>
                <a:gd name="T27" fmla="*/ 2 w 2"/>
                <a:gd name="T28" fmla="*/ 0 w 2"/>
                <a:gd name="T29" fmla="*/ 0 w 2"/>
                <a:gd name="T30" fmla="*/ 2 w 2"/>
                <a:gd name="T31" fmla="*/ 0 w 2"/>
                <a:gd name="T32" fmla="*/ 0 w 2"/>
                <a:gd name="T33" fmla="*/ 2 w 2"/>
                <a:gd name="T34" fmla="*/ 0 w 2"/>
                <a:gd name="T35" fmla="*/ 0 w 2"/>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 ang="0">
                  <a:pos x="T15" y="0"/>
                </a:cxn>
                <a:cxn ang="0">
                  <a:pos x="T16" y="0"/>
                </a:cxn>
                <a:cxn ang="0">
                  <a:pos x="T17" y="0"/>
                </a:cxn>
                <a:cxn ang="0">
                  <a:pos x="T18" y="0"/>
                </a:cxn>
                <a:cxn ang="0">
                  <a:pos x="T19" y="0"/>
                </a:cxn>
                <a:cxn ang="0">
                  <a:pos x="T20" y="0"/>
                </a:cxn>
                <a:cxn ang="0">
                  <a:pos x="T21" y="0"/>
                </a:cxn>
                <a:cxn ang="0">
                  <a:pos x="T22" y="0"/>
                </a:cxn>
                <a:cxn ang="0">
                  <a:pos x="T23" y="0"/>
                </a:cxn>
                <a:cxn ang="0">
                  <a:pos x="T24" y="0"/>
                </a:cxn>
                <a:cxn ang="0">
                  <a:pos x="T25" y="0"/>
                </a:cxn>
                <a:cxn ang="0">
                  <a:pos x="T26" y="0"/>
                </a:cxn>
                <a:cxn ang="0">
                  <a:pos x="T27" y="0"/>
                </a:cxn>
                <a:cxn ang="0">
                  <a:pos x="T28" y="0"/>
                </a:cxn>
                <a:cxn ang="0">
                  <a:pos x="T29" y="0"/>
                </a:cxn>
                <a:cxn ang="0">
                  <a:pos x="T30" y="0"/>
                </a:cxn>
                <a:cxn ang="0">
                  <a:pos x="T31" y="0"/>
                </a:cxn>
                <a:cxn ang="0">
                  <a:pos x="T32" y="0"/>
                </a:cxn>
                <a:cxn ang="0">
                  <a:pos x="T33" y="0"/>
                </a:cxn>
                <a:cxn ang="0">
                  <a:pos x="T34" y="0"/>
                </a:cxn>
                <a:cxn ang="0">
                  <a:pos x="T35" y="0"/>
                </a:cxn>
              </a:cxnLst>
              <a:rect l="0" t="0" r="r" b="b"/>
              <a:pathLst>
                <a:path w="2">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0" y="0"/>
                  </a:moveTo>
                  <a:cubicBezTo>
                    <a:pt x="0" y="0"/>
                    <a:pt x="0" y="0"/>
                    <a:pt x="0" y="0"/>
                  </a:cubicBezTo>
                  <a:cubicBezTo>
                    <a:pt x="0" y="0"/>
                    <a:pt x="0" y="0"/>
                    <a:pt x="0"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1" y="0"/>
                  </a:moveTo>
                  <a:cubicBezTo>
                    <a:pt x="1" y="0"/>
                    <a:pt x="1" y="0"/>
                    <a:pt x="1" y="0"/>
                  </a:cubicBezTo>
                  <a:cubicBezTo>
                    <a:pt x="1" y="0"/>
                    <a:pt x="1" y="0"/>
                    <a:pt x="1" y="0"/>
                  </a:cubicBezTo>
                  <a:moveTo>
                    <a:pt x="0" y="0"/>
                  </a:moveTo>
                  <a:cubicBezTo>
                    <a:pt x="0" y="0"/>
                    <a:pt x="0" y="0"/>
                    <a:pt x="0" y="0"/>
                  </a:cubicBezTo>
                  <a:cubicBezTo>
                    <a:pt x="0" y="0"/>
                    <a:pt x="0" y="0"/>
                    <a:pt x="0" y="0"/>
                  </a:cubicBezTo>
                  <a:moveTo>
                    <a:pt x="1" y="0"/>
                  </a:moveTo>
                  <a:cubicBezTo>
                    <a:pt x="1" y="0"/>
                    <a:pt x="1" y="0"/>
                    <a:pt x="1" y="0"/>
                  </a:cubicBezTo>
                  <a:cubicBezTo>
                    <a:pt x="1" y="0"/>
                    <a:pt x="1" y="0"/>
                    <a:pt x="1" y="0"/>
                  </a:cubicBezTo>
                  <a:moveTo>
                    <a:pt x="0" y="0"/>
                  </a:moveTo>
                  <a:cubicBezTo>
                    <a:pt x="0" y="0"/>
                    <a:pt x="0" y="0"/>
                    <a:pt x="0" y="0"/>
                  </a:cubicBezTo>
                  <a:cubicBezTo>
                    <a:pt x="0" y="0"/>
                    <a:pt x="0" y="0"/>
                    <a:pt x="0" y="0"/>
                  </a:cubicBezTo>
                  <a:moveTo>
                    <a:pt x="1" y="0"/>
                  </a:moveTo>
                  <a:cubicBezTo>
                    <a:pt x="1" y="0"/>
                    <a:pt x="1" y="0"/>
                    <a:pt x="1" y="0"/>
                  </a:cubicBezTo>
                  <a:cubicBezTo>
                    <a:pt x="1" y="0"/>
                    <a:pt x="1" y="0"/>
                    <a:pt x="1" y="0"/>
                  </a:cubicBezTo>
                  <a:moveTo>
                    <a:pt x="2" y="0"/>
                  </a:moveTo>
                  <a:cubicBezTo>
                    <a:pt x="2" y="0"/>
                    <a:pt x="2" y="0"/>
                    <a:pt x="2" y="0"/>
                  </a:cubicBezTo>
                  <a:cubicBezTo>
                    <a:pt x="2" y="0"/>
                    <a:pt x="2" y="0"/>
                    <a:pt x="2" y="0"/>
                  </a:cubicBezTo>
                  <a:moveTo>
                    <a:pt x="0" y="0"/>
                  </a:moveTo>
                  <a:cubicBezTo>
                    <a:pt x="0" y="0"/>
                    <a:pt x="0" y="0"/>
                    <a:pt x="0" y="0"/>
                  </a:cubicBezTo>
                  <a:cubicBezTo>
                    <a:pt x="0" y="0"/>
                    <a:pt x="0" y="0"/>
                    <a:pt x="0" y="0"/>
                  </a:cubicBezTo>
                  <a:moveTo>
                    <a:pt x="2" y="0"/>
                  </a:moveTo>
                  <a:cubicBezTo>
                    <a:pt x="2" y="0"/>
                    <a:pt x="2" y="0"/>
                    <a:pt x="2" y="0"/>
                  </a:cubicBezTo>
                  <a:cubicBezTo>
                    <a:pt x="2" y="0"/>
                    <a:pt x="2" y="0"/>
                    <a:pt x="2" y="0"/>
                  </a:cubicBezTo>
                  <a:moveTo>
                    <a:pt x="0" y="0"/>
                  </a:moveTo>
                  <a:cubicBezTo>
                    <a:pt x="0" y="0"/>
                    <a:pt x="0" y="0"/>
                    <a:pt x="0" y="0"/>
                  </a:cubicBezTo>
                  <a:cubicBezTo>
                    <a:pt x="0" y="0"/>
                    <a:pt x="0" y="0"/>
                    <a:pt x="0" y="0"/>
                  </a:cubicBezTo>
                  <a:moveTo>
                    <a:pt x="2" y="0"/>
                  </a:moveTo>
                  <a:cubicBezTo>
                    <a:pt x="2" y="0"/>
                    <a:pt x="2" y="0"/>
                    <a:pt x="2" y="0"/>
                  </a:cubicBezTo>
                  <a:cubicBezTo>
                    <a:pt x="2" y="0"/>
                    <a:pt x="2" y="0"/>
                    <a:pt x="2" y="0"/>
                  </a:cubicBezTo>
                  <a:moveTo>
                    <a:pt x="0" y="0"/>
                  </a:moveTo>
                  <a:cubicBezTo>
                    <a:pt x="0" y="0"/>
                    <a:pt x="0" y="0"/>
                    <a:pt x="0" y="0"/>
                  </a:cubicBezTo>
                  <a:cubicBezTo>
                    <a:pt x="0" y="0"/>
                    <a:pt x="0" y="0"/>
                    <a:pt x="0"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51" name="íślîdê"/>
            <p:cNvSpPr/>
            <p:nvPr/>
          </p:nvSpPr>
          <p:spPr bwMode="auto">
            <a:xfrm>
              <a:off x="4578351" y="2870201"/>
              <a:ext cx="53975" cy="53975"/>
            </a:xfrm>
            <a:custGeom>
              <a:avLst/>
              <a:gdLst>
                <a:gd name="T0" fmla="*/ 9 w 18"/>
                <a:gd name="T1" fmla="*/ 0 h 18"/>
                <a:gd name="T2" fmla="*/ 0 w 18"/>
                <a:gd name="T3" fmla="*/ 9 h 18"/>
                <a:gd name="T4" fmla="*/ 0 w 18"/>
                <a:gd name="T5" fmla="*/ 9 h 18"/>
                <a:gd name="T6" fmla="*/ 0 w 18"/>
                <a:gd name="T7" fmla="*/ 9 h 18"/>
                <a:gd name="T8" fmla="*/ 8 w 18"/>
                <a:gd name="T9" fmla="*/ 18 h 18"/>
                <a:gd name="T10" fmla="*/ 8 w 18"/>
                <a:gd name="T11" fmla="*/ 18 h 18"/>
                <a:gd name="T12" fmla="*/ 8 w 18"/>
                <a:gd name="T13" fmla="*/ 18 h 18"/>
                <a:gd name="T14" fmla="*/ 8 w 18"/>
                <a:gd name="T15" fmla="*/ 18 h 18"/>
                <a:gd name="T16" fmla="*/ 8 w 18"/>
                <a:gd name="T17" fmla="*/ 18 h 18"/>
                <a:gd name="T18" fmla="*/ 8 w 18"/>
                <a:gd name="T19" fmla="*/ 18 h 18"/>
                <a:gd name="T20" fmla="*/ 8 w 18"/>
                <a:gd name="T21" fmla="*/ 18 h 18"/>
                <a:gd name="T22" fmla="*/ 8 w 18"/>
                <a:gd name="T23" fmla="*/ 18 h 18"/>
                <a:gd name="T24" fmla="*/ 8 w 18"/>
                <a:gd name="T25" fmla="*/ 18 h 18"/>
                <a:gd name="T26" fmla="*/ 8 w 18"/>
                <a:gd name="T27" fmla="*/ 18 h 18"/>
                <a:gd name="T28" fmla="*/ 8 w 18"/>
                <a:gd name="T29" fmla="*/ 18 h 18"/>
                <a:gd name="T30" fmla="*/ 8 w 18"/>
                <a:gd name="T31" fmla="*/ 18 h 18"/>
                <a:gd name="T32" fmla="*/ 8 w 18"/>
                <a:gd name="T33" fmla="*/ 18 h 18"/>
                <a:gd name="T34" fmla="*/ 8 w 18"/>
                <a:gd name="T35" fmla="*/ 18 h 18"/>
                <a:gd name="T36" fmla="*/ 8 w 18"/>
                <a:gd name="T37" fmla="*/ 18 h 18"/>
                <a:gd name="T38" fmla="*/ 8 w 18"/>
                <a:gd name="T39" fmla="*/ 18 h 18"/>
                <a:gd name="T40" fmla="*/ 9 w 18"/>
                <a:gd name="T41" fmla="*/ 18 h 18"/>
                <a:gd name="T42" fmla="*/ 9 w 18"/>
                <a:gd name="T43" fmla="*/ 18 h 18"/>
                <a:gd name="T44" fmla="*/ 9 w 18"/>
                <a:gd name="T45" fmla="*/ 18 h 18"/>
                <a:gd name="T46" fmla="*/ 9 w 18"/>
                <a:gd name="T47" fmla="*/ 18 h 18"/>
                <a:gd name="T48" fmla="*/ 9 w 18"/>
                <a:gd name="T49" fmla="*/ 18 h 18"/>
                <a:gd name="T50" fmla="*/ 9 w 18"/>
                <a:gd name="T51" fmla="*/ 18 h 18"/>
                <a:gd name="T52" fmla="*/ 9 w 18"/>
                <a:gd name="T53" fmla="*/ 18 h 18"/>
                <a:gd name="T54" fmla="*/ 9 w 18"/>
                <a:gd name="T55" fmla="*/ 18 h 18"/>
                <a:gd name="T56" fmla="*/ 9 w 18"/>
                <a:gd name="T57" fmla="*/ 18 h 18"/>
                <a:gd name="T58" fmla="*/ 9 w 18"/>
                <a:gd name="T59" fmla="*/ 18 h 18"/>
                <a:gd name="T60" fmla="*/ 9 w 18"/>
                <a:gd name="T61" fmla="*/ 18 h 18"/>
                <a:gd name="T62" fmla="*/ 9 w 18"/>
                <a:gd name="T63" fmla="*/ 18 h 18"/>
                <a:gd name="T64" fmla="*/ 9 w 18"/>
                <a:gd name="T65" fmla="*/ 18 h 18"/>
                <a:gd name="T66" fmla="*/ 9 w 18"/>
                <a:gd name="T67" fmla="*/ 18 h 18"/>
                <a:gd name="T68" fmla="*/ 9 w 18"/>
                <a:gd name="T69" fmla="*/ 18 h 18"/>
                <a:gd name="T70" fmla="*/ 9 w 18"/>
                <a:gd name="T71" fmla="*/ 18 h 18"/>
                <a:gd name="T72" fmla="*/ 9 w 18"/>
                <a:gd name="T73" fmla="*/ 18 h 18"/>
                <a:gd name="T74" fmla="*/ 9 w 18"/>
                <a:gd name="T75" fmla="*/ 18 h 18"/>
                <a:gd name="T76" fmla="*/ 9 w 18"/>
                <a:gd name="T77" fmla="*/ 18 h 18"/>
                <a:gd name="T78" fmla="*/ 9 w 18"/>
                <a:gd name="T79" fmla="*/ 18 h 18"/>
                <a:gd name="T80" fmla="*/ 9 w 18"/>
                <a:gd name="T81" fmla="*/ 18 h 18"/>
                <a:gd name="T82" fmla="*/ 9 w 18"/>
                <a:gd name="T83" fmla="*/ 18 h 18"/>
                <a:gd name="T84" fmla="*/ 9 w 18"/>
                <a:gd name="T85" fmla="*/ 18 h 18"/>
                <a:gd name="T86" fmla="*/ 9 w 18"/>
                <a:gd name="T87" fmla="*/ 18 h 18"/>
                <a:gd name="T88" fmla="*/ 9 w 18"/>
                <a:gd name="T89" fmla="*/ 18 h 18"/>
                <a:gd name="T90" fmla="*/ 9 w 18"/>
                <a:gd name="T91" fmla="*/ 18 h 18"/>
                <a:gd name="T92" fmla="*/ 9 w 18"/>
                <a:gd name="T93" fmla="*/ 18 h 18"/>
                <a:gd name="T94" fmla="*/ 10 w 18"/>
                <a:gd name="T95" fmla="*/ 18 h 18"/>
                <a:gd name="T96" fmla="*/ 10 w 18"/>
                <a:gd name="T97" fmla="*/ 18 h 18"/>
                <a:gd name="T98" fmla="*/ 10 w 18"/>
                <a:gd name="T99" fmla="*/ 18 h 18"/>
                <a:gd name="T100" fmla="*/ 10 w 18"/>
                <a:gd name="T101" fmla="*/ 18 h 18"/>
                <a:gd name="T102" fmla="*/ 10 w 18"/>
                <a:gd name="T103" fmla="*/ 18 h 18"/>
                <a:gd name="T104" fmla="*/ 10 w 18"/>
                <a:gd name="T105" fmla="*/ 18 h 18"/>
                <a:gd name="T106" fmla="*/ 18 w 18"/>
                <a:gd name="T107" fmla="*/ 9 h 18"/>
                <a:gd name="T108" fmla="*/ 18 w 18"/>
                <a:gd name="T109" fmla="*/ 9 h 18"/>
                <a:gd name="T110" fmla="*/ 18 w 18"/>
                <a:gd name="T111" fmla="*/ 9 h 18"/>
                <a:gd name="T112" fmla="*/ 9 w 18"/>
                <a:gd name="T11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 h="18">
                  <a:moveTo>
                    <a:pt x="9" y="0"/>
                  </a:moveTo>
                  <a:cubicBezTo>
                    <a:pt x="4" y="0"/>
                    <a:pt x="0" y="4"/>
                    <a:pt x="0" y="9"/>
                  </a:cubicBezTo>
                  <a:cubicBezTo>
                    <a:pt x="0" y="9"/>
                    <a:pt x="0" y="9"/>
                    <a:pt x="0" y="9"/>
                  </a:cubicBezTo>
                  <a:cubicBezTo>
                    <a:pt x="0" y="9"/>
                    <a:pt x="0" y="9"/>
                    <a:pt x="0" y="9"/>
                  </a:cubicBezTo>
                  <a:cubicBezTo>
                    <a:pt x="0" y="13"/>
                    <a:pt x="3" y="17"/>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9" y="18"/>
                    <a:pt x="9" y="18"/>
                  </a:cubicBezTo>
                  <a:cubicBezTo>
                    <a:pt x="9" y="18"/>
                    <a:pt x="10" y="18"/>
                    <a:pt x="10" y="18"/>
                  </a:cubicBezTo>
                  <a:cubicBezTo>
                    <a:pt x="10" y="18"/>
                    <a:pt x="10" y="18"/>
                    <a:pt x="10" y="18"/>
                  </a:cubicBezTo>
                  <a:cubicBezTo>
                    <a:pt x="10" y="18"/>
                    <a:pt x="10" y="18"/>
                    <a:pt x="10" y="18"/>
                  </a:cubicBezTo>
                  <a:cubicBezTo>
                    <a:pt x="10" y="18"/>
                    <a:pt x="10" y="18"/>
                    <a:pt x="10" y="18"/>
                  </a:cubicBezTo>
                  <a:cubicBezTo>
                    <a:pt x="10" y="18"/>
                    <a:pt x="10" y="18"/>
                    <a:pt x="10" y="18"/>
                  </a:cubicBezTo>
                  <a:cubicBezTo>
                    <a:pt x="10" y="18"/>
                    <a:pt x="10" y="18"/>
                    <a:pt x="10" y="18"/>
                  </a:cubicBezTo>
                  <a:cubicBezTo>
                    <a:pt x="14" y="17"/>
                    <a:pt x="18" y="13"/>
                    <a:pt x="18" y="9"/>
                  </a:cubicBezTo>
                  <a:cubicBezTo>
                    <a:pt x="18" y="9"/>
                    <a:pt x="18" y="9"/>
                    <a:pt x="18" y="9"/>
                  </a:cubicBezTo>
                  <a:cubicBezTo>
                    <a:pt x="18" y="9"/>
                    <a:pt x="18" y="9"/>
                    <a:pt x="18" y="9"/>
                  </a:cubicBezTo>
                  <a:cubicBezTo>
                    <a:pt x="18" y="4"/>
                    <a:pt x="14" y="0"/>
                    <a:pt x="9" y="0"/>
                  </a:cubicBezTo>
                </a:path>
              </a:pathLst>
            </a:cu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52" name="ïs1îdè"/>
            <p:cNvSpPr/>
            <p:nvPr/>
          </p:nvSpPr>
          <p:spPr bwMode="auto">
            <a:xfrm>
              <a:off x="4578351" y="2897188"/>
              <a:ext cx="53975" cy="26988"/>
            </a:xfrm>
            <a:custGeom>
              <a:avLst/>
              <a:gdLst>
                <a:gd name="T0" fmla="*/ 9 w 18"/>
                <a:gd name="T1" fmla="*/ 9 h 9"/>
                <a:gd name="T2" fmla="*/ 0 w 18"/>
                <a:gd name="T3" fmla="*/ 0 h 9"/>
                <a:gd name="T4" fmla="*/ 0 w 18"/>
                <a:gd name="T5" fmla="*/ 0 h 9"/>
                <a:gd name="T6" fmla="*/ 9 w 18"/>
                <a:gd name="T7" fmla="*/ 9 h 9"/>
                <a:gd name="T8" fmla="*/ 18 w 18"/>
                <a:gd name="T9" fmla="*/ 0 h 9"/>
                <a:gd name="T10" fmla="*/ 18 w 18"/>
                <a:gd name="T11" fmla="*/ 0 h 9"/>
                <a:gd name="T12" fmla="*/ 9 w 18"/>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8" h="9">
                  <a:moveTo>
                    <a:pt x="9" y="9"/>
                  </a:moveTo>
                  <a:cubicBezTo>
                    <a:pt x="4" y="9"/>
                    <a:pt x="0" y="5"/>
                    <a:pt x="0" y="0"/>
                  </a:cubicBezTo>
                  <a:cubicBezTo>
                    <a:pt x="0" y="0"/>
                    <a:pt x="0" y="0"/>
                    <a:pt x="0" y="0"/>
                  </a:cubicBezTo>
                  <a:cubicBezTo>
                    <a:pt x="0" y="5"/>
                    <a:pt x="4" y="9"/>
                    <a:pt x="9" y="9"/>
                  </a:cubicBezTo>
                  <a:cubicBezTo>
                    <a:pt x="14" y="9"/>
                    <a:pt x="18" y="5"/>
                    <a:pt x="18" y="0"/>
                  </a:cubicBezTo>
                  <a:cubicBezTo>
                    <a:pt x="18" y="0"/>
                    <a:pt x="18" y="0"/>
                    <a:pt x="18" y="0"/>
                  </a:cubicBezTo>
                  <a:cubicBezTo>
                    <a:pt x="18" y="5"/>
                    <a:pt x="14" y="9"/>
                    <a:pt x="9" y="9"/>
                  </a:cubicBezTo>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53" name="ïṩḻiḍé"/>
            <p:cNvSpPr/>
            <p:nvPr/>
          </p:nvSpPr>
          <p:spPr bwMode="auto">
            <a:xfrm>
              <a:off x="4641851" y="2870201"/>
              <a:ext cx="53975" cy="53975"/>
            </a:xfrm>
            <a:prstGeom prst="ellipse">
              <a:avLst/>
            </a:pr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54" name="îṩľíḓè"/>
            <p:cNvSpPr/>
            <p:nvPr/>
          </p:nvSpPr>
          <p:spPr bwMode="auto">
            <a:xfrm>
              <a:off x="4641851" y="2897188"/>
              <a:ext cx="53975" cy="26988"/>
            </a:xfrm>
            <a:custGeom>
              <a:avLst/>
              <a:gdLst>
                <a:gd name="T0" fmla="*/ 9 w 18"/>
                <a:gd name="T1" fmla="*/ 9 h 9"/>
                <a:gd name="T2" fmla="*/ 0 w 18"/>
                <a:gd name="T3" fmla="*/ 0 h 9"/>
                <a:gd name="T4" fmla="*/ 0 w 18"/>
                <a:gd name="T5" fmla="*/ 0 h 9"/>
                <a:gd name="T6" fmla="*/ 9 w 18"/>
                <a:gd name="T7" fmla="*/ 9 h 9"/>
                <a:gd name="T8" fmla="*/ 18 w 18"/>
                <a:gd name="T9" fmla="*/ 0 h 9"/>
                <a:gd name="T10" fmla="*/ 18 w 18"/>
                <a:gd name="T11" fmla="*/ 0 h 9"/>
                <a:gd name="T12" fmla="*/ 9 w 18"/>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8" h="9">
                  <a:moveTo>
                    <a:pt x="9" y="9"/>
                  </a:moveTo>
                  <a:cubicBezTo>
                    <a:pt x="4" y="9"/>
                    <a:pt x="0" y="5"/>
                    <a:pt x="0" y="0"/>
                  </a:cubicBezTo>
                  <a:cubicBezTo>
                    <a:pt x="0" y="0"/>
                    <a:pt x="0" y="0"/>
                    <a:pt x="0" y="0"/>
                  </a:cubicBezTo>
                  <a:cubicBezTo>
                    <a:pt x="0" y="5"/>
                    <a:pt x="4" y="9"/>
                    <a:pt x="9" y="9"/>
                  </a:cubicBezTo>
                  <a:cubicBezTo>
                    <a:pt x="14" y="9"/>
                    <a:pt x="18" y="5"/>
                    <a:pt x="18" y="0"/>
                  </a:cubicBezTo>
                  <a:cubicBezTo>
                    <a:pt x="18" y="0"/>
                    <a:pt x="18" y="0"/>
                    <a:pt x="18" y="0"/>
                  </a:cubicBezTo>
                  <a:cubicBezTo>
                    <a:pt x="18" y="5"/>
                    <a:pt x="14" y="9"/>
                    <a:pt x="9" y="9"/>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55" name="íşļîḑê"/>
            <p:cNvSpPr/>
            <p:nvPr/>
          </p:nvSpPr>
          <p:spPr bwMode="auto">
            <a:xfrm>
              <a:off x="4705351" y="2870201"/>
              <a:ext cx="53975" cy="53975"/>
            </a:xfrm>
            <a:prstGeom prst="ellipse">
              <a:avLst/>
            </a:pr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56" name="íṥľiḍê"/>
            <p:cNvSpPr/>
            <p:nvPr/>
          </p:nvSpPr>
          <p:spPr bwMode="auto">
            <a:xfrm>
              <a:off x="4705351" y="2897188"/>
              <a:ext cx="53975" cy="26988"/>
            </a:xfrm>
            <a:custGeom>
              <a:avLst/>
              <a:gdLst>
                <a:gd name="T0" fmla="*/ 9 w 18"/>
                <a:gd name="T1" fmla="*/ 9 h 9"/>
                <a:gd name="T2" fmla="*/ 0 w 18"/>
                <a:gd name="T3" fmla="*/ 0 h 9"/>
                <a:gd name="T4" fmla="*/ 0 w 18"/>
                <a:gd name="T5" fmla="*/ 0 h 9"/>
                <a:gd name="T6" fmla="*/ 9 w 18"/>
                <a:gd name="T7" fmla="*/ 9 h 9"/>
                <a:gd name="T8" fmla="*/ 18 w 18"/>
                <a:gd name="T9" fmla="*/ 0 h 9"/>
                <a:gd name="T10" fmla="*/ 18 w 18"/>
                <a:gd name="T11" fmla="*/ 0 h 9"/>
                <a:gd name="T12" fmla="*/ 9 w 18"/>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8" h="9">
                  <a:moveTo>
                    <a:pt x="9" y="9"/>
                  </a:moveTo>
                  <a:cubicBezTo>
                    <a:pt x="5" y="9"/>
                    <a:pt x="1" y="5"/>
                    <a:pt x="0" y="0"/>
                  </a:cubicBezTo>
                  <a:cubicBezTo>
                    <a:pt x="0" y="0"/>
                    <a:pt x="0" y="0"/>
                    <a:pt x="0" y="0"/>
                  </a:cubicBezTo>
                  <a:cubicBezTo>
                    <a:pt x="0" y="5"/>
                    <a:pt x="4" y="9"/>
                    <a:pt x="9" y="9"/>
                  </a:cubicBezTo>
                  <a:cubicBezTo>
                    <a:pt x="14" y="9"/>
                    <a:pt x="18" y="5"/>
                    <a:pt x="18" y="0"/>
                  </a:cubicBezTo>
                  <a:cubicBezTo>
                    <a:pt x="18" y="0"/>
                    <a:pt x="18" y="0"/>
                    <a:pt x="18" y="0"/>
                  </a:cubicBezTo>
                  <a:cubicBezTo>
                    <a:pt x="18" y="5"/>
                    <a:pt x="14" y="9"/>
                    <a:pt x="9" y="9"/>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57" name="ïSḷíḍé"/>
            <p:cNvSpPr/>
            <p:nvPr/>
          </p:nvSpPr>
          <p:spPr bwMode="auto">
            <a:xfrm>
              <a:off x="4551363" y="2962276"/>
              <a:ext cx="482600" cy="1588"/>
            </a:xfrm>
            <a:prstGeom prst="rect">
              <a:avLst/>
            </a:prstGeom>
            <a:solidFill>
              <a:srgbClr val="55E2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58" name="îslidê"/>
            <p:cNvSpPr/>
            <p:nvPr/>
          </p:nvSpPr>
          <p:spPr bwMode="auto">
            <a:xfrm>
              <a:off x="4551363" y="2962276"/>
              <a:ext cx="482600"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59" name="îsḻíḍe"/>
            <p:cNvSpPr/>
            <p:nvPr/>
          </p:nvSpPr>
          <p:spPr bwMode="auto">
            <a:xfrm>
              <a:off x="5033963" y="2962276"/>
              <a:ext cx="84138" cy="1588"/>
            </a:xfrm>
            <a:prstGeom prst="rect">
              <a:avLst/>
            </a:prstGeom>
            <a:solidFill>
              <a:srgbClr val="31CAE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60" name="ïşļïḋe"/>
            <p:cNvSpPr/>
            <p:nvPr/>
          </p:nvSpPr>
          <p:spPr bwMode="auto">
            <a:xfrm>
              <a:off x="5033963" y="2962276"/>
              <a:ext cx="84138"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61" name="íSļiḋè"/>
            <p:cNvSpPr/>
            <p:nvPr/>
          </p:nvSpPr>
          <p:spPr bwMode="auto">
            <a:xfrm>
              <a:off x="5118101" y="2962276"/>
              <a:ext cx="285750" cy="1588"/>
            </a:xfrm>
            <a:prstGeom prst="rect">
              <a:avLst/>
            </a:prstGeom>
            <a:solidFill>
              <a:srgbClr val="30BDC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62" name="ïṧ1ïḍè"/>
            <p:cNvSpPr/>
            <p:nvPr/>
          </p:nvSpPr>
          <p:spPr bwMode="auto">
            <a:xfrm>
              <a:off x="5118101" y="2962276"/>
              <a:ext cx="285750"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363" name="ï$1ïḑé"/>
            <p:cNvSpPr/>
            <p:nvPr/>
          </p:nvSpPr>
          <p:spPr bwMode="auto">
            <a:xfrm>
              <a:off x="4584701" y="2874963"/>
              <a:ext cx="41275" cy="42863"/>
            </a:xfrm>
            <a:prstGeom prst="ellipse">
              <a:avLst/>
            </a:pr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64" name="isḻîdè"/>
            <p:cNvSpPr/>
            <p:nvPr/>
          </p:nvSpPr>
          <p:spPr bwMode="auto">
            <a:xfrm>
              <a:off x="4648201" y="2874963"/>
              <a:ext cx="41275" cy="42863"/>
            </a:xfrm>
            <a:prstGeom prst="ellipse">
              <a:avLst/>
            </a:pr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65" name="işlíḋè"/>
            <p:cNvSpPr/>
            <p:nvPr/>
          </p:nvSpPr>
          <p:spPr bwMode="auto">
            <a:xfrm>
              <a:off x="4711701" y="2874963"/>
              <a:ext cx="44450" cy="42863"/>
            </a:xfrm>
            <a:prstGeom prst="ellipse">
              <a:avLst/>
            </a:pr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66" name="íṧḷîdè"/>
            <p:cNvSpPr/>
            <p:nvPr/>
          </p:nvSpPr>
          <p:spPr bwMode="auto">
            <a:xfrm>
              <a:off x="4584701" y="2984501"/>
              <a:ext cx="41275" cy="595313"/>
            </a:xfrm>
            <a:custGeom>
              <a:avLst/>
              <a:gdLst>
                <a:gd name="T0" fmla="*/ 8 w 14"/>
                <a:gd name="T1" fmla="*/ 0 h 198"/>
                <a:gd name="T2" fmla="*/ 6 w 14"/>
                <a:gd name="T3" fmla="*/ 0 h 198"/>
                <a:gd name="T4" fmla="*/ 0 w 14"/>
                <a:gd name="T5" fmla="*/ 6 h 198"/>
                <a:gd name="T6" fmla="*/ 0 w 14"/>
                <a:gd name="T7" fmla="*/ 192 h 198"/>
                <a:gd name="T8" fmla="*/ 6 w 14"/>
                <a:gd name="T9" fmla="*/ 198 h 198"/>
                <a:gd name="T10" fmla="*/ 8 w 14"/>
                <a:gd name="T11" fmla="*/ 198 h 198"/>
                <a:gd name="T12" fmla="*/ 14 w 14"/>
                <a:gd name="T13" fmla="*/ 192 h 198"/>
                <a:gd name="T14" fmla="*/ 14 w 14"/>
                <a:gd name="T15" fmla="*/ 6 h 198"/>
                <a:gd name="T16" fmla="*/ 8 w 14"/>
                <a:gd name="T17"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98">
                  <a:moveTo>
                    <a:pt x="8" y="0"/>
                  </a:moveTo>
                  <a:cubicBezTo>
                    <a:pt x="6" y="0"/>
                    <a:pt x="6" y="0"/>
                    <a:pt x="6" y="0"/>
                  </a:cubicBezTo>
                  <a:cubicBezTo>
                    <a:pt x="3" y="0"/>
                    <a:pt x="0" y="3"/>
                    <a:pt x="0" y="6"/>
                  </a:cubicBezTo>
                  <a:cubicBezTo>
                    <a:pt x="0" y="192"/>
                    <a:pt x="0" y="192"/>
                    <a:pt x="0" y="192"/>
                  </a:cubicBezTo>
                  <a:cubicBezTo>
                    <a:pt x="0" y="195"/>
                    <a:pt x="3" y="198"/>
                    <a:pt x="6" y="198"/>
                  </a:cubicBezTo>
                  <a:cubicBezTo>
                    <a:pt x="8" y="198"/>
                    <a:pt x="8" y="198"/>
                    <a:pt x="8" y="198"/>
                  </a:cubicBezTo>
                  <a:cubicBezTo>
                    <a:pt x="11" y="198"/>
                    <a:pt x="14" y="195"/>
                    <a:pt x="14" y="192"/>
                  </a:cubicBezTo>
                  <a:cubicBezTo>
                    <a:pt x="14" y="6"/>
                    <a:pt x="14" y="6"/>
                    <a:pt x="14" y="6"/>
                  </a:cubicBezTo>
                  <a:cubicBezTo>
                    <a:pt x="14" y="3"/>
                    <a:pt x="11" y="0"/>
                    <a:pt x="8"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67" name="iṩḻîde"/>
            <p:cNvSpPr/>
            <p:nvPr/>
          </p:nvSpPr>
          <p:spPr bwMode="auto">
            <a:xfrm>
              <a:off x="4595813" y="3001963"/>
              <a:ext cx="15875" cy="155575"/>
            </a:xfrm>
            <a:custGeom>
              <a:avLst/>
              <a:gdLst>
                <a:gd name="T0" fmla="*/ 3 w 5"/>
                <a:gd name="T1" fmla="*/ 52 h 52"/>
                <a:gd name="T2" fmla="*/ 2 w 5"/>
                <a:gd name="T3" fmla="*/ 52 h 52"/>
                <a:gd name="T4" fmla="*/ 0 w 5"/>
                <a:gd name="T5" fmla="*/ 49 h 52"/>
                <a:gd name="T6" fmla="*/ 0 w 5"/>
                <a:gd name="T7" fmla="*/ 2 h 52"/>
                <a:gd name="T8" fmla="*/ 2 w 5"/>
                <a:gd name="T9" fmla="*/ 0 h 52"/>
                <a:gd name="T10" fmla="*/ 3 w 5"/>
                <a:gd name="T11" fmla="*/ 0 h 52"/>
                <a:gd name="T12" fmla="*/ 5 w 5"/>
                <a:gd name="T13" fmla="*/ 2 h 52"/>
                <a:gd name="T14" fmla="*/ 5 w 5"/>
                <a:gd name="T15" fmla="*/ 49 h 52"/>
                <a:gd name="T16" fmla="*/ 3 w 5"/>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2">
                  <a:moveTo>
                    <a:pt x="3" y="52"/>
                  </a:moveTo>
                  <a:cubicBezTo>
                    <a:pt x="2" y="52"/>
                    <a:pt x="2" y="52"/>
                    <a:pt x="2" y="52"/>
                  </a:cubicBezTo>
                  <a:cubicBezTo>
                    <a:pt x="1" y="52"/>
                    <a:pt x="0" y="51"/>
                    <a:pt x="0" y="49"/>
                  </a:cubicBezTo>
                  <a:cubicBezTo>
                    <a:pt x="0" y="2"/>
                    <a:pt x="0" y="2"/>
                    <a:pt x="0" y="2"/>
                  </a:cubicBezTo>
                  <a:cubicBezTo>
                    <a:pt x="0" y="1"/>
                    <a:pt x="1" y="0"/>
                    <a:pt x="2" y="0"/>
                  </a:cubicBezTo>
                  <a:cubicBezTo>
                    <a:pt x="3" y="0"/>
                    <a:pt x="3" y="0"/>
                    <a:pt x="3" y="0"/>
                  </a:cubicBezTo>
                  <a:cubicBezTo>
                    <a:pt x="4" y="0"/>
                    <a:pt x="5" y="1"/>
                    <a:pt x="5" y="2"/>
                  </a:cubicBezTo>
                  <a:cubicBezTo>
                    <a:pt x="5" y="49"/>
                    <a:pt x="5" y="49"/>
                    <a:pt x="5" y="49"/>
                  </a:cubicBezTo>
                  <a:cubicBezTo>
                    <a:pt x="5" y="51"/>
                    <a:pt x="4" y="52"/>
                    <a:pt x="3" y="52"/>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68" name="ïṣḷíḑe"/>
            <p:cNvSpPr/>
            <p:nvPr/>
          </p:nvSpPr>
          <p:spPr bwMode="auto">
            <a:xfrm>
              <a:off x="4689476" y="3032126"/>
              <a:ext cx="307975" cy="11113"/>
            </a:xfrm>
            <a:custGeom>
              <a:avLst/>
              <a:gdLst>
                <a:gd name="T0" fmla="*/ 2 w 102"/>
                <a:gd name="T1" fmla="*/ 4 h 4"/>
                <a:gd name="T2" fmla="*/ 100 w 102"/>
                <a:gd name="T3" fmla="*/ 4 h 4"/>
                <a:gd name="T4" fmla="*/ 102 w 102"/>
                <a:gd name="T5" fmla="*/ 2 h 4"/>
                <a:gd name="T6" fmla="*/ 100 w 102"/>
                <a:gd name="T7" fmla="*/ 0 h 4"/>
                <a:gd name="T8" fmla="*/ 2 w 102"/>
                <a:gd name="T9" fmla="*/ 0 h 4"/>
                <a:gd name="T10" fmla="*/ 0 w 102"/>
                <a:gd name="T11" fmla="*/ 2 h 4"/>
                <a:gd name="T12" fmla="*/ 2 w 10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02" h="4">
                  <a:moveTo>
                    <a:pt x="2" y="4"/>
                  </a:moveTo>
                  <a:cubicBezTo>
                    <a:pt x="100" y="4"/>
                    <a:pt x="100" y="4"/>
                    <a:pt x="100" y="4"/>
                  </a:cubicBezTo>
                  <a:cubicBezTo>
                    <a:pt x="101" y="4"/>
                    <a:pt x="102" y="3"/>
                    <a:pt x="102" y="2"/>
                  </a:cubicBezTo>
                  <a:cubicBezTo>
                    <a:pt x="102" y="1"/>
                    <a:pt x="101" y="0"/>
                    <a:pt x="100"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69" name="ïşlïďe"/>
            <p:cNvSpPr/>
            <p:nvPr/>
          </p:nvSpPr>
          <p:spPr bwMode="auto">
            <a:xfrm>
              <a:off x="5011738" y="3032126"/>
              <a:ext cx="60325" cy="11113"/>
            </a:xfrm>
            <a:custGeom>
              <a:avLst/>
              <a:gdLst>
                <a:gd name="T0" fmla="*/ 2 w 20"/>
                <a:gd name="T1" fmla="*/ 4 h 4"/>
                <a:gd name="T2" fmla="*/ 18 w 20"/>
                <a:gd name="T3" fmla="*/ 4 h 4"/>
                <a:gd name="T4" fmla="*/ 20 w 20"/>
                <a:gd name="T5" fmla="*/ 2 h 4"/>
                <a:gd name="T6" fmla="*/ 18 w 20"/>
                <a:gd name="T7" fmla="*/ 0 h 4"/>
                <a:gd name="T8" fmla="*/ 2 w 20"/>
                <a:gd name="T9" fmla="*/ 0 h 4"/>
                <a:gd name="T10" fmla="*/ 0 w 20"/>
                <a:gd name="T11" fmla="*/ 2 h 4"/>
                <a:gd name="T12" fmla="*/ 2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2" y="4"/>
                  </a:moveTo>
                  <a:cubicBezTo>
                    <a:pt x="18" y="4"/>
                    <a:pt x="18" y="4"/>
                    <a:pt x="18" y="4"/>
                  </a:cubicBezTo>
                  <a:cubicBezTo>
                    <a:pt x="19" y="4"/>
                    <a:pt x="20" y="3"/>
                    <a:pt x="20" y="2"/>
                  </a:cubicBezTo>
                  <a:cubicBezTo>
                    <a:pt x="20" y="1"/>
                    <a:pt x="19" y="0"/>
                    <a:pt x="18"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0" name="iṧḻiḋè"/>
            <p:cNvSpPr/>
            <p:nvPr/>
          </p:nvSpPr>
          <p:spPr bwMode="auto">
            <a:xfrm>
              <a:off x="5111751" y="3032126"/>
              <a:ext cx="220663" cy="11113"/>
            </a:xfrm>
            <a:custGeom>
              <a:avLst/>
              <a:gdLst>
                <a:gd name="T0" fmla="*/ 2 w 73"/>
                <a:gd name="T1" fmla="*/ 4 h 4"/>
                <a:gd name="T2" fmla="*/ 71 w 73"/>
                <a:gd name="T3" fmla="*/ 4 h 4"/>
                <a:gd name="T4" fmla="*/ 73 w 73"/>
                <a:gd name="T5" fmla="*/ 2 h 4"/>
                <a:gd name="T6" fmla="*/ 71 w 73"/>
                <a:gd name="T7" fmla="*/ 0 h 4"/>
                <a:gd name="T8" fmla="*/ 2 w 73"/>
                <a:gd name="T9" fmla="*/ 0 h 4"/>
                <a:gd name="T10" fmla="*/ 0 w 73"/>
                <a:gd name="T11" fmla="*/ 2 h 4"/>
                <a:gd name="T12" fmla="*/ 2 w 7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73" h="4">
                  <a:moveTo>
                    <a:pt x="2" y="4"/>
                  </a:moveTo>
                  <a:cubicBezTo>
                    <a:pt x="71" y="4"/>
                    <a:pt x="71" y="4"/>
                    <a:pt x="71" y="4"/>
                  </a:cubicBezTo>
                  <a:cubicBezTo>
                    <a:pt x="72" y="4"/>
                    <a:pt x="73" y="3"/>
                    <a:pt x="73" y="2"/>
                  </a:cubicBezTo>
                  <a:cubicBezTo>
                    <a:pt x="73" y="1"/>
                    <a:pt x="72" y="0"/>
                    <a:pt x="71"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1" name="íṥļîḑé"/>
            <p:cNvSpPr/>
            <p:nvPr/>
          </p:nvSpPr>
          <p:spPr bwMode="auto">
            <a:xfrm>
              <a:off x="4689476" y="3062288"/>
              <a:ext cx="368300" cy="11113"/>
            </a:xfrm>
            <a:custGeom>
              <a:avLst/>
              <a:gdLst>
                <a:gd name="T0" fmla="*/ 2 w 122"/>
                <a:gd name="T1" fmla="*/ 4 h 4"/>
                <a:gd name="T2" fmla="*/ 120 w 122"/>
                <a:gd name="T3" fmla="*/ 4 h 4"/>
                <a:gd name="T4" fmla="*/ 122 w 122"/>
                <a:gd name="T5" fmla="*/ 2 h 4"/>
                <a:gd name="T6" fmla="*/ 120 w 122"/>
                <a:gd name="T7" fmla="*/ 0 h 4"/>
                <a:gd name="T8" fmla="*/ 2 w 122"/>
                <a:gd name="T9" fmla="*/ 0 h 4"/>
                <a:gd name="T10" fmla="*/ 0 w 122"/>
                <a:gd name="T11" fmla="*/ 2 h 4"/>
                <a:gd name="T12" fmla="*/ 2 w 12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22" h="4">
                  <a:moveTo>
                    <a:pt x="2" y="4"/>
                  </a:moveTo>
                  <a:cubicBezTo>
                    <a:pt x="120" y="4"/>
                    <a:pt x="120" y="4"/>
                    <a:pt x="120" y="4"/>
                  </a:cubicBezTo>
                  <a:cubicBezTo>
                    <a:pt x="121" y="4"/>
                    <a:pt x="122" y="3"/>
                    <a:pt x="122" y="2"/>
                  </a:cubicBezTo>
                  <a:cubicBezTo>
                    <a:pt x="122" y="1"/>
                    <a:pt x="121" y="0"/>
                    <a:pt x="120"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2" name="îslïḓe"/>
            <p:cNvSpPr/>
            <p:nvPr/>
          </p:nvSpPr>
          <p:spPr bwMode="auto">
            <a:xfrm>
              <a:off x="5081588" y="3055938"/>
              <a:ext cx="157163" cy="12700"/>
            </a:xfrm>
            <a:custGeom>
              <a:avLst/>
              <a:gdLst>
                <a:gd name="T0" fmla="*/ 2 w 52"/>
                <a:gd name="T1" fmla="*/ 4 h 4"/>
                <a:gd name="T2" fmla="*/ 50 w 52"/>
                <a:gd name="T3" fmla="*/ 4 h 4"/>
                <a:gd name="T4" fmla="*/ 52 w 52"/>
                <a:gd name="T5" fmla="*/ 2 h 4"/>
                <a:gd name="T6" fmla="*/ 50 w 52"/>
                <a:gd name="T7" fmla="*/ 0 h 4"/>
                <a:gd name="T8" fmla="*/ 2 w 52"/>
                <a:gd name="T9" fmla="*/ 0 h 4"/>
                <a:gd name="T10" fmla="*/ 0 w 52"/>
                <a:gd name="T11" fmla="*/ 2 h 4"/>
                <a:gd name="T12" fmla="*/ 2 w 5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2" h="4">
                  <a:moveTo>
                    <a:pt x="2" y="4"/>
                  </a:moveTo>
                  <a:cubicBezTo>
                    <a:pt x="50" y="4"/>
                    <a:pt x="50" y="4"/>
                    <a:pt x="50" y="4"/>
                  </a:cubicBezTo>
                  <a:cubicBezTo>
                    <a:pt x="51" y="4"/>
                    <a:pt x="52" y="3"/>
                    <a:pt x="52" y="2"/>
                  </a:cubicBezTo>
                  <a:cubicBezTo>
                    <a:pt x="52" y="1"/>
                    <a:pt x="51" y="0"/>
                    <a:pt x="50"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3" name="ïṩḻîḓé"/>
            <p:cNvSpPr/>
            <p:nvPr/>
          </p:nvSpPr>
          <p:spPr bwMode="auto">
            <a:xfrm>
              <a:off x="5249863" y="3055938"/>
              <a:ext cx="87313" cy="12700"/>
            </a:xfrm>
            <a:custGeom>
              <a:avLst/>
              <a:gdLst>
                <a:gd name="T0" fmla="*/ 2 w 29"/>
                <a:gd name="T1" fmla="*/ 4 h 4"/>
                <a:gd name="T2" fmla="*/ 27 w 29"/>
                <a:gd name="T3" fmla="*/ 4 h 4"/>
                <a:gd name="T4" fmla="*/ 29 w 29"/>
                <a:gd name="T5" fmla="*/ 2 h 4"/>
                <a:gd name="T6" fmla="*/ 27 w 29"/>
                <a:gd name="T7" fmla="*/ 0 h 4"/>
                <a:gd name="T8" fmla="*/ 2 w 29"/>
                <a:gd name="T9" fmla="*/ 0 h 4"/>
                <a:gd name="T10" fmla="*/ 0 w 29"/>
                <a:gd name="T11" fmla="*/ 2 h 4"/>
                <a:gd name="T12" fmla="*/ 2 w 2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9" h="4">
                  <a:moveTo>
                    <a:pt x="2" y="4"/>
                  </a:moveTo>
                  <a:cubicBezTo>
                    <a:pt x="27" y="4"/>
                    <a:pt x="27" y="4"/>
                    <a:pt x="27" y="4"/>
                  </a:cubicBezTo>
                  <a:cubicBezTo>
                    <a:pt x="28" y="4"/>
                    <a:pt x="29" y="3"/>
                    <a:pt x="29" y="2"/>
                  </a:cubicBezTo>
                  <a:cubicBezTo>
                    <a:pt x="29" y="1"/>
                    <a:pt x="28" y="0"/>
                    <a:pt x="27"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4" name="îṥľiḑè"/>
            <p:cNvSpPr/>
            <p:nvPr/>
          </p:nvSpPr>
          <p:spPr bwMode="auto">
            <a:xfrm>
              <a:off x="4705351" y="3098801"/>
              <a:ext cx="433388" cy="11113"/>
            </a:xfrm>
            <a:custGeom>
              <a:avLst/>
              <a:gdLst>
                <a:gd name="T0" fmla="*/ 2 w 144"/>
                <a:gd name="T1" fmla="*/ 4 h 4"/>
                <a:gd name="T2" fmla="*/ 142 w 144"/>
                <a:gd name="T3" fmla="*/ 4 h 4"/>
                <a:gd name="T4" fmla="*/ 144 w 144"/>
                <a:gd name="T5" fmla="*/ 2 h 4"/>
                <a:gd name="T6" fmla="*/ 142 w 144"/>
                <a:gd name="T7" fmla="*/ 0 h 4"/>
                <a:gd name="T8" fmla="*/ 2 w 144"/>
                <a:gd name="T9" fmla="*/ 0 h 4"/>
                <a:gd name="T10" fmla="*/ 0 w 144"/>
                <a:gd name="T11" fmla="*/ 2 h 4"/>
                <a:gd name="T12" fmla="*/ 2 w 14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4" h="4">
                  <a:moveTo>
                    <a:pt x="2" y="4"/>
                  </a:moveTo>
                  <a:cubicBezTo>
                    <a:pt x="142" y="4"/>
                    <a:pt x="142" y="4"/>
                    <a:pt x="142" y="4"/>
                  </a:cubicBezTo>
                  <a:cubicBezTo>
                    <a:pt x="143" y="4"/>
                    <a:pt x="144" y="3"/>
                    <a:pt x="144" y="2"/>
                  </a:cubicBezTo>
                  <a:cubicBezTo>
                    <a:pt x="144" y="1"/>
                    <a:pt x="143" y="0"/>
                    <a:pt x="14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5" name="iṥḻíḑe"/>
            <p:cNvSpPr/>
            <p:nvPr/>
          </p:nvSpPr>
          <p:spPr bwMode="auto">
            <a:xfrm>
              <a:off x="5175251" y="3098801"/>
              <a:ext cx="127000" cy="11113"/>
            </a:xfrm>
            <a:custGeom>
              <a:avLst/>
              <a:gdLst>
                <a:gd name="T0" fmla="*/ 2 w 42"/>
                <a:gd name="T1" fmla="*/ 4 h 4"/>
                <a:gd name="T2" fmla="*/ 40 w 42"/>
                <a:gd name="T3" fmla="*/ 4 h 4"/>
                <a:gd name="T4" fmla="*/ 42 w 42"/>
                <a:gd name="T5" fmla="*/ 2 h 4"/>
                <a:gd name="T6" fmla="*/ 40 w 42"/>
                <a:gd name="T7" fmla="*/ 0 h 4"/>
                <a:gd name="T8" fmla="*/ 2 w 42"/>
                <a:gd name="T9" fmla="*/ 0 h 4"/>
                <a:gd name="T10" fmla="*/ 0 w 42"/>
                <a:gd name="T11" fmla="*/ 2 h 4"/>
                <a:gd name="T12" fmla="*/ 2 w 4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2" h="4">
                  <a:moveTo>
                    <a:pt x="2" y="4"/>
                  </a:moveTo>
                  <a:cubicBezTo>
                    <a:pt x="40" y="4"/>
                    <a:pt x="40" y="4"/>
                    <a:pt x="40" y="4"/>
                  </a:cubicBezTo>
                  <a:cubicBezTo>
                    <a:pt x="41" y="4"/>
                    <a:pt x="42" y="3"/>
                    <a:pt x="42" y="2"/>
                  </a:cubicBezTo>
                  <a:cubicBezTo>
                    <a:pt x="42" y="1"/>
                    <a:pt x="41" y="0"/>
                    <a:pt x="40"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6" name="íSlîḍé"/>
            <p:cNvSpPr/>
            <p:nvPr/>
          </p:nvSpPr>
          <p:spPr bwMode="auto">
            <a:xfrm>
              <a:off x="5000626" y="3130551"/>
              <a:ext cx="336550" cy="12700"/>
            </a:xfrm>
            <a:custGeom>
              <a:avLst/>
              <a:gdLst>
                <a:gd name="T0" fmla="*/ 110 w 112"/>
                <a:gd name="T1" fmla="*/ 0 h 4"/>
                <a:gd name="T2" fmla="*/ 2 w 112"/>
                <a:gd name="T3" fmla="*/ 0 h 4"/>
                <a:gd name="T4" fmla="*/ 0 w 112"/>
                <a:gd name="T5" fmla="*/ 2 h 4"/>
                <a:gd name="T6" fmla="*/ 2 w 112"/>
                <a:gd name="T7" fmla="*/ 4 h 4"/>
                <a:gd name="T8" fmla="*/ 110 w 112"/>
                <a:gd name="T9" fmla="*/ 4 h 4"/>
                <a:gd name="T10" fmla="*/ 112 w 112"/>
                <a:gd name="T11" fmla="*/ 2 h 4"/>
                <a:gd name="T12" fmla="*/ 110 w 11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12" h="4">
                  <a:moveTo>
                    <a:pt x="110" y="0"/>
                  </a:moveTo>
                  <a:cubicBezTo>
                    <a:pt x="2" y="0"/>
                    <a:pt x="2" y="0"/>
                    <a:pt x="2" y="0"/>
                  </a:cubicBezTo>
                  <a:cubicBezTo>
                    <a:pt x="1" y="0"/>
                    <a:pt x="0" y="1"/>
                    <a:pt x="0" y="2"/>
                  </a:cubicBezTo>
                  <a:cubicBezTo>
                    <a:pt x="0" y="3"/>
                    <a:pt x="1" y="4"/>
                    <a:pt x="2" y="4"/>
                  </a:cubicBezTo>
                  <a:cubicBezTo>
                    <a:pt x="110" y="4"/>
                    <a:pt x="110" y="4"/>
                    <a:pt x="110" y="4"/>
                  </a:cubicBezTo>
                  <a:cubicBezTo>
                    <a:pt x="111" y="4"/>
                    <a:pt x="112" y="3"/>
                    <a:pt x="112" y="2"/>
                  </a:cubicBezTo>
                  <a:cubicBezTo>
                    <a:pt x="112" y="1"/>
                    <a:pt x="111" y="0"/>
                    <a:pt x="110"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7" name="îś1iḓè"/>
            <p:cNvSpPr/>
            <p:nvPr/>
          </p:nvSpPr>
          <p:spPr bwMode="auto">
            <a:xfrm>
              <a:off x="4689476" y="3176588"/>
              <a:ext cx="461963" cy="11113"/>
            </a:xfrm>
            <a:custGeom>
              <a:avLst/>
              <a:gdLst>
                <a:gd name="T0" fmla="*/ 151 w 153"/>
                <a:gd name="T1" fmla="*/ 0 h 4"/>
                <a:gd name="T2" fmla="*/ 2 w 153"/>
                <a:gd name="T3" fmla="*/ 0 h 4"/>
                <a:gd name="T4" fmla="*/ 0 w 153"/>
                <a:gd name="T5" fmla="*/ 2 h 4"/>
                <a:gd name="T6" fmla="*/ 2 w 153"/>
                <a:gd name="T7" fmla="*/ 4 h 4"/>
                <a:gd name="T8" fmla="*/ 151 w 153"/>
                <a:gd name="T9" fmla="*/ 4 h 4"/>
                <a:gd name="T10" fmla="*/ 153 w 153"/>
                <a:gd name="T11" fmla="*/ 2 h 4"/>
                <a:gd name="T12" fmla="*/ 151 w 15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53" h="4">
                  <a:moveTo>
                    <a:pt x="151" y="0"/>
                  </a:moveTo>
                  <a:cubicBezTo>
                    <a:pt x="2" y="0"/>
                    <a:pt x="2" y="0"/>
                    <a:pt x="2" y="0"/>
                  </a:cubicBezTo>
                  <a:cubicBezTo>
                    <a:pt x="1" y="0"/>
                    <a:pt x="0" y="1"/>
                    <a:pt x="0" y="2"/>
                  </a:cubicBezTo>
                  <a:cubicBezTo>
                    <a:pt x="0" y="3"/>
                    <a:pt x="1" y="4"/>
                    <a:pt x="2" y="4"/>
                  </a:cubicBezTo>
                  <a:cubicBezTo>
                    <a:pt x="151" y="4"/>
                    <a:pt x="151" y="4"/>
                    <a:pt x="151" y="4"/>
                  </a:cubicBezTo>
                  <a:cubicBezTo>
                    <a:pt x="152" y="4"/>
                    <a:pt x="153" y="3"/>
                    <a:pt x="153" y="2"/>
                  </a:cubicBezTo>
                  <a:cubicBezTo>
                    <a:pt x="153" y="1"/>
                    <a:pt x="152" y="0"/>
                    <a:pt x="151"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8" name="ïSlidè"/>
            <p:cNvSpPr/>
            <p:nvPr/>
          </p:nvSpPr>
          <p:spPr bwMode="auto">
            <a:xfrm>
              <a:off x="5000626" y="3206751"/>
              <a:ext cx="342900" cy="11113"/>
            </a:xfrm>
            <a:custGeom>
              <a:avLst/>
              <a:gdLst>
                <a:gd name="T0" fmla="*/ 2 w 114"/>
                <a:gd name="T1" fmla="*/ 4 h 4"/>
                <a:gd name="T2" fmla="*/ 112 w 114"/>
                <a:gd name="T3" fmla="*/ 4 h 4"/>
                <a:gd name="T4" fmla="*/ 114 w 114"/>
                <a:gd name="T5" fmla="*/ 2 h 4"/>
                <a:gd name="T6" fmla="*/ 112 w 114"/>
                <a:gd name="T7" fmla="*/ 0 h 4"/>
                <a:gd name="T8" fmla="*/ 2 w 114"/>
                <a:gd name="T9" fmla="*/ 0 h 4"/>
                <a:gd name="T10" fmla="*/ 0 w 114"/>
                <a:gd name="T11" fmla="*/ 2 h 4"/>
                <a:gd name="T12" fmla="*/ 2 w 1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14" h="4">
                  <a:moveTo>
                    <a:pt x="2" y="4"/>
                  </a:moveTo>
                  <a:cubicBezTo>
                    <a:pt x="112" y="4"/>
                    <a:pt x="112" y="4"/>
                    <a:pt x="112" y="4"/>
                  </a:cubicBezTo>
                  <a:cubicBezTo>
                    <a:pt x="113" y="4"/>
                    <a:pt x="114" y="3"/>
                    <a:pt x="114" y="2"/>
                  </a:cubicBezTo>
                  <a:cubicBezTo>
                    <a:pt x="114" y="1"/>
                    <a:pt x="113" y="0"/>
                    <a:pt x="11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79" name="iṩ1íḍé"/>
            <p:cNvSpPr/>
            <p:nvPr/>
          </p:nvSpPr>
          <p:spPr bwMode="auto">
            <a:xfrm>
              <a:off x="4762501" y="3217863"/>
              <a:ext cx="285750" cy="12700"/>
            </a:xfrm>
            <a:custGeom>
              <a:avLst/>
              <a:gdLst>
                <a:gd name="T0" fmla="*/ 93 w 95"/>
                <a:gd name="T1" fmla="*/ 0 h 4"/>
                <a:gd name="T2" fmla="*/ 2 w 95"/>
                <a:gd name="T3" fmla="*/ 0 h 4"/>
                <a:gd name="T4" fmla="*/ 0 w 95"/>
                <a:gd name="T5" fmla="*/ 2 h 4"/>
                <a:gd name="T6" fmla="*/ 2 w 95"/>
                <a:gd name="T7" fmla="*/ 4 h 4"/>
                <a:gd name="T8" fmla="*/ 93 w 95"/>
                <a:gd name="T9" fmla="*/ 4 h 4"/>
                <a:gd name="T10" fmla="*/ 95 w 95"/>
                <a:gd name="T11" fmla="*/ 2 h 4"/>
                <a:gd name="T12" fmla="*/ 93 w 9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5" h="4">
                  <a:moveTo>
                    <a:pt x="93" y="0"/>
                  </a:moveTo>
                  <a:cubicBezTo>
                    <a:pt x="2" y="0"/>
                    <a:pt x="2" y="0"/>
                    <a:pt x="2" y="0"/>
                  </a:cubicBezTo>
                  <a:cubicBezTo>
                    <a:pt x="1" y="0"/>
                    <a:pt x="0" y="1"/>
                    <a:pt x="0" y="2"/>
                  </a:cubicBezTo>
                  <a:cubicBezTo>
                    <a:pt x="0" y="4"/>
                    <a:pt x="1" y="4"/>
                    <a:pt x="2" y="4"/>
                  </a:cubicBezTo>
                  <a:cubicBezTo>
                    <a:pt x="93" y="4"/>
                    <a:pt x="93" y="4"/>
                    <a:pt x="93" y="4"/>
                  </a:cubicBezTo>
                  <a:cubicBezTo>
                    <a:pt x="94" y="4"/>
                    <a:pt x="95" y="4"/>
                    <a:pt x="95" y="2"/>
                  </a:cubicBezTo>
                  <a:cubicBezTo>
                    <a:pt x="95" y="1"/>
                    <a:pt x="94" y="0"/>
                    <a:pt x="93"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0" name="ïś1íḍe"/>
            <p:cNvSpPr/>
            <p:nvPr/>
          </p:nvSpPr>
          <p:spPr bwMode="auto">
            <a:xfrm>
              <a:off x="4689476" y="3130551"/>
              <a:ext cx="133350" cy="12700"/>
            </a:xfrm>
            <a:custGeom>
              <a:avLst/>
              <a:gdLst>
                <a:gd name="T0" fmla="*/ 2 w 44"/>
                <a:gd name="T1" fmla="*/ 4 h 4"/>
                <a:gd name="T2" fmla="*/ 42 w 44"/>
                <a:gd name="T3" fmla="*/ 4 h 4"/>
                <a:gd name="T4" fmla="*/ 44 w 44"/>
                <a:gd name="T5" fmla="*/ 2 h 4"/>
                <a:gd name="T6" fmla="*/ 42 w 44"/>
                <a:gd name="T7" fmla="*/ 0 h 4"/>
                <a:gd name="T8" fmla="*/ 2 w 44"/>
                <a:gd name="T9" fmla="*/ 0 h 4"/>
                <a:gd name="T10" fmla="*/ 0 w 44"/>
                <a:gd name="T11" fmla="*/ 2 h 4"/>
                <a:gd name="T12" fmla="*/ 2 w 4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4" h="4">
                  <a:moveTo>
                    <a:pt x="2" y="4"/>
                  </a:moveTo>
                  <a:cubicBezTo>
                    <a:pt x="42" y="4"/>
                    <a:pt x="42" y="4"/>
                    <a:pt x="42" y="4"/>
                  </a:cubicBezTo>
                  <a:cubicBezTo>
                    <a:pt x="43" y="4"/>
                    <a:pt x="44" y="3"/>
                    <a:pt x="44" y="2"/>
                  </a:cubicBezTo>
                  <a:cubicBezTo>
                    <a:pt x="44" y="1"/>
                    <a:pt x="43" y="0"/>
                    <a:pt x="4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1" name="î$ļiḍé"/>
            <p:cNvSpPr/>
            <p:nvPr/>
          </p:nvSpPr>
          <p:spPr bwMode="auto">
            <a:xfrm>
              <a:off x="4800601" y="3308351"/>
              <a:ext cx="93663" cy="12700"/>
            </a:xfrm>
            <a:custGeom>
              <a:avLst/>
              <a:gdLst>
                <a:gd name="T0" fmla="*/ 29 w 31"/>
                <a:gd name="T1" fmla="*/ 0 h 4"/>
                <a:gd name="T2" fmla="*/ 2 w 31"/>
                <a:gd name="T3" fmla="*/ 0 h 4"/>
                <a:gd name="T4" fmla="*/ 0 w 31"/>
                <a:gd name="T5" fmla="*/ 2 h 4"/>
                <a:gd name="T6" fmla="*/ 2 w 31"/>
                <a:gd name="T7" fmla="*/ 4 h 4"/>
                <a:gd name="T8" fmla="*/ 29 w 31"/>
                <a:gd name="T9" fmla="*/ 4 h 4"/>
                <a:gd name="T10" fmla="*/ 31 w 31"/>
                <a:gd name="T11" fmla="*/ 2 h 4"/>
                <a:gd name="T12" fmla="*/ 29 w 3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1" h="4">
                  <a:moveTo>
                    <a:pt x="29" y="0"/>
                  </a:moveTo>
                  <a:cubicBezTo>
                    <a:pt x="2" y="0"/>
                    <a:pt x="2" y="0"/>
                    <a:pt x="2" y="0"/>
                  </a:cubicBezTo>
                  <a:cubicBezTo>
                    <a:pt x="0" y="0"/>
                    <a:pt x="0" y="1"/>
                    <a:pt x="0" y="2"/>
                  </a:cubicBezTo>
                  <a:cubicBezTo>
                    <a:pt x="0" y="3"/>
                    <a:pt x="0" y="4"/>
                    <a:pt x="2" y="4"/>
                  </a:cubicBezTo>
                  <a:cubicBezTo>
                    <a:pt x="29" y="4"/>
                    <a:pt x="29" y="4"/>
                    <a:pt x="29" y="4"/>
                  </a:cubicBezTo>
                  <a:cubicBezTo>
                    <a:pt x="30" y="4"/>
                    <a:pt x="31" y="3"/>
                    <a:pt x="31" y="2"/>
                  </a:cubicBezTo>
                  <a:cubicBezTo>
                    <a:pt x="31" y="1"/>
                    <a:pt x="30" y="0"/>
                    <a:pt x="29"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2" name="ïś1ídè"/>
            <p:cNvSpPr/>
            <p:nvPr/>
          </p:nvSpPr>
          <p:spPr bwMode="auto">
            <a:xfrm>
              <a:off x="4683126" y="3344863"/>
              <a:ext cx="203200" cy="11113"/>
            </a:xfrm>
            <a:custGeom>
              <a:avLst/>
              <a:gdLst>
                <a:gd name="T0" fmla="*/ 65 w 67"/>
                <a:gd name="T1" fmla="*/ 0 h 4"/>
                <a:gd name="T2" fmla="*/ 2 w 67"/>
                <a:gd name="T3" fmla="*/ 0 h 4"/>
                <a:gd name="T4" fmla="*/ 0 w 67"/>
                <a:gd name="T5" fmla="*/ 2 h 4"/>
                <a:gd name="T6" fmla="*/ 2 w 67"/>
                <a:gd name="T7" fmla="*/ 4 h 4"/>
                <a:gd name="T8" fmla="*/ 65 w 67"/>
                <a:gd name="T9" fmla="*/ 4 h 4"/>
                <a:gd name="T10" fmla="*/ 67 w 67"/>
                <a:gd name="T11" fmla="*/ 2 h 4"/>
                <a:gd name="T12" fmla="*/ 65 w 67"/>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67" h="4">
                  <a:moveTo>
                    <a:pt x="65" y="0"/>
                  </a:moveTo>
                  <a:cubicBezTo>
                    <a:pt x="2" y="0"/>
                    <a:pt x="2" y="0"/>
                    <a:pt x="2" y="0"/>
                  </a:cubicBezTo>
                  <a:cubicBezTo>
                    <a:pt x="1" y="0"/>
                    <a:pt x="0" y="1"/>
                    <a:pt x="0" y="2"/>
                  </a:cubicBezTo>
                  <a:cubicBezTo>
                    <a:pt x="0" y="3"/>
                    <a:pt x="1" y="4"/>
                    <a:pt x="2" y="4"/>
                  </a:cubicBezTo>
                  <a:cubicBezTo>
                    <a:pt x="65" y="4"/>
                    <a:pt x="65" y="4"/>
                    <a:pt x="65" y="4"/>
                  </a:cubicBezTo>
                  <a:cubicBezTo>
                    <a:pt x="66" y="4"/>
                    <a:pt x="67" y="3"/>
                    <a:pt x="67" y="2"/>
                  </a:cubicBezTo>
                  <a:cubicBezTo>
                    <a:pt x="67" y="1"/>
                    <a:pt x="66" y="0"/>
                    <a:pt x="65"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3" name="îṥḷidè"/>
            <p:cNvSpPr/>
            <p:nvPr/>
          </p:nvSpPr>
          <p:spPr bwMode="auto">
            <a:xfrm>
              <a:off x="4967288" y="3308351"/>
              <a:ext cx="44450" cy="12700"/>
            </a:xfrm>
            <a:custGeom>
              <a:avLst/>
              <a:gdLst>
                <a:gd name="T0" fmla="*/ 2 w 15"/>
                <a:gd name="T1" fmla="*/ 4 h 4"/>
                <a:gd name="T2" fmla="*/ 13 w 15"/>
                <a:gd name="T3" fmla="*/ 4 h 4"/>
                <a:gd name="T4" fmla="*/ 15 w 15"/>
                <a:gd name="T5" fmla="*/ 2 h 4"/>
                <a:gd name="T6" fmla="*/ 13 w 15"/>
                <a:gd name="T7" fmla="*/ 0 h 4"/>
                <a:gd name="T8" fmla="*/ 2 w 15"/>
                <a:gd name="T9" fmla="*/ 0 h 4"/>
                <a:gd name="T10" fmla="*/ 0 w 15"/>
                <a:gd name="T11" fmla="*/ 2 h 4"/>
                <a:gd name="T12" fmla="*/ 2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2" y="4"/>
                  </a:moveTo>
                  <a:cubicBezTo>
                    <a:pt x="13" y="4"/>
                    <a:pt x="13" y="4"/>
                    <a:pt x="13" y="4"/>
                  </a:cubicBezTo>
                  <a:cubicBezTo>
                    <a:pt x="14" y="4"/>
                    <a:pt x="15" y="3"/>
                    <a:pt x="15" y="2"/>
                  </a:cubicBezTo>
                  <a:cubicBezTo>
                    <a:pt x="15" y="1"/>
                    <a:pt x="14" y="0"/>
                    <a:pt x="13"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4" name="iSļîḋe"/>
            <p:cNvSpPr/>
            <p:nvPr/>
          </p:nvSpPr>
          <p:spPr bwMode="auto">
            <a:xfrm>
              <a:off x="5027613" y="3308351"/>
              <a:ext cx="47625" cy="12700"/>
            </a:xfrm>
            <a:custGeom>
              <a:avLst/>
              <a:gdLst>
                <a:gd name="T0" fmla="*/ 2 w 16"/>
                <a:gd name="T1" fmla="*/ 4 h 4"/>
                <a:gd name="T2" fmla="*/ 14 w 16"/>
                <a:gd name="T3" fmla="*/ 4 h 4"/>
                <a:gd name="T4" fmla="*/ 16 w 16"/>
                <a:gd name="T5" fmla="*/ 2 h 4"/>
                <a:gd name="T6" fmla="*/ 14 w 16"/>
                <a:gd name="T7" fmla="*/ 0 h 4"/>
                <a:gd name="T8" fmla="*/ 2 w 16"/>
                <a:gd name="T9" fmla="*/ 0 h 4"/>
                <a:gd name="T10" fmla="*/ 0 w 16"/>
                <a:gd name="T11" fmla="*/ 2 h 4"/>
                <a:gd name="T12" fmla="*/ 2 w 1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2" y="4"/>
                  </a:moveTo>
                  <a:cubicBezTo>
                    <a:pt x="14" y="4"/>
                    <a:pt x="14" y="4"/>
                    <a:pt x="14" y="4"/>
                  </a:cubicBezTo>
                  <a:cubicBezTo>
                    <a:pt x="15" y="4"/>
                    <a:pt x="16" y="3"/>
                    <a:pt x="16" y="2"/>
                  </a:cubicBezTo>
                  <a:cubicBezTo>
                    <a:pt x="16" y="1"/>
                    <a:pt x="15" y="0"/>
                    <a:pt x="14"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5" name="iSḷîḓe"/>
            <p:cNvSpPr/>
            <p:nvPr/>
          </p:nvSpPr>
          <p:spPr bwMode="auto">
            <a:xfrm>
              <a:off x="5091113" y="3308351"/>
              <a:ext cx="44450" cy="12700"/>
            </a:xfrm>
            <a:custGeom>
              <a:avLst/>
              <a:gdLst>
                <a:gd name="T0" fmla="*/ 2 w 15"/>
                <a:gd name="T1" fmla="*/ 4 h 4"/>
                <a:gd name="T2" fmla="*/ 13 w 15"/>
                <a:gd name="T3" fmla="*/ 4 h 4"/>
                <a:gd name="T4" fmla="*/ 15 w 15"/>
                <a:gd name="T5" fmla="*/ 2 h 4"/>
                <a:gd name="T6" fmla="*/ 13 w 15"/>
                <a:gd name="T7" fmla="*/ 0 h 4"/>
                <a:gd name="T8" fmla="*/ 2 w 15"/>
                <a:gd name="T9" fmla="*/ 0 h 4"/>
                <a:gd name="T10" fmla="*/ 0 w 15"/>
                <a:gd name="T11" fmla="*/ 2 h 4"/>
                <a:gd name="T12" fmla="*/ 2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2" y="4"/>
                  </a:moveTo>
                  <a:cubicBezTo>
                    <a:pt x="13" y="4"/>
                    <a:pt x="13" y="4"/>
                    <a:pt x="13" y="4"/>
                  </a:cubicBezTo>
                  <a:cubicBezTo>
                    <a:pt x="14" y="4"/>
                    <a:pt x="15" y="3"/>
                    <a:pt x="15" y="2"/>
                  </a:cubicBezTo>
                  <a:cubicBezTo>
                    <a:pt x="15" y="1"/>
                    <a:pt x="14" y="0"/>
                    <a:pt x="13"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6" name="îṡḷiḑé"/>
            <p:cNvSpPr/>
            <p:nvPr/>
          </p:nvSpPr>
          <p:spPr bwMode="auto">
            <a:xfrm>
              <a:off x="5151438" y="3308351"/>
              <a:ext cx="47625" cy="12700"/>
            </a:xfrm>
            <a:custGeom>
              <a:avLst/>
              <a:gdLst>
                <a:gd name="T0" fmla="*/ 2 w 16"/>
                <a:gd name="T1" fmla="*/ 4 h 4"/>
                <a:gd name="T2" fmla="*/ 14 w 16"/>
                <a:gd name="T3" fmla="*/ 4 h 4"/>
                <a:gd name="T4" fmla="*/ 16 w 16"/>
                <a:gd name="T5" fmla="*/ 2 h 4"/>
                <a:gd name="T6" fmla="*/ 14 w 16"/>
                <a:gd name="T7" fmla="*/ 0 h 4"/>
                <a:gd name="T8" fmla="*/ 2 w 16"/>
                <a:gd name="T9" fmla="*/ 0 h 4"/>
                <a:gd name="T10" fmla="*/ 0 w 16"/>
                <a:gd name="T11" fmla="*/ 2 h 4"/>
                <a:gd name="T12" fmla="*/ 2 w 1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2" y="4"/>
                  </a:moveTo>
                  <a:cubicBezTo>
                    <a:pt x="14" y="4"/>
                    <a:pt x="14" y="4"/>
                    <a:pt x="14" y="4"/>
                  </a:cubicBezTo>
                  <a:cubicBezTo>
                    <a:pt x="15" y="4"/>
                    <a:pt x="16" y="3"/>
                    <a:pt x="16" y="2"/>
                  </a:cubicBezTo>
                  <a:cubicBezTo>
                    <a:pt x="16" y="1"/>
                    <a:pt x="15" y="0"/>
                    <a:pt x="14"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7" name="ïşļîḋé"/>
            <p:cNvSpPr/>
            <p:nvPr/>
          </p:nvSpPr>
          <p:spPr bwMode="auto">
            <a:xfrm>
              <a:off x="5214938" y="3308351"/>
              <a:ext cx="44450" cy="12700"/>
            </a:xfrm>
            <a:custGeom>
              <a:avLst/>
              <a:gdLst>
                <a:gd name="T0" fmla="*/ 2 w 15"/>
                <a:gd name="T1" fmla="*/ 4 h 4"/>
                <a:gd name="T2" fmla="*/ 13 w 15"/>
                <a:gd name="T3" fmla="*/ 4 h 4"/>
                <a:gd name="T4" fmla="*/ 15 w 15"/>
                <a:gd name="T5" fmla="*/ 2 h 4"/>
                <a:gd name="T6" fmla="*/ 13 w 15"/>
                <a:gd name="T7" fmla="*/ 0 h 4"/>
                <a:gd name="T8" fmla="*/ 2 w 15"/>
                <a:gd name="T9" fmla="*/ 0 h 4"/>
                <a:gd name="T10" fmla="*/ 0 w 15"/>
                <a:gd name="T11" fmla="*/ 2 h 4"/>
                <a:gd name="T12" fmla="*/ 2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2" y="4"/>
                  </a:moveTo>
                  <a:cubicBezTo>
                    <a:pt x="13" y="4"/>
                    <a:pt x="13" y="4"/>
                    <a:pt x="13" y="4"/>
                  </a:cubicBezTo>
                  <a:cubicBezTo>
                    <a:pt x="14" y="4"/>
                    <a:pt x="15" y="3"/>
                    <a:pt x="15" y="2"/>
                  </a:cubicBezTo>
                  <a:cubicBezTo>
                    <a:pt x="15" y="1"/>
                    <a:pt x="14" y="0"/>
                    <a:pt x="13"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8" name="íšľîḓê"/>
            <p:cNvSpPr/>
            <p:nvPr/>
          </p:nvSpPr>
          <p:spPr bwMode="auto">
            <a:xfrm>
              <a:off x="5276851" y="3308351"/>
              <a:ext cx="46038" cy="12700"/>
            </a:xfrm>
            <a:custGeom>
              <a:avLst/>
              <a:gdLst>
                <a:gd name="T0" fmla="*/ 2 w 15"/>
                <a:gd name="T1" fmla="*/ 4 h 4"/>
                <a:gd name="T2" fmla="*/ 13 w 15"/>
                <a:gd name="T3" fmla="*/ 4 h 4"/>
                <a:gd name="T4" fmla="*/ 15 w 15"/>
                <a:gd name="T5" fmla="*/ 2 h 4"/>
                <a:gd name="T6" fmla="*/ 13 w 15"/>
                <a:gd name="T7" fmla="*/ 0 h 4"/>
                <a:gd name="T8" fmla="*/ 2 w 15"/>
                <a:gd name="T9" fmla="*/ 0 h 4"/>
                <a:gd name="T10" fmla="*/ 0 w 15"/>
                <a:gd name="T11" fmla="*/ 2 h 4"/>
                <a:gd name="T12" fmla="*/ 2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2" y="4"/>
                  </a:moveTo>
                  <a:cubicBezTo>
                    <a:pt x="13" y="4"/>
                    <a:pt x="13" y="4"/>
                    <a:pt x="13" y="4"/>
                  </a:cubicBezTo>
                  <a:cubicBezTo>
                    <a:pt x="14" y="4"/>
                    <a:pt x="15" y="3"/>
                    <a:pt x="15" y="2"/>
                  </a:cubicBezTo>
                  <a:cubicBezTo>
                    <a:pt x="15" y="1"/>
                    <a:pt x="14" y="0"/>
                    <a:pt x="13"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89" name="ïṧlîḋè"/>
            <p:cNvSpPr/>
            <p:nvPr/>
          </p:nvSpPr>
          <p:spPr bwMode="auto">
            <a:xfrm>
              <a:off x="4967288" y="3335338"/>
              <a:ext cx="33338" cy="12700"/>
            </a:xfrm>
            <a:custGeom>
              <a:avLst/>
              <a:gdLst>
                <a:gd name="T0" fmla="*/ 2 w 11"/>
                <a:gd name="T1" fmla="*/ 4 h 4"/>
                <a:gd name="T2" fmla="*/ 9 w 11"/>
                <a:gd name="T3" fmla="*/ 4 h 4"/>
                <a:gd name="T4" fmla="*/ 11 w 11"/>
                <a:gd name="T5" fmla="*/ 2 h 4"/>
                <a:gd name="T6" fmla="*/ 9 w 11"/>
                <a:gd name="T7" fmla="*/ 0 h 4"/>
                <a:gd name="T8" fmla="*/ 2 w 11"/>
                <a:gd name="T9" fmla="*/ 0 h 4"/>
                <a:gd name="T10" fmla="*/ 0 w 11"/>
                <a:gd name="T11" fmla="*/ 2 h 4"/>
                <a:gd name="T12" fmla="*/ 2 w 1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1" h="4">
                  <a:moveTo>
                    <a:pt x="2" y="4"/>
                  </a:moveTo>
                  <a:cubicBezTo>
                    <a:pt x="9" y="4"/>
                    <a:pt x="9" y="4"/>
                    <a:pt x="9" y="4"/>
                  </a:cubicBezTo>
                  <a:cubicBezTo>
                    <a:pt x="10" y="4"/>
                    <a:pt x="11" y="3"/>
                    <a:pt x="11" y="2"/>
                  </a:cubicBezTo>
                  <a:cubicBezTo>
                    <a:pt x="11" y="1"/>
                    <a:pt x="10" y="0"/>
                    <a:pt x="9"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0" name="ísḻíďè"/>
            <p:cNvSpPr/>
            <p:nvPr/>
          </p:nvSpPr>
          <p:spPr bwMode="auto">
            <a:xfrm>
              <a:off x="5018088" y="3335338"/>
              <a:ext cx="33338" cy="12700"/>
            </a:xfrm>
            <a:custGeom>
              <a:avLst/>
              <a:gdLst>
                <a:gd name="T0" fmla="*/ 2 w 11"/>
                <a:gd name="T1" fmla="*/ 4 h 4"/>
                <a:gd name="T2" fmla="*/ 9 w 11"/>
                <a:gd name="T3" fmla="*/ 4 h 4"/>
                <a:gd name="T4" fmla="*/ 11 w 11"/>
                <a:gd name="T5" fmla="*/ 2 h 4"/>
                <a:gd name="T6" fmla="*/ 9 w 11"/>
                <a:gd name="T7" fmla="*/ 0 h 4"/>
                <a:gd name="T8" fmla="*/ 2 w 11"/>
                <a:gd name="T9" fmla="*/ 0 h 4"/>
                <a:gd name="T10" fmla="*/ 0 w 11"/>
                <a:gd name="T11" fmla="*/ 2 h 4"/>
                <a:gd name="T12" fmla="*/ 2 w 1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1" h="4">
                  <a:moveTo>
                    <a:pt x="2" y="4"/>
                  </a:moveTo>
                  <a:cubicBezTo>
                    <a:pt x="9" y="4"/>
                    <a:pt x="9" y="4"/>
                    <a:pt x="9" y="4"/>
                  </a:cubicBezTo>
                  <a:cubicBezTo>
                    <a:pt x="10" y="4"/>
                    <a:pt x="11" y="3"/>
                    <a:pt x="11" y="2"/>
                  </a:cubicBezTo>
                  <a:cubicBezTo>
                    <a:pt x="11" y="1"/>
                    <a:pt x="10" y="0"/>
                    <a:pt x="9"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1" name="ïsļiḓé"/>
            <p:cNvSpPr/>
            <p:nvPr/>
          </p:nvSpPr>
          <p:spPr bwMode="auto">
            <a:xfrm>
              <a:off x="5068888" y="3335338"/>
              <a:ext cx="33338" cy="12700"/>
            </a:xfrm>
            <a:custGeom>
              <a:avLst/>
              <a:gdLst>
                <a:gd name="T0" fmla="*/ 2 w 11"/>
                <a:gd name="T1" fmla="*/ 4 h 4"/>
                <a:gd name="T2" fmla="*/ 9 w 11"/>
                <a:gd name="T3" fmla="*/ 4 h 4"/>
                <a:gd name="T4" fmla="*/ 11 w 11"/>
                <a:gd name="T5" fmla="*/ 2 h 4"/>
                <a:gd name="T6" fmla="*/ 9 w 11"/>
                <a:gd name="T7" fmla="*/ 0 h 4"/>
                <a:gd name="T8" fmla="*/ 2 w 11"/>
                <a:gd name="T9" fmla="*/ 0 h 4"/>
                <a:gd name="T10" fmla="*/ 0 w 11"/>
                <a:gd name="T11" fmla="*/ 2 h 4"/>
                <a:gd name="T12" fmla="*/ 2 w 1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1" h="4">
                  <a:moveTo>
                    <a:pt x="2" y="4"/>
                  </a:moveTo>
                  <a:cubicBezTo>
                    <a:pt x="9" y="4"/>
                    <a:pt x="9" y="4"/>
                    <a:pt x="9" y="4"/>
                  </a:cubicBezTo>
                  <a:cubicBezTo>
                    <a:pt x="10" y="4"/>
                    <a:pt x="11" y="3"/>
                    <a:pt x="11" y="2"/>
                  </a:cubicBezTo>
                  <a:cubicBezTo>
                    <a:pt x="11" y="1"/>
                    <a:pt x="10" y="0"/>
                    <a:pt x="9"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2" name="îṩḻiḋe"/>
            <p:cNvSpPr/>
            <p:nvPr/>
          </p:nvSpPr>
          <p:spPr bwMode="auto">
            <a:xfrm>
              <a:off x="5121276" y="3335338"/>
              <a:ext cx="33338" cy="12700"/>
            </a:xfrm>
            <a:custGeom>
              <a:avLst/>
              <a:gdLst>
                <a:gd name="T0" fmla="*/ 2 w 11"/>
                <a:gd name="T1" fmla="*/ 4 h 4"/>
                <a:gd name="T2" fmla="*/ 9 w 11"/>
                <a:gd name="T3" fmla="*/ 4 h 4"/>
                <a:gd name="T4" fmla="*/ 11 w 11"/>
                <a:gd name="T5" fmla="*/ 2 h 4"/>
                <a:gd name="T6" fmla="*/ 9 w 11"/>
                <a:gd name="T7" fmla="*/ 0 h 4"/>
                <a:gd name="T8" fmla="*/ 2 w 11"/>
                <a:gd name="T9" fmla="*/ 0 h 4"/>
                <a:gd name="T10" fmla="*/ 0 w 11"/>
                <a:gd name="T11" fmla="*/ 2 h 4"/>
                <a:gd name="T12" fmla="*/ 2 w 1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1" h="4">
                  <a:moveTo>
                    <a:pt x="2" y="4"/>
                  </a:moveTo>
                  <a:cubicBezTo>
                    <a:pt x="9" y="4"/>
                    <a:pt x="9" y="4"/>
                    <a:pt x="9" y="4"/>
                  </a:cubicBezTo>
                  <a:cubicBezTo>
                    <a:pt x="10" y="4"/>
                    <a:pt x="11" y="3"/>
                    <a:pt x="11" y="2"/>
                  </a:cubicBezTo>
                  <a:cubicBezTo>
                    <a:pt x="11" y="1"/>
                    <a:pt x="10" y="0"/>
                    <a:pt x="9" y="0"/>
                  </a:cubicBezTo>
                  <a:cubicBezTo>
                    <a:pt x="2" y="0"/>
                    <a:pt x="2" y="0"/>
                    <a:pt x="2" y="0"/>
                  </a:cubicBezTo>
                  <a:cubicBezTo>
                    <a:pt x="0" y="0"/>
                    <a:pt x="0" y="1"/>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3" name="ïṥḷïdè"/>
            <p:cNvSpPr/>
            <p:nvPr/>
          </p:nvSpPr>
          <p:spPr bwMode="auto">
            <a:xfrm>
              <a:off x="5172076" y="3335338"/>
              <a:ext cx="33338" cy="12700"/>
            </a:xfrm>
            <a:custGeom>
              <a:avLst/>
              <a:gdLst>
                <a:gd name="T0" fmla="*/ 2 w 11"/>
                <a:gd name="T1" fmla="*/ 4 h 4"/>
                <a:gd name="T2" fmla="*/ 9 w 11"/>
                <a:gd name="T3" fmla="*/ 4 h 4"/>
                <a:gd name="T4" fmla="*/ 11 w 11"/>
                <a:gd name="T5" fmla="*/ 2 h 4"/>
                <a:gd name="T6" fmla="*/ 9 w 11"/>
                <a:gd name="T7" fmla="*/ 0 h 4"/>
                <a:gd name="T8" fmla="*/ 2 w 11"/>
                <a:gd name="T9" fmla="*/ 0 h 4"/>
                <a:gd name="T10" fmla="*/ 0 w 11"/>
                <a:gd name="T11" fmla="*/ 2 h 4"/>
                <a:gd name="T12" fmla="*/ 2 w 1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1" h="4">
                  <a:moveTo>
                    <a:pt x="2" y="4"/>
                  </a:moveTo>
                  <a:cubicBezTo>
                    <a:pt x="9" y="4"/>
                    <a:pt x="9" y="4"/>
                    <a:pt x="9" y="4"/>
                  </a:cubicBezTo>
                  <a:cubicBezTo>
                    <a:pt x="10" y="4"/>
                    <a:pt x="11" y="3"/>
                    <a:pt x="11" y="2"/>
                  </a:cubicBezTo>
                  <a:cubicBezTo>
                    <a:pt x="11" y="1"/>
                    <a:pt x="10" y="0"/>
                    <a:pt x="9" y="0"/>
                  </a:cubicBezTo>
                  <a:cubicBezTo>
                    <a:pt x="2" y="0"/>
                    <a:pt x="2" y="0"/>
                    <a:pt x="2" y="0"/>
                  </a:cubicBezTo>
                  <a:cubicBezTo>
                    <a:pt x="0" y="0"/>
                    <a:pt x="0" y="1"/>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4" name="îṩlïďê"/>
            <p:cNvSpPr/>
            <p:nvPr/>
          </p:nvSpPr>
          <p:spPr bwMode="auto">
            <a:xfrm>
              <a:off x="5219701" y="3335338"/>
              <a:ext cx="36513" cy="12700"/>
            </a:xfrm>
            <a:custGeom>
              <a:avLst/>
              <a:gdLst>
                <a:gd name="T0" fmla="*/ 2 w 12"/>
                <a:gd name="T1" fmla="*/ 4 h 4"/>
                <a:gd name="T2" fmla="*/ 10 w 12"/>
                <a:gd name="T3" fmla="*/ 4 h 4"/>
                <a:gd name="T4" fmla="*/ 12 w 12"/>
                <a:gd name="T5" fmla="*/ 2 h 4"/>
                <a:gd name="T6" fmla="*/ 10 w 12"/>
                <a:gd name="T7" fmla="*/ 0 h 4"/>
                <a:gd name="T8" fmla="*/ 2 w 12"/>
                <a:gd name="T9" fmla="*/ 0 h 4"/>
                <a:gd name="T10" fmla="*/ 0 w 12"/>
                <a:gd name="T11" fmla="*/ 2 h 4"/>
                <a:gd name="T12" fmla="*/ 2 w 1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2" h="4">
                  <a:moveTo>
                    <a:pt x="2" y="4"/>
                  </a:moveTo>
                  <a:cubicBezTo>
                    <a:pt x="10" y="4"/>
                    <a:pt x="10" y="4"/>
                    <a:pt x="10" y="4"/>
                  </a:cubicBezTo>
                  <a:cubicBezTo>
                    <a:pt x="11" y="4"/>
                    <a:pt x="12" y="3"/>
                    <a:pt x="12" y="2"/>
                  </a:cubicBezTo>
                  <a:cubicBezTo>
                    <a:pt x="12" y="1"/>
                    <a:pt x="11" y="0"/>
                    <a:pt x="10"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5" name="îşlíḑè"/>
            <p:cNvSpPr/>
            <p:nvPr/>
          </p:nvSpPr>
          <p:spPr bwMode="auto">
            <a:xfrm>
              <a:off x="5272088" y="3335338"/>
              <a:ext cx="34925" cy="12700"/>
            </a:xfrm>
            <a:custGeom>
              <a:avLst/>
              <a:gdLst>
                <a:gd name="T0" fmla="*/ 2 w 12"/>
                <a:gd name="T1" fmla="*/ 4 h 4"/>
                <a:gd name="T2" fmla="*/ 10 w 12"/>
                <a:gd name="T3" fmla="*/ 4 h 4"/>
                <a:gd name="T4" fmla="*/ 12 w 12"/>
                <a:gd name="T5" fmla="*/ 2 h 4"/>
                <a:gd name="T6" fmla="*/ 10 w 12"/>
                <a:gd name="T7" fmla="*/ 0 h 4"/>
                <a:gd name="T8" fmla="*/ 2 w 12"/>
                <a:gd name="T9" fmla="*/ 0 h 4"/>
                <a:gd name="T10" fmla="*/ 0 w 12"/>
                <a:gd name="T11" fmla="*/ 2 h 4"/>
                <a:gd name="T12" fmla="*/ 2 w 1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2" h="4">
                  <a:moveTo>
                    <a:pt x="2" y="4"/>
                  </a:moveTo>
                  <a:cubicBezTo>
                    <a:pt x="10" y="4"/>
                    <a:pt x="10" y="4"/>
                    <a:pt x="10" y="4"/>
                  </a:cubicBezTo>
                  <a:cubicBezTo>
                    <a:pt x="11" y="4"/>
                    <a:pt x="12" y="3"/>
                    <a:pt x="12" y="2"/>
                  </a:cubicBezTo>
                  <a:cubicBezTo>
                    <a:pt x="12" y="1"/>
                    <a:pt x="11" y="0"/>
                    <a:pt x="10"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6" name="îṩ1iḑe"/>
            <p:cNvSpPr/>
            <p:nvPr/>
          </p:nvSpPr>
          <p:spPr bwMode="auto">
            <a:xfrm>
              <a:off x="4686301" y="3443288"/>
              <a:ext cx="36513" cy="60325"/>
            </a:xfrm>
            <a:custGeom>
              <a:avLst/>
              <a:gdLst>
                <a:gd name="T0" fmla="*/ 9 w 12"/>
                <a:gd name="T1" fmla="*/ 0 h 20"/>
                <a:gd name="T2" fmla="*/ 1 w 12"/>
                <a:gd name="T3" fmla="*/ 8 h 20"/>
                <a:gd name="T4" fmla="*/ 1 w 12"/>
                <a:gd name="T5" fmla="*/ 11 h 20"/>
                <a:gd name="T6" fmla="*/ 8 w 12"/>
                <a:gd name="T7" fmla="*/ 19 h 20"/>
                <a:gd name="T8" fmla="*/ 11 w 12"/>
                <a:gd name="T9" fmla="*/ 19 h 20"/>
                <a:gd name="T10" fmla="*/ 11 w 12"/>
                <a:gd name="T11" fmla="*/ 16 h 20"/>
                <a:gd name="T12" fmla="*/ 5 w 12"/>
                <a:gd name="T13" fmla="*/ 10 h 20"/>
                <a:gd name="T14" fmla="*/ 12 w 12"/>
                <a:gd name="T15" fmla="*/ 3 h 20"/>
                <a:gd name="T16" fmla="*/ 12 w 12"/>
                <a:gd name="T17" fmla="*/ 0 h 20"/>
                <a:gd name="T18" fmla="*/ 9 w 12"/>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0">
                  <a:moveTo>
                    <a:pt x="9" y="0"/>
                  </a:moveTo>
                  <a:cubicBezTo>
                    <a:pt x="1" y="8"/>
                    <a:pt x="1" y="8"/>
                    <a:pt x="1" y="8"/>
                  </a:cubicBezTo>
                  <a:cubicBezTo>
                    <a:pt x="0" y="9"/>
                    <a:pt x="0" y="10"/>
                    <a:pt x="1" y="11"/>
                  </a:cubicBezTo>
                  <a:cubicBezTo>
                    <a:pt x="8" y="19"/>
                    <a:pt x="8" y="19"/>
                    <a:pt x="8" y="19"/>
                  </a:cubicBezTo>
                  <a:cubicBezTo>
                    <a:pt x="9" y="20"/>
                    <a:pt x="11" y="20"/>
                    <a:pt x="11" y="19"/>
                  </a:cubicBezTo>
                  <a:cubicBezTo>
                    <a:pt x="12" y="18"/>
                    <a:pt x="12" y="17"/>
                    <a:pt x="11" y="16"/>
                  </a:cubicBezTo>
                  <a:cubicBezTo>
                    <a:pt x="5" y="10"/>
                    <a:pt x="5" y="10"/>
                    <a:pt x="5" y="10"/>
                  </a:cubicBezTo>
                  <a:cubicBezTo>
                    <a:pt x="12" y="3"/>
                    <a:pt x="12" y="3"/>
                    <a:pt x="12" y="3"/>
                  </a:cubicBezTo>
                  <a:cubicBezTo>
                    <a:pt x="12" y="2"/>
                    <a:pt x="12" y="1"/>
                    <a:pt x="12" y="0"/>
                  </a:cubicBezTo>
                  <a:cubicBezTo>
                    <a:pt x="11" y="0"/>
                    <a:pt x="10" y="0"/>
                    <a:pt x="9" y="0"/>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7" name="iś1ïdè"/>
            <p:cNvSpPr/>
            <p:nvPr/>
          </p:nvSpPr>
          <p:spPr bwMode="auto">
            <a:xfrm>
              <a:off x="4711701" y="3443288"/>
              <a:ext cx="34925" cy="60325"/>
            </a:xfrm>
            <a:custGeom>
              <a:avLst/>
              <a:gdLst>
                <a:gd name="T0" fmla="*/ 9 w 12"/>
                <a:gd name="T1" fmla="*/ 0 h 20"/>
                <a:gd name="T2" fmla="*/ 1 w 12"/>
                <a:gd name="T3" fmla="*/ 8 h 20"/>
                <a:gd name="T4" fmla="*/ 1 w 12"/>
                <a:gd name="T5" fmla="*/ 11 h 20"/>
                <a:gd name="T6" fmla="*/ 8 w 12"/>
                <a:gd name="T7" fmla="*/ 19 h 20"/>
                <a:gd name="T8" fmla="*/ 11 w 12"/>
                <a:gd name="T9" fmla="*/ 19 h 20"/>
                <a:gd name="T10" fmla="*/ 11 w 12"/>
                <a:gd name="T11" fmla="*/ 16 h 20"/>
                <a:gd name="T12" fmla="*/ 5 w 12"/>
                <a:gd name="T13" fmla="*/ 10 h 20"/>
                <a:gd name="T14" fmla="*/ 12 w 12"/>
                <a:gd name="T15" fmla="*/ 3 h 20"/>
                <a:gd name="T16" fmla="*/ 12 w 12"/>
                <a:gd name="T17" fmla="*/ 0 h 20"/>
                <a:gd name="T18" fmla="*/ 9 w 12"/>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0">
                  <a:moveTo>
                    <a:pt x="9" y="0"/>
                  </a:moveTo>
                  <a:cubicBezTo>
                    <a:pt x="1" y="8"/>
                    <a:pt x="1" y="8"/>
                    <a:pt x="1" y="8"/>
                  </a:cubicBezTo>
                  <a:cubicBezTo>
                    <a:pt x="0" y="9"/>
                    <a:pt x="0" y="10"/>
                    <a:pt x="1" y="11"/>
                  </a:cubicBezTo>
                  <a:cubicBezTo>
                    <a:pt x="8" y="19"/>
                    <a:pt x="8" y="19"/>
                    <a:pt x="8" y="19"/>
                  </a:cubicBezTo>
                  <a:cubicBezTo>
                    <a:pt x="9" y="20"/>
                    <a:pt x="11" y="20"/>
                    <a:pt x="11" y="19"/>
                  </a:cubicBezTo>
                  <a:cubicBezTo>
                    <a:pt x="12" y="18"/>
                    <a:pt x="12" y="17"/>
                    <a:pt x="11" y="16"/>
                  </a:cubicBezTo>
                  <a:cubicBezTo>
                    <a:pt x="5" y="10"/>
                    <a:pt x="5" y="10"/>
                    <a:pt x="5" y="10"/>
                  </a:cubicBezTo>
                  <a:cubicBezTo>
                    <a:pt x="12" y="3"/>
                    <a:pt x="12" y="3"/>
                    <a:pt x="12" y="3"/>
                  </a:cubicBezTo>
                  <a:cubicBezTo>
                    <a:pt x="12" y="2"/>
                    <a:pt x="12" y="1"/>
                    <a:pt x="12" y="0"/>
                  </a:cubicBezTo>
                  <a:cubicBezTo>
                    <a:pt x="11" y="0"/>
                    <a:pt x="10" y="0"/>
                    <a:pt x="9" y="0"/>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8" name="ïṧļiḓé"/>
            <p:cNvSpPr/>
            <p:nvPr/>
          </p:nvSpPr>
          <p:spPr bwMode="auto">
            <a:xfrm>
              <a:off x="4795838" y="3443288"/>
              <a:ext cx="527050" cy="12700"/>
            </a:xfrm>
            <a:custGeom>
              <a:avLst/>
              <a:gdLst>
                <a:gd name="T0" fmla="*/ 2 w 175"/>
                <a:gd name="T1" fmla="*/ 4 h 4"/>
                <a:gd name="T2" fmla="*/ 173 w 175"/>
                <a:gd name="T3" fmla="*/ 4 h 4"/>
                <a:gd name="T4" fmla="*/ 175 w 175"/>
                <a:gd name="T5" fmla="*/ 2 h 4"/>
                <a:gd name="T6" fmla="*/ 173 w 175"/>
                <a:gd name="T7" fmla="*/ 0 h 4"/>
                <a:gd name="T8" fmla="*/ 2 w 175"/>
                <a:gd name="T9" fmla="*/ 0 h 4"/>
                <a:gd name="T10" fmla="*/ 0 w 175"/>
                <a:gd name="T11" fmla="*/ 2 h 4"/>
                <a:gd name="T12" fmla="*/ 2 w 17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75" h="4">
                  <a:moveTo>
                    <a:pt x="2" y="4"/>
                  </a:moveTo>
                  <a:cubicBezTo>
                    <a:pt x="173" y="4"/>
                    <a:pt x="173" y="4"/>
                    <a:pt x="173" y="4"/>
                  </a:cubicBezTo>
                  <a:cubicBezTo>
                    <a:pt x="174" y="4"/>
                    <a:pt x="175" y="3"/>
                    <a:pt x="175" y="2"/>
                  </a:cubicBezTo>
                  <a:cubicBezTo>
                    <a:pt x="175" y="1"/>
                    <a:pt x="174" y="0"/>
                    <a:pt x="173"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399" name="îṣḻîḓè"/>
            <p:cNvSpPr/>
            <p:nvPr/>
          </p:nvSpPr>
          <p:spPr bwMode="auto">
            <a:xfrm>
              <a:off x="4795838" y="3468688"/>
              <a:ext cx="325438" cy="11113"/>
            </a:xfrm>
            <a:custGeom>
              <a:avLst/>
              <a:gdLst>
                <a:gd name="T0" fmla="*/ 2 w 108"/>
                <a:gd name="T1" fmla="*/ 4 h 4"/>
                <a:gd name="T2" fmla="*/ 106 w 108"/>
                <a:gd name="T3" fmla="*/ 4 h 4"/>
                <a:gd name="T4" fmla="*/ 108 w 108"/>
                <a:gd name="T5" fmla="*/ 2 h 4"/>
                <a:gd name="T6" fmla="*/ 106 w 108"/>
                <a:gd name="T7" fmla="*/ 0 h 4"/>
                <a:gd name="T8" fmla="*/ 2 w 108"/>
                <a:gd name="T9" fmla="*/ 0 h 4"/>
                <a:gd name="T10" fmla="*/ 0 w 108"/>
                <a:gd name="T11" fmla="*/ 2 h 4"/>
                <a:gd name="T12" fmla="*/ 2 w 10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08" h="4">
                  <a:moveTo>
                    <a:pt x="2" y="4"/>
                  </a:moveTo>
                  <a:cubicBezTo>
                    <a:pt x="106" y="4"/>
                    <a:pt x="106" y="4"/>
                    <a:pt x="106" y="4"/>
                  </a:cubicBezTo>
                  <a:cubicBezTo>
                    <a:pt x="107" y="4"/>
                    <a:pt x="108" y="3"/>
                    <a:pt x="108" y="2"/>
                  </a:cubicBezTo>
                  <a:cubicBezTo>
                    <a:pt x="108" y="1"/>
                    <a:pt x="107" y="0"/>
                    <a:pt x="106"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00" name="íslîḋê"/>
            <p:cNvSpPr/>
            <p:nvPr/>
          </p:nvSpPr>
          <p:spPr bwMode="auto">
            <a:xfrm>
              <a:off x="4795838" y="3500438"/>
              <a:ext cx="325438" cy="12700"/>
            </a:xfrm>
            <a:custGeom>
              <a:avLst/>
              <a:gdLst>
                <a:gd name="T0" fmla="*/ 2 w 108"/>
                <a:gd name="T1" fmla="*/ 4 h 4"/>
                <a:gd name="T2" fmla="*/ 106 w 108"/>
                <a:gd name="T3" fmla="*/ 4 h 4"/>
                <a:gd name="T4" fmla="*/ 108 w 108"/>
                <a:gd name="T5" fmla="*/ 2 h 4"/>
                <a:gd name="T6" fmla="*/ 106 w 108"/>
                <a:gd name="T7" fmla="*/ 0 h 4"/>
                <a:gd name="T8" fmla="*/ 2 w 108"/>
                <a:gd name="T9" fmla="*/ 0 h 4"/>
                <a:gd name="T10" fmla="*/ 0 w 108"/>
                <a:gd name="T11" fmla="*/ 2 h 4"/>
                <a:gd name="T12" fmla="*/ 2 w 10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08" h="4">
                  <a:moveTo>
                    <a:pt x="2" y="4"/>
                  </a:moveTo>
                  <a:cubicBezTo>
                    <a:pt x="106" y="4"/>
                    <a:pt x="106" y="4"/>
                    <a:pt x="106" y="4"/>
                  </a:cubicBezTo>
                  <a:cubicBezTo>
                    <a:pt x="107" y="4"/>
                    <a:pt x="108" y="3"/>
                    <a:pt x="108" y="2"/>
                  </a:cubicBezTo>
                  <a:cubicBezTo>
                    <a:pt x="108" y="1"/>
                    <a:pt x="107" y="0"/>
                    <a:pt x="106"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01" name="í$ḻîḍé"/>
            <p:cNvSpPr/>
            <p:nvPr/>
          </p:nvSpPr>
          <p:spPr bwMode="auto">
            <a:xfrm>
              <a:off x="7207251" y="3344863"/>
              <a:ext cx="417513" cy="265113"/>
            </a:xfrm>
            <a:custGeom>
              <a:avLst/>
              <a:gdLst>
                <a:gd name="T0" fmla="*/ 139 w 139"/>
                <a:gd name="T1" fmla="*/ 0 h 88"/>
                <a:gd name="T2" fmla="*/ 0 w 139"/>
                <a:gd name="T3" fmla="*/ 0 h 88"/>
                <a:gd name="T4" fmla="*/ 0 w 139"/>
                <a:gd name="T5" fmla="*/ 7 h 88"/>
                <a:gd name="T6" fmla="*/ 68 w 139"/>
                <a:gd name="T7" fmla="*/ 7 h 88"/>
                <a:gd name="T8" fmla="*/ 68 w 139"/>
                <a:gd name="T9" fmla="*/ 57 h 88"/>
                <a:gd name="T10" fmla="*/ 0 w 139"/>
                <a:gd name="T11" fmla="*/ 57 h 88"/>
                <a:gd name="T12" fmla="*/ 0 w 139"/>
                <a:gd name="T13" fmla="*/ 70 h 88"/>
                <a:gd name="T14" fmla="*/ 0 w 139"/>
                <a:gd name="T15" fmla="*/ 88 h 88"/>
                <a:gd name="T16" fmla="*/ 109 w 139"/>
                <a:gd name="T17" fmla="*/ 88 h 88"/>
                <a:gd name="T18" fmla="*/ 139 w 139"/>
                <a:gd name="T19" fmla="*/ 58 h 88"/>
                <a:gd name="T20" fmla="*/ 139 w 139"/>
                <a:gd name="T21"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9" h="88">
                  <a:moveTo>
                    <a:pt x="139" y="0"/>
                  </a:moveTo>
                  <a:cubicBezTo>
                    <a:pt x="0" y="0"/>
                    <a:pt x="0" y="0"/>
                    <a:pt x="0" y="0"/>
                  </a:cubicBezTo>
                  <a:cubicBezTo>
                    <a:pt x="0" y="7"/>
                    <a:pt x="0" y="7"/>
                    <a:pt x="0" y="7"/>
                  </a:cubicBezTo>
                  <a:cubicBezTo>
                    <a:pt x="68" y="7"/>
                    <a:pt x="68" y="7"/>
                    <a:pt x="68" y="7"/>
                  </a:cubicBezTo>
                  <a:cubicBezTo>
                    <a:pt x="68" y="57"/>
                    <a:pt x="68" y="57"/>
                    <a:pt x="68" y="57"/>
                  </a:cubicBezTo>
                  <a:cubicBezTo>
                    <a:pt x="0" y="57"/>
                    <a:pt x="0" y="57"/>
                    <a:pt x="0" y="57"/>
                  </a:cubicBezTo>
                  <a:cubicBezTo>
                    <a:pt x="0" y="70"/>
                    <a:pt x="0" y="70"/>
                    <a:pt x="0" y="70"/>
                  </a:cubicBezTo>
                  <a:cubicBezTo>
                    <a:pt x="0" y="88"/>
                    <a:pt x="0" y="88"/>
                    <a:pt x="0" y="88"/>
                  </a:cubicBezTo>
                  <a:cubicBezTo>
                    <a:pt x="109" y="88"/>
                    <a:pt x="109" y="88"/>
                    <a:pt x="109" y="88"/>
                  </a:cubicBezTo>
                  <a:cubicBezTo>
                    <a:pt x="126" y="88"/>
                    <a:pt x="139" y="75"/>
                    <a:pt x="139" y="58"/>
                  </a:cubicBezTo>
                  <a:cubicBezTo>
                    <a:pt x="139" y="0"/>
                    <a:pt x="139" y="0"/>
                    <a:pt x="139" y="0"/>
                  </a:cubicBezTo>
                </a:path>
              </a:pathLst>
            </a:custGeom>
            <a:solidFill>
              <a:srgbClr val="C2F4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02" name="iṣḻîḑê"/>
            <p:cNvSpPr/>
            <p:nvPr/>
          </p:nvSpPr>
          <p:spPr bwMode="auto">
            <a:xfrm>
              <a:off x="6953251" y="3556001"/>
              <a:ext cx="254000" cy="53975"/>
            </a:xfrm>
            <a:custGeom>
              <a:avLst/>
              <a:gdLst>
                <a:gd name="T0" fmla="*/ 84 w 84"/>
                <a:gd name="T1" fmla="*/ 0 h 18"/>
                <a:gd name="T2" fmla="*/ 13 w 84"/>
                <a:gd name="T3" fmla="*/ 0 h 18"/>
                <a:gd name="T4" fmla="*/ 13 w 84"/>
                <a:gd name="T5" fmla="*/ 4 h 18"/>
                <a:gd name="T6" fmla="*/ 8 w 84"/>
                <a:gd name="T7" fmla="*/ 8 h 18"/>
                <a:gd name="T8" fmla="*/ 4 w 84"/>
                <a:gd name="T9" fmla="*/ 4 h 18"/>
                <a:gd name="T10" fmla="*/ 4 w 84"/>
                <a:gd name="T11" fmla="*/ 0 h 18"/>
                <a:gd name="T12" fmla="*/ 0 w 84"/>
                <a:gd name="T13" fmla="*/ 0 h 18"/>
                <a:gd name="T14" fmla="*/ 28 w 84"/>
                <a:gd name="T15" fmla="*/ 18 h 18"/>
                <a:gd name="T16" fmla="*/ 84 w 84"/>
                <a:gd name="T17" fmla="*/ 18 h 18"/>
                <a:gd name="T18" fmla="*/ 84 w 84"/>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18">
                  <a:moveTo>
                    <a:pt x="84" y="0"/>
                  </a:moveTo>
                  <a:cubicBezTo>
                    <a:pt x="13" y="0"/>
                    <a:pt x="13" y="0"/>
                    <a:pt x="13" y="0"/>
                  </a:cubicBezTo>
                  <a:cubicBezTo>
                    <a:pt x="13" y="4"/>
                    <a:pt x="13" y="4"/>
                    <a:pt x="13" y="4"/>
                  </a:cubicBezTo>
                  <a:cubicBezTo>
                    <a:pt x="13" y="6"/>
                    <a:pt x="11" y="8"/>
                    <a:pt x="8" y="8"/>
                  </a:cubicBezTo>
                  <a:cubicBezTo>
                    <a:pt x="6" y="8"/>
                    <a:pt x="4" y="6"/>
                    <a:pt x="4" y="4"/>
                  </a:cubicBezTo>
                  <a:cubicBezTo>
                    <a:pt x="4" y="0"/>
                    <a:pt x="4" y="0"/>
                    <a:pt x="4" y="0"/>
                  </a:cubicBezTo>
                  <a:cubicBezTo>
                    <a:pt x="0" y="0"/>
                    <a:pt x="0" y="0"/>
                    <a:pt x="0" y="0"/>
                  </a:cubicBezTo>
                  <a:cubicBezTo>
                    <a:pt x="5" y="11"/>
                    <a:pt x="15" y="18"/>
                    <a:pt x="28" y="18"/>
                  </a:cubicBezTo>
                  <a:cubicBezTo>
                    <a:pt x="84" y="18"/>
                    <a:pt x="84" y="18"/>
                    <a:pt x="84" y="18"/>
                  </a:cubicBezTo>
                  <a:cubicBezTo>
                    <a:pt x="84" y="0"/>
                    <a:pt x="84" y="0"/>
                    <a:pt x="84" y="0"/>
                  </a:cubicBezTo>
                </a:path>
              </a:pathLst>
            </a:custGeom>
            <a:solidFill>
              <a:srgbClr val="2778C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03" name="íşľïďe"/>
            <p:cNvSpPr/>
            <p:nvPr/>
          </p:nvSpPr>
          <p:spPr bwMode="auto">
            <a:xfrm>
              <a:off x="6946901" y="3344863"/>
              <a:ext cx="260350" cy="211138"/>
            </a:xfrm>
            <a:custGeom>
              <a:avLst/>
              <a:gdLst>
                <a:gd name="T0" fmla="*/ 6 w 86"/>
                <a:gd name="T1" fmla="*/ 53 h 70"/>
                <a:gd name="T2" fmla="*/ 0 w 86"/>
                <a:gd name="T3" fmla="*/ 53 h 70"/>
                <a:gd name="T4" fmla="*/ 0 w 86"/>
                <a:gd name="T5" fmla="*/ 58 h 70"/>
                <a:gd name="T6" fmla="*/ 2 w 86"/>
                <a:gd name="T7" fmla="*/ 70 h 70"/>
                <a:gd name="T8" fmla="*/ 6 w 86"/>
                <a:gd name="T9" fmla="*/ 70 h 70"/>
                <a:gd name="T10" fmla="*/ 6 w 86"/>
                <a:gd name="T11" fmla="*/ 53 h 70"/>
                <a:gd name="T12" fmla="*/ 23 w 86"/>
                <a:gd name="T13" fmla="*/ 53 h 70"/>
                <a:gd name="T14" fmla="*/ 15 w 86"/>
                <a:gd name="T15" fmla="*/ 53 h 70"/>
                <a:gd name="T16" fmla="*/ 15 w 86"/>
                <a:gd name="T17" fmla="*/ 70 h 70"/>
                <a:gd name="T18" fmla="*/ 86 w 86"/>
                <a:gd name="T19" fmla="*/ 70 h 70"/>
                <a:gd name="T20" fmla="*/ 86 w 86"/>
                <a:gd name="T21" fmla="*/ 57 h 70"/>
                <a:gd name="T22" fmla="*/ 23 w 86"/>
                <a:gd name="T23" fmla="*/ 57 h 70"/>
                <a:gd name="T24" fmla="*/ 23 w 86"/>
                <a:gd name="T25" fmla="*/ 53 h 70"/>
                <a:gd name="T26" fmla="*/ 86 w 86"/>
                <a:gd name="T27" fmla="*/ 0 h 70"/>
                <a:gd name="T28" fmla="*/ 58 w 86"/>
                <a:gd name="T29" fmla="*/ 0 h 70"/>
                <a:gd name="T30" fmla="*/ 58 w 86"/>
                <a:gd name="T31" fmla="*/ 7 h 70"/>
                <a:gd name="T32" fmla="*/ 86 w 86"/>
                <a:gd name="T33" fmla="*/ 7 h 70"/>
                <a:gd name="T34" fmla="*/ 86 w 86"/>
                <a:gd name="T35"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 h="70">
                  <a:moveTo>
                    <a:pt x="6" y="53"/>
                  </a:moveTo>
                  <a:cubicBezTo>
                    <a:pt x="0" y="53"/>
                    <a:pt x="0" y="53"/>
                    <a:pt x="0" y="53"/>
                  </a:cubicBezTo>
                  <a:cubicBezTo>
                    <a:pt x="0" y="58"/>
                    <a:pt x="0" y="58"/>
                    <a:pt x="0" y="58"/>
                  </a:cubicBezTo>
                  <a:cubicBezTo>
                    <a:pt x="0" y="62"/>
                    <a:pt x="1" y="66"/>
                    <a:pt x="2" y="70"/>
                  </a:cubicBezTo>
                  <a:cubicBezTo>
                    <a:pt x="6" y="70"/>
                    <a:pt x="6" y="70"/>
                    <a:pt x="6" y="70"/>
                  </a:cubicBezTo>
                  <a:cubicBezTo>
                    <a:pt x="6" y="53"/>
                    <a:pt x="6" y="53"/>
                    <a:pt x="6" y="53"/>
                  </a:cubicBezTo>
                  <a:moveTo>
                    <a:pt x="23" y="53"/>
                  </a:moveTo>
                  <a:cubicBezTo>
                    <a:pt x="15" y="53"/>
                    <a:pt x="15" y="53"/>
                    <a:pt x="15" y="53"/>
                  </a:cubicBezTo>
                  <a:cubicBezTo>
                    <a:pt x="15" y="70"/>
                    <a:pt x="15" y="70"/>
                    <a:pt x="15" y="70"/>
                  </a:cubicBezTo>
                  <a:cubicBezTo>
                    <a:pt x="86" y="70"/>
                    <a:pt x="86" y="70"/>
                    <a:pt x="86" y="70"/>
                  </a:cubicBezTo>
                  <a:cubicBezTo>
                    <a:pt x="86" y="57"/>
                    <a:pt x="86" y="57"/>
                    <a:pt x="86" y="57"/>
                  </a:cubicBezTo>
                  <a:cubicBezTo>
                    <a:pt x="23" y="57"/>
                    <a:pt x="23" y="57"/>
                    <a:pt x="23" y="57"/>
                  </a:cubicBezTo>
                  <a:cubicBezTo>
                    <a:pt x="23" y="53"/>
                    <a:pt x="23" y="53"/>
                    <a:pt x="23" y="53"/>
                  </a:cubicBezTo>
                  <a:moveTo>
                    <a:pt x="86" y="0"/>
                  </a:moveTo>
                  <a:cubicBezTo>
                    <a:pt x="58" y="0"/>
                    <a:pt x="58" y="0"/>
                    <a:pt x="58" y="0"/>
                  </a:cubicBezTo>
                  <a:cubicBezTo>
                    <a:pt x="58" y="7"/>
                    <a:pt x="58" y="7"/>
                    <a:pt x="58" y="7"/>
                  </a:cubicBezTo>
                  <a:cubicBezTo>
                    <a:pt x="86" y="7"/>
                    <a:pt x="86" y="7"/>
                    <a:pt x="86" y="7"/>
                  </a:cubicBezTo>
                  <a:cubicBezTo>
                    <a:pt x="86" y="0"/>
                    <a:pt x="86" y="0"/>
                    <a:pt x="86" y="0"/>
                  </a:cubicBezTo>
                </a:path>
              </a:pathLst>
            </a:custGeom>
            <a:solidFill>
              <a:srgbClr val="2790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04" name="íṥlîḓê"/>
            <p:cNvSpPr/>
            <p:nvPr/>
          </p:nvSpPr>
          <p:spPr bwMode="auto">
            <a:xfrm>
              <a:off x="6946901" y="3267076"/>
              <a:ext cx="174625" cy="236538"/>
            </a:xfrm>
            <a:custGeom>
              <a:avLst/>
              <a:gdLst>
                <a:gd name="T0" fmla="*/ 0 w 58"/>
                <a:gd name="T1" fmla="*/ 0 h 79"/>
                <a:gd name="T2" fmla="*/ 0 w 58"/>
                <a:gd name="T3" fmla="*/ 0 h 79"/>
                <a:gd name="T4" fmla="*/ 0 w 58"/>
                <a:gd name="T5" fmla="*/ 79 h 79"/>
                <a:gd name="T6" fmla="*/ 6 w 58"/>
                <a:gd name="T7" fmla="*/ 79 h 79"/>
                <a:gd name="T8" fmla="*/ 6 w 58"/>
                <a:gd name="T9" fmla="*/ 34 h 79"/>
                <a:gd name="T10" fmla="*/ 10 w 58"/>
                <a:gd name="T11" fmla="*/ 30 h 79"/>
                <a:gd name="T12" fmla="*/ 15 w 58"/>
                <a:gd name="T13" fmla="*/ 34 h 79"/>
                <a:gd name="T14" fmla="*/ 15 w 58"/>
                <a:gd name="T15" fmla="*/ 79 h 79"/>
                <a:gd name="T16" fmla="*/ 23 w 58"/>
                <a:gd name="T17" fmla="*/ 79 h 79"/>
                <a:gd name="T18" fmla="*/ 23 w 58"/>
                <a:gd name="T19" fmla="*/ 33 h 79"/>
                <a:gd name="T20" fmla="*/ 58 w 58"/>
                <a:gd name="T21" fmla="*/ 33 h 79"/>
                <a:gd name="T22" fmla="*/ 58 w 58"/>
                <a:gd name="T23" fmla="*/ 26 h 79"/>
                <a:gd name="T24" fmla="*/ 0 w 58"/>
                <a:gd name="T25" fmla="*/ 26 h 79"/>
                <a:gd name="T26" fmla="*/ 0 w 58"/>
                <a:gd name="T27"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79">
                  <a:moveTo>
                    <a:pt x="0" y="0"/>
                  </a:moveTo>
                  <a:cubicBezTo>
                    <a:pt x="0" y="0"/>
                    <a:pt x="0" y="0"/>
                    <a:pt x="0" y="0"/>
                  </a:cubicBezTo>
                  <a:cubicBezTo>
                    <a:pt x="0" y="79"/>
                    <a:pt x="0" y="79"/>
                    <a:pt x="0" y="79"/>
                  </a:cubicBezTo>
                  <a:cubicBezTo>
                    <a:pt x="6" y="79"/>
                    <a:pt x="6" y="79"/>
                    <a:pt x="6" y="79"/>
                  </a:cubicBezTo>
                  <a:cubicBezTo>
                    <a:pt x="6" y="34"/>
                    <a:pt x="6" y="34"/>
                    <a:pt x="6" y="34"/>
                  </a:cubicBezTo>
                  <a:cubicBezTo>
                    <a:pt x="6" y="32"/>
                    <a:pt x="8" y="30"/>
                    <a:pt x="10" y="30"/>
                  </a:cubicBezTo>
                  <a:cubicBezTo>
                    <a:pt x="13" y="30"/>
                    <a:pt x="15" y="32"/>
                    <a:pt x="15" y="34"/>
                  </a:cubicBezTo>
                  <a:cubicBezTo>
                    <a:pt x="15" y="79"/>
                    <a:pt x="15" y="79"/>
                    <a:pt x="15" y="79"/>
                  </a:cubicBezTo>
                  <a:cubicBezTo>
                    <a:pt x="23" y="79"/>
                    <a:pt x="23" y="79"/>
                    <a:pt x="23" y="79"/>
                  </a:cubicBezTo>
                  <a:cubicBezTo>
                    <a:pt x="23" y="33"/>
                    <a:pt x="23" y="33"/>
                    <a:pt x="23" y="33"/>
                  </a:cubicBezTo>
                  <a:cubicBezTo>
                    <a:pt x="58" y="33"/>
                    <a:pt x="58" y="33"/>
                    <a:pt x="58" y="33"/>
                  </a:cubicBezTo>
                  <a:cubicBezTo>
                    <a:pt x="58" y="26"/>
                    <a:pt x="58" y="26"/>
                    <a:pt x="58" y="26"/>
                  </a:cubicBezTo>
                  <a:cubicBezTo>
                    <a:pt x="0" y="26"/>
                    <a:pt x="0" y="26"/>
                    <a:pt x="0" y="26"/>
                  </a:cubicBezTo>
                  <a:cubicBezTo>
                    <a:pt x="0" y="0"/>
                    <a:pt x="0" y="0"/>
                    <a:pt x="0" y="0"/>
                  </a:cubicBezTo>
                </a:path>
              </a:pathLst>
            </a:custGeom>
            <a:solidFill>
              <a:srgbClr val="1E485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05" name="ísḷîďè"/>
            <p:cNvSpPr/>
            <p:nvPr/>
          </p:nvSpPr>
          <p:spPr bwMode="auto">
            <a:xfrm>
              <a:off x="7207251" y="3365501"/>
              <a:ext cx="204788" cy="150813"/>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06" name="ïṣḻíḋê"/>
            <p:cNvSpPr/>
            <p:nvPr/>
          </p:nvSpPr>
          <p:spPr bwMode="auto">
            <a:xfrm>
              <a:off x="7207251" y="3365501"/>
              <a:ext cx="204788"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07" name="íśľïḋe"/>
            <p:cNvSpPr/>
            <p:nvPr/>
          </p:nvSpPr>
          <p:spPr bwMode="auto">
            <a:xfrm>
              <a:off x="7016751" y="3365501"/>
              <a:ext cx="190500" cy="150813"/>
            </a:xfrm>
            <a:custGeom>
              <a:avLst/>
              <a:gdLst>
                <a:gd name="T0" fmla="*/ 120 w 120"/>
                <a:gd name="T1" fmla="*/ 0 h 95"/>
                <a:gd name="T2" fmla="*/ 66 w 120"/>
                <a:gd name="T3" fmla="*/ 0 h 95"/>
                <a:gd name="T4" fmla="*/ 66 w 120"/>
                <a:gd name="T5" fmla="*/ 87 h 95"/>
                <a:gd name="T6" fmla="*/ 0 w 120"/>
                <a:gd name="T7" fmla="*/ 87 h 95"/>
                <a:gd name="T8" fmla="*/ 0 w 120"/>
                <a:gd name="T9" fmla="*/ 95 h 95"/>
                <a:gd name="T10" fmla="*/ 120 w 120"/>
                <a:gd name="T11" fmla="*/ 95 h 95"/>
                <a:gd name="T12" fmla="*/ 120 w 120"/>
                <a:gd name="T13" fmla="*/ 0 h 95"/>
              </a:gdLst>
              <a:ahLst/>
              <a:cxnLst>
                <a:cxn ang="0">
                  <a:pos x="T0" y="T1"/>
                </a:cxn>
                <a:cxn ang="0">
                  <a:pos x="T2" y="T3"/>
                </a:cxn>
                <a:cxn ang="0">
                  <a:pos x="T4" y="T5"/>
                </a:cxn>
                <a:cxn ang="0">
                  <a:pos x="T6" y="T7"/>
                </a:cxn>
                <a:cxn ang="0">
                  <a:pos x="T8" y="T9"/>
                </a:cxn>
                <a:cxn ang="0">
                  <a:pos x="T10" y="T11"/>
                </a:cxn>
                <a:cxn ang="0">
                  <a:pos x="T12" y="T13"/>
                </a:cxn>
              </a:cxnLst>
              <a:rect l="0" t="0" r="r" b="b"/>
              <a:pathLst>
                <a:path w="120" h="95">
                  <a:moveTo>
                    <a:pt x="120" y="0"/>
                  </a:moveTo>
                  <a:lnTo>
                    <a:pt x="66" y="0"/>
                  </a:lnTo>
                  <a:lnTo>
                    <a:pt x="66" y="87"/>
                  </a:lnTo>
                  <a:lnTo>
                    <a:pt x="0" y="87"/>
                  </a:lnTo>
                  <a:lnTo>
                    <a:pt x="0" y="95"/>
                  </a:lnTo>
                  <a:lnTo>
                    <a:pt x="120" y="95"/>
                  </a:lnTo>
                  <a:lnTo>
                    <a:pt x="120" y="0"/>
                  </a:lnTo>
                  <a:close/>
                </a:path>
              </a:pathLst>
            </a:custGeom>
            <a:solidFill>
              <a:srgbClr val="2BA7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08" name="îş1iḋê"/>
            <p:cNvSpPr/>
            <p:nvPr/>
          </p:nvSpPr>
          <p:spPr bwMode="auto">
            <a:xfrm>
              <a:off x="7016751" y="3365501"/>
              <a:ext cx="190500" cy="150813"/>
            </a:xfrm>
            <a:custGeom>
              <a:avLst/>
              <a:gdLst>
                <a:gd name="T0" fmla="*/ 120 w 120"/>
                <a:gd name="T1" fmla="*/ 0 h 95"/>
                <a:gd name="T2" fmla="*/ 66 w 120"/>
                <a:gd name="T3" fmla="*/ 0 h 95"/>
                <a:gd name="T4" fmla="*/ 66 w 120"/>
                <a:gd name="T5" fmla="*/ 87 h 95"/>
                <a:gd name="T6" fmla="*/ 0 w 120"/>
                <a:gd name="T7" fmla="*/ 87 h 95"/>
                <a:gd name="T8" fmla="*/ 0 w 120"/>
                <a:gd name="T9" fmla="*/ 95 h 95"/>
                <a:gd name="T10" fmla="*/ 120 w 120"/>
                <a:gd name="T11" fmla="*/ 95 h 95"/>
                <a:gd name="T12" fmla="*/ 120 w 120"/>
                <a:gd name="T13" fmla="*/ 0 h 95"/>
              </a:gdLst>
              <a:ahLst/>
              <a:cxnLst>
                <a:cxn ang="0">
                  <a:pos x="T0" y="T1"/>
                </a:cxn>
                <a:cxn ang="0">
                  <a:pos x="T2" y="T3"/>
                </a:cxn>
                <a:cxn ang="0">
                  <a:pos x="T4" y="T5"/>
                </a:cxn>
                <a:cxn ang="0">
                  <a:pos x="T6" y="T7"/>
                </a:cxn>
                <a:cxn ang="0">
                  <a:pos x="T8" y="T9"/>
                </a:cxn>
                <a:cxn ang="0">
                  <a:pos x="T10" y="T11"/>
                </a:cxn>
                <a:cxn ang="0">
                  <a:pos x="T12" y="T13"/>
                </a:cxn>
              </a:cxnLst>
              <a:rect l="0" t="0" r="r" b="b"/>
              <a:pathLst>
                <a:path w="120" h="95">
                  <a:moveTo>
                    <a:pt x="120" y="0"/>
                  </a:moveTo>
                  <a:lnTo>
                    <a:pt x="66" y="0"/>
                  </a:lnTo>
                  <a:lnTo>
                    <a:pt x="66" y="87"/>
                  </a:lnTo>
                  <a:lnTo>
                    <a:pt x="0" y="87"/>
                  </a:lnTo>
                  <a:lnTo>
                    <a:pt x="0" y="95"/>
                  </a:lnTo>
                  <a:lnTo>
                    <a:pt x="120" y="95"/>
                  </a:lnTo>
                  <a:lnTo>
                    <a:pt x="1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09" name="iṡlidê"/>
            <p:cNvSpPr/>
            <p:nvPr/>
          </p:nvSpPr>
          <p:spPr bwMode="auto">
            <a:xfrm>
              <a:off x="7016751" y="3365501"/>
              <a:ext cx="104775" cy="138113"/>
            </a:xfrm>
            <a:prstGeom prst="rect">
              <a:avLst/>
            </a:prstGeom>
            <a:solidFill>
              <a:srgbClr val="2575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10" name="îşľïḋe"/>
            <p:cNvSpPr/>
            <p:nvPr/>
          </p:nvSpPr>
          <p:spPr bwMode="auto">
            <a:xfrm>
              <a:off x="7016751" y="3365501"/>
              <a:ext cx="104775" cy="138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11" name="ïṥḷíďê"/>
            <p:cNvSpPr/>
            <p:nvPr/>
          </p:nvSpPr>
          <p:spPr bwMode="auto">
            <a:xfrm>
              <a:off x="7207251" y="3267076"/>
              <a:ext cx="417513" cy="77788"/>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12" name="ïşḷîḍé"/>
            <p:cNvSpPr/>
            <p:nvPr/>
          </p:nvSpPr>
          <p:spPr bwMode="auto">
            <a:xfrm>
              <a:off x="7207251" y="3267076"/>
              <a:ext cx="417513" cy="77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13" name="îṣľiḓê"/>
            <p:cNvSpPr/>
            <p:nvPr/>
          </p:nvSpPr>
          <p:spPr bwMode="auto">
            <a:xfrm>
              <a:off x="7121526" y="3267076"/>
              <a:ext cx="85725" cy="77788"/>
            </a:xfrm>
            <a:prstGeom prst="rect">
              <a:avLst/>
            </a:prstGeom>
            <a:solidFill>
              <a:srgbClr val="2BA7D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14" name="ïśḻïḍé"/>
            <p:cNvSpPr/>
            <p:nvPr/>
          </p:nvSpPr>
          <p:spPr bwMode="auto">
            <a:xfrm>
              <a:off x="7121526" y="3267076"/>
              <a:ext cx="85725" cy="77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15" name="iṥľiḓè"/>
            <p:cNvSpPr/>
            <p:nvPr/>
          </p:nvSpPr>
          <p:spPr bwMode="auto">
            <a:xfrm>
              <a:off x="6946901" y="3267076"/>
              <a:ext cx="174625" cy="77788"/>
            </a:xfrm>
            <a:custGeom>
              <a:avLst/>
              <a:gdLst>
                <a:gd name="T0" fmla="*/ 10 w 58"/>
                <a:gd name="T1" fmla="*/ 18 h 26"/>
                <a:gd name="T2" fmla="*/ 10 w 58"/>
                <a:gd name="T3" fmla="*/ 18 h 26"/>
                <a:gd name="T4" fmla="*/ 10 w 58"/>
                <a:gd name="T5" fmla="*/ 18 h 26"/>
                <a:gd name="T6" fmla="*/ 10 w 58"/>
                <a:gd name="T7" fmla="*/ 18 h 26"/>
                <a:gd name="T8" fmla="*/ 11 w 58"/>
                <a:gd name="T9" fmla="*/ 18 h 26"/>
                <a:gd name="T10" fmla="*/ 11 w 58"/>
                <a:gd name="T11" fmla="*/ 18 h 26"/>
                <a:gd name="T12" fmla="*/ 11 w 58"/>
                <a:gd name="T13" fmla="*/ 18 h 26"/>
                <a:gd name="T14" fmla="*/ 11 w 58"/>
                <a:gd name="T15" fmla="*/ 18 h 26"/>
                <a:gd name="T16" fmla="*/ 11 w 58"/>
                <a:gd name="T17" fmla="*/ 18 h 26"/>
                <a:gd name="T18" fmla="*/ 11 w 58"/>
                <a:gd name="T19" fmla="*/ 18 h 26"/>
                <a:gd name="T20" fmla="*/ 11 w 58"/>
                <a:gd name="T21" fmla="*/ 18 h 26"/>
                <a:gd name="T22" fmla="*/ 11 w 58"/>
                <a:gd name="T23" fmla="*/ 18 h 26"/>
                <a:gd name="T24" fmla="*/ 11 w 58"/>
                <a:gd name="T25" fmla="*/ 18 h 26"/>
                <a:gd name="T26" fmla="*/ 11 w 58"/>
                <a:gd name="T27" fmla="*/ 18 h 26"/>
                <a:gd name="T28" fmla="*/ 11 w 58"/>
                <a:gd name="T29" fmla="*/ 18 h 26"/>
                <a:gd name="T30" fmla="*/ 11 w 58"/>
                <a:gd name="T31" fmla="*/ 18 h 26"/>
                <a:gd name="T32" fmla="*/ 11 w 58"/>
                <a:gd name="T33" fmla="*/ 18 h 26"/>
                <a:gd name="T34" fmla="*/ 11 w 58"/>
                <a:gd name="T35" fmla="*/ 18 h 26"/>
                <a:gd name="T36" fmla="*/ 11 w 58"/>
                <a:gd name="T37" fmla="*/ 18 h 26"/>
                <a:gd name="T38" fmla="*/ 11 w 58"/>
                <a:gd name="T39" fmla="*/ 18 h 26"/>
                <a:gd name="T40" fmla="*/ 11 w 58"/>
                <a:gd name="T41" fmla="*/ 18 h 26"/>
                <a:gd name="T42" fmla="*/ 11 w 58"/>
                <a:gd name="T43" fmla="*/ 18 h 26"/>
                <a:gd name="T44" fmla="*/ 11 w 58"/>
                <a:gd name="T45" fmla="*/ 18 h 26"/>
                <a:gd name="T46" fmla="*/ 11 w 58"/>
                <a:gd name="T47" fmla="*/ 18 h 26"/>
                <a:gd name="T48" fmla="*/ 11 w 58"/>
                <a:gd name="T49" fmla="*/ 18 h 26"/>
                <a:gd name="T50" fmla="*/ 12 w 58"/>
                <a:gd name="T51" fmla="*/ 18 h 26"/>
                <a:gd name="T52" fmla="*/ 12 w 58"/>
                <a:gd name="T53" fmla="*/ 18 h 26"/>
                <a:gd name="T54" fmla="*/ 12 w 58"/>
                <a:gd name="T55" fmla="*/ 18 h 26"/>
                <a:gd name="T56" fmla="*/ 12 w 58"/>
                <a:gd name="T57" fmla="*/ 18 h 26"/>
                <a:gd name="T58" fmla="*/ 12 w 58"/>
                <a:gd name="T59" fmla="*/ 18 h 26"/>
                <a:gd name="T60" fmla="*/ 12 w 58"/>
                <a:gd name="T61" fmla="*/ 18 h 26"/>
                <a:gd name="T62" fmla="*/ 12 w 58"/>
                <a:gd name="T63" fmla="*/ 18 h 26"/>
                <a:gd name="T64" fmla="*/ 12 w 58"/>
                <a:gd name="T65" fmla="*/ 18 h 26"/>
                <a:gd name="T66" fmla="*/ 12 w 58"/>
                <a:gd name="T67" fmla="*/ 18 h 26"/>
                <a:gd name="T68" fmla="*/ 5 w 58"/>
                <a:gd name="T69" fmla="*/ 13 h 26"/>
                <a:gd name="T70" fmla="*/ 10 w 58"/>
                <a:gd name="T71" fmla="*/ 7 h 26"/>
                <a:gd name="T72" fmla="*/ 16 w 58"/>
                <a:gd name="T73" fmla="*/ 13 h 26"/>
                <a:gd name="T74" fmla="*/ 10 w 58"/>
                <a:gd name="T75" fmla="*/ 18 h 26"/>
                <a:gd name="T76" fmla="*/ 5 w 58"/>
                <a:gd name="T77" fmla="*/ 13 h 26"/>
                <a:gd name="T78" fmla="*/ 18 w 58"/>
                <a:gd name="T79" fmla="*/ 12 h 26"/>
                <a:gd name="T80" fmla="*/ 29 w 58"/>
                <a:gd name="T81" fmla="*/ 12 h 26"/>
                <a:gd name="T82" fmla="*/ 36 w 58"/>
                <a:gd name="T83" fmla="*/ 18 h 26"/>
                <a:gd name="T84" fmla="*/ 36 w 58"/>
                <a:gd name="T85" fmla="*/ 7 h 26"/>
                <a:gd name="T86" fmla="*/ 36 w 58"/>
                <a:gd name="T87" fmla="*/ 18 h 26"/>
                <a:gd name="T88" fmla="*/ 0 w 58"/>
                <a:gd name="T89" fmla="*/ 0 h 26"/>
                <a:gd name="T90" fmla="*/ 58 w 58"/>
                <a:gd name="T91" fmla="*/ 26 h 26"/>
                <a:gd name="T92" fmla="*/ 0 w 58"/>
                <a:gd name="T93" fmla="*/ 26 h 26"/>
                <a:gd name="T94" fmla="*/ 58 w 58"/>
                <a:gd name="T95"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8" h="26">
                  <a:moveTo>
                    <a:pt x="10" y="18"/>
                  </a:moveTo>
                  <a:cubicBezTo>
                    <a:pt x="10" y="18"/>
                    <a:pt x="10" y="18"/>
                    <a:pt x="10" y="18"/>
                  </a:cubicBezTo>
                  <a:cubicBezTo>
                    <a:pt x="10" y="18"/>
                    <a:pt x="10" y="18"/>
                    <a:pt x="10" y="18"/>
                  </a:cubicBezTo>
                  <a:moveTo>
                    <a:pt x="10" y="18"/>
                  </a:moveTo>
                  <a:cubicBezTo>
                    <a:pt x="10" y="18"/>
                    <a:pt x="10" y="18"/>
                    <a:pt x="10" y="18"/>
                  </a:cubicBezTo>
                  <a:cubicBezTo>
                    <a:pt x="10" y="18"/>
                    <a:pt x="10" y="18"/>
                    <a:pt x="10" y="18"/>
                  </a:cubicBezTo>
                  <a:moveTo>
                    <a:pt x="11" y="18"/>
                  </a:moveTo>
                  <a:cubicBezTo>
                    <a:pt x="11" y="18"/>
                    <a:pt x="11" y="18"/>
                    <a:pt x="10"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1" y="18"/>
                  </a:moveTo>
                  <a:cubicBezTo>
                    <a:pt x="11" y="18"/>
                    <a:pt x="11" y="18"/>
                    <a:pt x="11" y="18"/>
                  </a:cubicBezTo>
                  <a:cubicBezTo>
                    <a:pt x="11" y="18"/>
                    <a:pt x="11" y="18"/>
                    <a:pt x="11" y="18"/>
                  </a:cubicBezTo>
                  <a:moveTo>
                    <a:pt x="12" y="18"/>
                  </a:moveTo>
                  <a:cubicBezTo>
                    <a:pt x="12" y="18"/>
                    <a:pt x="12" y="18"/>
                    <a:pt x="11" y="18"/>
                  </a:cubicBezTo>
                  <a:cubicBezTo>
                    <a:pt x="12" y="18"/>
                    <a:pt x="12" y="18"/>
                    <a:pt x="12" y="18"/>
                  </a:cubicBezTo>
                  <a:moveTo>
                    <a:pt x="12" y="18"/>
                  </a:moveTo>
                  <a:cubicBezTo>
                    <a:pt x="12" y="18"/>
                    <a:pt x="12" y="18"/>
                    <a:pt x="12" y="18"/>
                  </a:cubicBezTo>
                  <a:cubicBezTo>
                    <a:pt x="12" y="18"/>
                    <a:pt x="12" y="18"/>
                    <a:pt x="12" y="18"/>
                  </a:cubicBezTo>
                  <a:moveTo>
                    <a:pt x="12" y="18"/>
                  </a:moveTo>
                  <a:cubicBezTo>
                    <a:pt x="12" y="18"/>
                    <a:pt x="12" y="18"/>
                    <a:pt x="12" y="18"/>
                  </a:cubicBezTo>
                  <a:cubicBezTo>
                    <a:pt x="12" y="18"/>
                    <a:pt x="12" y="18"/>
                    <a:pt x="12" y="18"/>
                  </a:cubicBezTo>
                  <a:moveTo>
                    <a:pt x="12" y="18"/>
                  </a:moveTo>
                  <a:cubicBezTo>
                    <a:pt x="12" y="18"/>
                    <a:pt x="12" y="18"/>
                    <a:pt x="12" y="18"/>
                  </a:cubicBezTo>
                  <a:cubicBezTo>
                    <a:pt x="12" y="18"/>
                    <a:pt x="12" y="18"/>
                    <a:pt x="12" y="18"/>
                  </a:cubicBezTo>
                  <a:moveTo>
                    <a:pt x="12" y="18"/>
                  </a:moveTo>
                  <a:cubicBezTo>
                    <a:pt x="12" y="18"/>
                    <a:pt x="12" y="18"/>
                    <a:pt x="12" y="18"/>
                  </a:cubicBezTo>
                  <a:cubicBezTo>
                    <a:pt x="12" y="18"/>
                    <a:pt x="12" y="18"/>
                    <a:pt x="12" y="18"/>
                  </a:cubicBezTo>
                  <a:moveTo>
                    <a:pt x="12" y="18"/>
                  </a:moveTo>
                  <a:cubicBezTo>
                    <a:pt x="12" y="18"/>
                    <a:pt x="12" y="18"/>
                    <a:pt x="12" y="18"/>
                  </a:cubicBezTo>
                  <a:cubicBezTo>
                    <a:pt x="12" y="18"/>
                    <a:pt x="12" y="18"/>
                    <a:pt x="12" y="18"/>
                  </a:cubicBezTo>
                  <a:moveTo>
                    <a:pt x="5" y="13"/>
                  </a:moveTo>
                  <a:cubicBezTo>
                    <a:pt x="5" y="13"/>
                    <a:pt x="5" y="12"/>
                    <a:pt x="5" y="12"/>
                  </a:cubicBezTo>
                  <a:cubicBezTo>
                    <a:pt x="5" y="9"/>
                    <a:pt x="7" y="7"/>
                    <a:pt x="10" y="7"/>
                  </a:cubicBezTo>
                  <a:cubicBezTo>
                    <a:pt x="13" y="7"/>
                    <a:pt x="16" y="9"/>
                    <a:pt x="16" y="12"/>
                  </a:cubicBezTo>
                  <a:cubicBezTo>
                    <a:pt x="16" y="12"/>
                    <a:pt x="16" y="13"/>
                    <a:pt x="16" y="13"/>
                  </a:cubicBezTo>
                  <a:cubicBezTo>
                    <a:pt x="16" y="13"/>
                    <a:pt x="16" y="13"/>
                    <a:pt x="16" y="13"/>
                  </a:cubicBezTo>
                  <a:cubicBezTo>
                    <a:pt x="16" y="16"/>
                    <a:pt x="13" y="18"/>
                    <a:pt x="10" y="18"/>
                  </a:cubicBezTo>
                  <a:cubicBezTo>
                    <a:pt x="7" y="18"/>
                    <a:pt x="5" y="16"/>
                    <a:pt x="5" y="13"/>
                  </a:cubicBezTo>
                  <a:cubicBezTo>
                    <a:pt x="5" y="13"/>
                    <a:pt x="5" y="13"/>
                    <a:pt x="5" y="13"/>
                  </a:cubicBezTo>
                  <a:moveTo>
                    <a:pt x="23" y="18"/>
                  </a:moveTo>
                  <a:cubicBezTo>
                    <a:pt x="20" y="18"/>
                    <a:pt x="18" y="15"/>
                    <a:pt x="18" y="12"/>
                  </a:cubicBezTo>
                  <a:cubicBezTo>
                    <a:pt x="18" y="9"/>
                    <a:pt x="20" y="7"/>
                    <a:pt x="23" y="7"/>
                  </a:cubicBezTo>
                  <a:cubicBezTo>
                    <a:pt x="26" y="7"/>
                    <a:pt x="29" y="9"/>
                    <a:pt x="29" y="12"/>
                  </a:cubicBezTo>
                  <a:cubicBezTo>
                    <a:pt x="29" y="15"/>
                    <a:pt x="26" y="18"/>
                    <a:pt x="23" y="18"/>
                  </a:cubicBezTo>
                  <a:moveTo>
                    <a:pt x="36" y="18"/>
                  </a:moveTo>
                  <a:cubicBezTo>
                    <a:pt x="33" y="18"/>
                    <a:pt x="30" y="15"/>
                    <a:pt x="30" y="12"/>
                  </a:cubicBezTo>
                  <a:cubicBezTo>
                    <a:pt x="30" y="9"/>
                    <a:pt x="33" y="7"/>
                    <a:pt x="36" y="7"/>
                  </a:cubicBezTo>
                  <a:cubicBezTo>
                    <a:pt x="39" y="7"/>
                    <a:pt x="41" y="9"/>
                    <a:pt x="41" y="12"/>
                  </a:cubicBezTo>
                  <a:cubicBezTo>
                    <a:pt x="41" y="15"/>
                    <a:pt x="39" y="18"/>
                    <a:pt x="36" y="18"/>
                  </a:cubicBezTo>
                  <a:moveTo>
                    <a:pt x="58" y="0"/>
                  </a:moveTo>
                  <a:cubicBezTo>
                    <a:pt x="0" y="0"/>
                    <a:pt x="0" y="0"/>
                    <a:pt x="0" y="0"/>
                  </a:cubicBezTo>
                  <a:cubicBezTo>
                    <a:pt x="0" y="26"/>
                    <a:pt x="0" y="26"/>
                    <a:pt x="0" y="26"/>
                  </a:cubicBezTo>
                  <a:cubicBezTo>
                    <a:pt x="58" y="26"/>
                    <a:pt x="58" y="26"/>
                    <a:pt x="58" y="26"/>
                  </a:cubicBezTo>
                  <a:cubicBezTo>
                    <a:pt x="0" y="26"/>
                    <a:pt x="0" y="26"/>
                    <a:pt x="0" y="26"/>
                  </a:cubicBezTo>
                  <a:cubicBezTo>
                    <a:pt x="0" y="26"/>
                    <a:pt x="0" y="26"/>
                    <a:pt x="0" y="26"/>
                  </a:cubicBezTo>
                  <a:cubicBezTo>
                    <a:pt x="58" y="26"/>
                    <a:pt x="58" y="26"/>
                    <a:pt x="58" y="26"/>
                  </a:cubicBezTo>
                  <a:cubicBezTo>
                    <a:pt x="58" y="0"/>
                    <a:pt x="58" y="0"/>
                    <a:pt x="58" y="0"/>
                  </a:cubicBezTo>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16" name="íṩ1iḓé"/>
            <p:cNvSpPr/>
            <p:nvPr/>
          </p:nvSpPr>
          <p:spPr bwMode="auto">
            <a:xfrm>
              <a:off x="6962776" y="3287713"/>
              <a:ext cx="33338" cy="33338"/>
            </a:xfrm>
            <a:custGeom>
              <a:avLst/>
              <a:gdLst>
                <a:gd name="T0" fmla="*/ 5 w 11"/>
                <a:gd name="T1" fmla="*/ 0 h 11"/>
                <a:gd name="T2" fmla="*/ 0 w 11"/>
                <a:gd name="T3" fmla="*/ 5 h 11"/>
                <a:gd name="T4" fmla="*/ 0 w 11"/>
                <a:gd name="T5" fmla="*/ 6 h 11"/>
                <a:gd name="T6" fmla="*/ 0 w 11"/>
                <a:gd name="T7" fmla="*/ 5 h 11"/>
                <a:gd name="T8" fmla="*/ 5 w 11"/>
                <a:gd name="T9" fmla="*/ 11 h 11"/>
                <a:gd name="T10" fmla="*/ 5 w 11"/>
                <a:gd name="T11" fmla="*/ 11 h 11"/>
                <a:gd name="T12" fmla="*/ 5 w 11"/>
                <a:gd name="T13" fmla="*/ 11 h 11"/>
                <a:gd name="T14" fmla="*/ 5 w 11"/>
                <a:gd name="T15" fmla="*/ 11 h 11"/>
                <a:gd name="T16" fmla="*/ 5 w 11"/>
                <a:gd name="T17" fmla="*/ 11 h 11"/>
                <a:gd name="T18" fmla="*/ 5 w 11"/>
                <a:gd name="T19" fmla="*/ 11 h 11"/>
                <a:gd name="T20" fmla="*/ 6 w 11"/>
                <a:gd name="T21" fmla="*/ 11 h 11"/>
                <a:gd name="T22" fmla="*/ 6 w 11"/>
                <a:gd name="T23" fmla="*/ 11 h 11"/>
                <a:gd name="T24" fmla="*/ 6 w 11"/>
                <a:gd name="T25" fmla="*/ 11 h 11"/>
                <a:gd name="T26" fmla="*/ 6 w 11"/>
                <a:gd name="T27" fmla="*/ 11 h 11"/>
                <a:gd name="T28" fmla="*/ 6 w 11"/>
                <a:gd name="T29" fmla="*/ 11 h 11"/>
                <a:gd name="T30" fmla="*/ 6 w 11"/>
                <a:gd name="T31" fmla="*/ 11 h 11"/>
                <a:gd name="T32" fmla="*/ 6 w 11"/>
                <a:gd name="T33" fmla="*/ 11 h 11"/>
                <a:gd name="T34" fmla="*/ 6 w 11"/>
                <a:gd name="T35" fmla="*/ 11 h 11"/>
                <a:gd name="T36" fmla="*/ 6 w 11"/>
                <a:gd name="T37" fmla="*/ 11 h 11"/>
                <a:gd name="T38" fmla="*/ 6 w 11"/>
                <a:gd name="T39" fmla="*/ 11 h 11"/>
                <a:gd name="T40" fmla="*/ 6 w 11"/>
                <a:gd name="T41" fmla="*/ 11 h 11"/>
                <a:gd name="T42" fmla="*/ 6 w 11"/>
                <a:gd name="T43" fmla="*/ 11 h 11"/>
                <a:gd name="T44" fmla="*/ 6 w 11"/>
                <a:gd name="T45" fmla="*/ 11 h 11"/>
                <a:gd name="T46" fmla="*/ 6 w 11"/>
                <a:gd name="T47" fmla="*/ 11 h 11"/>
                <a:gd name="T48" fmla="*/ 6 w 11"/>
                <a:gd name="T49" fmla="*/ 11 h 11"/>
                <a:gd name="T50" fmla="*/ 6 w 11"/>
                <a:gd name="T51" fmla="*/ 11 h 11"/>
                <a:gd name="T52" fmla="*/ 6 w 11"/>
                <a:gd name="T53" fmla="*/ 11 h 11"/>
                <a:gd name="T54" fmla="*/ 6 w 11"/>
                <a:gd name="T55" fmla="*/ 11 h 11"/>
                <a:gd name="T56" fmla="*/ 6 w 11"/>
                <a:gd name="T57" fmla="*/ 11 h 11"/>
                <a:gd name="T58" fmla="*/ 6 w 11"/>
                <a:gd name="T59" fmla="*/ 11 h 11"/>
                <a:gd name="T60" fmla="*/ 6 w 11"/>
                <a:gd name="T61" fmla="*/ 11 h 11"/>
                <a:gd name="T62" fmla="*/ 6 w 11"/>
                <a:gd name="T63" fmla="*/ 11 h 11"/>
                <a:gd name="T64" fmla="*/ 6 w 11"/>
                <a:gd name="T65" fmla="*/ 11 h 11"/>
                <a:gd name="T66" fmla="*/ 6 w 11"/>
                <a:gd name="T67" fmla="*/ 11 h 11"/>
                <a:gd name="T68" fmla="*/ 6 w 11"/>
                <a:gd name="T69" fmla="*/ 11 h 11"/>
                <a:gd name="T70" fmla="*/ 6 w 11"/>
                <a:gd name="T71" fmla="*/ 11 h 11"/>
                <a:gd name="T72" fmla="*/ 6 w 11"/>
                <a:gd name="T73" fmla="*/ 11 h 11"/>
                <a:gd name="T74" fmla="*/ 6 w 11"/>
                <a:gd name="T75" fmla="*/ 11 h 11"/>
                <a:gd name="T76" fmla="*/ 6 w 11"/>
                <a:gd name="T77" fmla="*/ 11 h 11"/>
                <a:gd name="T78" fmla="*/ 6 w 11"/>
                <a:gd name="T79" fmla="*/ 11 h 11"/>
                <a:gd name="T80" fmla="*/ 7 w 11"/>
                <a:gd name="T81" fmla="*/ 11 h 11"/>
                <a:gd name="T82" fmla="*/ 7 w 11"/>
                <a:gd name="T83" fmla="*/ 11 h 11"/>
                <a:gd name="T84" fmla="*/ 7 w 11"/>
                <a:gd name="T85" fmla="*/ 11 h 11"/>
                <a:gd name="T86" fmla="*/ 7 w 11"/>
                <a:gd name="T87" fmla="*/ 11 h 11"/>
                <a:gd name="T88" fmla="*/ 7 w 11"/>
                <a:gd name="T89" fmla="*/ 11 h 11"/>
                <a:gd name="T90" fmla="*/ 7 w 11"/>
                <a:gd name="T91" fmla="*/ 11 h 11"/>
                <a:gd name="T92" fmla="*/ 7 w 11"/>
                <a:gd name="T93" fmla="*/ 11 h 11"/>
                <a:gd name="T94" fmla="*/ 7 w 11"/>
                <a:gd name="T95" fmla="*/ 11 h 11"/>
                <a:gd name="T96" fmla="*/ 7 w 11"/>
                <a:gd name="T97" fmla="*/ 11 h 11"/>
                <a:gd name="T98" fmla="*/ 7 w 11"/>
                <a:gd name="T99" fmla="*/ 11 h 11"/>
                <a:gd name="T100" fmla="*/ 7 w 11"/>
                <a:gd name="T101" fmla="*/ 11 h 11"/>
                <a:gd name="T102" fmla="*/ 11 w 11"/>
                <a:gd name="T103" fmla="*/ 5 h 11"/>
                <a:gd name="T104" fmla="*/ 11 w 11"/>
                <a:gd name="T105" fmla="*/ 6 h 11"/>
                <a:gd name="T106" fmla="*/ 11 w 11"/>
                <a:gd name="T107" fmla="*/ 5 h 11"/>
                <a:gd name="T108" fmla="*/ 5 w 11"/>
                <a:gd name="T10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 h="11">
                  <a:moveTo>
                    <a:pt x="5" y="0"/>
                  </a:moveTo>
                  <a:cubicBezTo>
                    <a:pt x="2" y="0"/>
                    <a:pt x="0" y="2"/>
                    <a:pt x="0" y="5"/>
                  </a:cubicBezTo>
                  <a:cubicBezTo>
                    <a:pt x="0" y="5"/>
                    <a:pt x="0" y="6"/>
                    <a:pt x="0" y="6"/>
                  </a:cubicBezTo>
                  <a:cubicBezTo>
                    <a:pt x="0" y="5"/>
                    <a:pt x="0" y="5"/>
                    <a:pt x="0" y="5"/>
                  </a:cubicBezTo>
                  <a:cubicBezTo>
                    <a:pt x="0" y="8"/>
                    <a:pt x="2"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6" y="11"/>
                    <a:pt x="6" y="11"/>
                    <a:pt x="6" y="11"/>
                  </a:cubicBezTo>
                  <a:cubicBezTo>
                    <a:pt x="7" y="11"/>
                    <a:pt x="7" y="11"/>
                    <a:pt x="7" y="11"/>
                  </a:cubicBezTo>
                  <a:cubicBezTo>
                    <a:pt x="7" y="11"/>
                    <a:pt x="7" y="11"/>
                    <a:pt x="7" y="11"/>
                  </a:cubicBezTo>
                  <a:cubicBezTo>
                    <a:pt x="7" y="11"/>
                    <a:pt x="7" y="11"/>
                    <a:pt x="7" y="11"/>
                  </a:cubicBezTo>
                  <a:cubicBezTo>
                    <a:pt x="7" y="11"/>
                    <a:pt x="7" y="11"/>
                    <a:pt x="7" y="11"/>
                  </a:cubicBezTo>
                  <a:cubicBezTo>
                    <a:pt x="7" y="11"/>
                    <a:pt x="7" y="11"/>
                    <a:pt x="7" y="11"/>
                  </a:cubicBezTo>
                  <a:cubicBezTo>
                    <a:pt x="7" y="11"/>
                    <a:pt x="7" y="11"/>
                    <a:pt x="7" y="11"/>
                  </a:cubicBezTo>
                  <a:cubicBezTo>
                    <a:pt x="7" y="11"/>
                    <a:pt x="7" y="11"/>
                    <a:pt x="7" y="11"/>
                  </a:cubicBezTo>
                  <a:cubicBezTo>
                    <a:pt x="7" y="11"/>
                    <a:pt x="7" y="11"/>
                    <a:pt x="7" y="11"/>
                  </a:cubicBezTo>
                  <a:cubicBezTo>
                    <a:pt x="7" y="11"/>
                    <a:pt x="7" y="11"/>
                    <a:pt x="7" y="11"/>
                  </a:cubicBezTo>
                  <a:cubicBezTo>
                    <a:pt x="7" y="11"/>
                    <a:pt x="7" y="11"/>
                    <a:pt x="7" y="11"/>
                  </a:cubicBezTo>
                  <a:cubicBezTo>
                    <a:pt x="7" y="11"/>
                    <a:pt x="7" y="11"/>
                    <a:pt x="7" y="11"/>
                  </a:cubicBezTo>
                  <a:cubicBezTo>
                    <a:pt x="9" y="10"/>
                    <a:pt x="11" y="8"/>
                    <a:pt x="11" y="5"/>
                  </a:cubicBezTo>
                  <a:cubicBezTo>
                    <a:pt x="11" y="6"/>
                    <a:pt x="11" y="6"/>
                    <a:pt x="11" y="6"/>
                  </a:cubicBezTo>
                  <a:cubicBezTo>
                    <a:pt x="11" y="6"/>
                    <a:pt x="11" y="5"/>
                    <a:pt x="11" y="5"/>
                  </a:cubicBezTo>
                  <a:cubicBezTo>
                    <a:pt x="11" y="2"/>
                    <a:pt x="8" y="0"/>
                    <a:pt x="5" y="0"/>
                  </a:cubicBezTo>
                </a:path>
              </a:pathLst>
            </a:custGeom>
            <a:solidFill>
              <a:srgbClr val="2A94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17" name="íś1iḋè"/>
            <p:cNvSpPr/>
            <p:nvPr/>
          </p:nvSpPr>
          <p:spPr bwMode="auto">
            <a:xfrm>
              <a:off x="6962776" y="3302001"/>
              <a:ext cx="33338" cy="19050"/>
            </a:xfrm>
            <a:custGeom>
              <a:avLst/>
              <a:gdLst>
                <a:gd name="T0" fmla="*/ 5 w 11"/>
                <a:gd name="T1" fmla="*/ 6 h 6"/>
                <a:gd name="T2" fmla="*/ 0 w 11"/>
                <a:gd name="T3" fmla="*/ 0 h 6"/>
                <a:gd name="T4" fmla="*/ 0 w 11"/>
                <a:gd name="T5" fmla="*/ 1 h 6"/>
                <a:gd name="T6" fmla="*/ 5 w 11"/>
                <a:gd name="T7" fmla="*/ 6 h 6"/>
                <a:gd name="T8" fmla="*/ 11 w 11"/>
                <a:gd name="T9" fmla="*/ 1 h 6"/>
                <a:gd name="T10" fmla="*/ 11 w 11"/>
                <a:gd name="T11" fmla="*/ 0 h 6"/>
                <a:gd name="T12" fmla="*/ 5 w 1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1" h="6">
                  <a:moveTo>
                    <a:pt x="5" y="6"/>
                  </a:moveTo>
                  <a:cubicBezTo>
                    <a:pt x="2" y="6"/>
                    <a:pt x="0" y="3"/>
                    <a:pt x="0" y="0"/>
                  </a:cubicBezTo>
                  <a:cubicBezTo>
                    <a:pt x="0" y="1"/>
                    <a:pt x="0" y="1"/>
                    <a:pt x="0" y="1"/>
                  </a:cubicBezTo>
                  <a:cubicBezTo>
                    <a:pt x="0" y="4"/>
                    <a:pt x="2" y="6"/>
                    <a:pt x="5" y="6"/>
                  </a:cubicBezTo>
                  <a:cubicBezTo>
                    <a:pt x="8" y="6"/>
                    <a:pt x="11" y="4"/>
                    <a:pt x="11" y="1"/>
                  </a:cubicBezTo>
                  <a:cubicBezTo>
                    <a:pt x="11" y="0"/>
                    <a:pt x="11" y="0"/>
                    <a:pt x="11" y="0"/>
                  </a:cubicBezTo>
                  <a:cubicBezTo>
                    <a:pt x="11" y="3"/>
                    <a:pt x="8" y="6"/>
                    <a:pt x="5" y="6"/>
                  </a:cubicBezTo>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18" name="iṡḻîḍé"/>
            <p:cNvSpPr/>
            <p:nvPr/>
          </p:nvSpPr>
          <p:spPr bwMode="auto">
            <a:xfrm>
              <a:off x="7000876" y="3287713"/>
              <a:ext cx="33338" cy="33338"/>
            </a:xfrm>
            <a:prstGeom prst="ellipse">
              <a:avLst/>
            </a:prstGeom>
            <a:solidFill>
              <a:srgbClr val="2A94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19" name="íṩlîdê"/>
            <p:cNvSpPr/>
            <p:nvPr/>
          </p:nvSpPr>
          <p:spPr bwMode="auto">
            <a:xfrm>
              <a:off x="7000876" y="3302001"/>
              <a:ext cx="33338" cy="19050"/>
            </a:xfrm>
            <a:custGeom>
              <a:avLst/>
              <a:gdLst>
                <a:gd name="T0" fmla="*/ 5 w 11"/>
                <a:gd name="T1" fmla="*/ 6 h 6"/>
                <a:gd name="T2" fmla="*/ 0 w 11"/>
                <a:gd name="T3" fmla="*/ 0 h 6"/>
                <a:gd name="T4" fmla="*/ 0 w 11"/>
                <a:gd name="T5" fmla="*/ 1 h 6"/>
                <a:gd name="T6" fmla="*/ 5 w 11"/>
                <a:gd name="T7" fmla="*/ 6 h 6"/>
                <a:gd name="T8" fmla="*/ 11 w 11"/>
                <a:gd name="T9" fmla="*/ 1 h 6"/>
                <a:gd name="T10" fmla="*/ 11 w 11"/>
                <a:gd name="T11" fmla="*/ 0 h 6"/>
                <a:gd name="T12" fmla="*/ 5 w 1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1" h="6">
                  <a:moveTo>
                    <a:pt x="5" y="6"/>
                  </a:moveTo>
                  <a:cubicBezTo>
                    <a:pt x="2" y="6"/>
                    <a:pt x="0" y="3"/>
                    <a:pt x="0" y="0"/>
                  </a:cubicBezTo>
                  <a:cubicBezTo>
                    <a:pt x="0" y="1"/>
                    <a:pt x="0" y="1"/>
                    <a:pt x="0" y="1"/>
                  </a:cubicBezTo>
                  <a:cubicBezTo>
                    <a:pt x="0" y="4"/>
                    <a:pt x="2" y="6"/>
                    <a:pt x="5" y="6"/>
                  </a:cubicBezTo>
                  <a:cubicBezTo>
                    <a:pt x="8" y="6"/>
                    <a:pt x="11" y="4"/>
                    <a:pt x="11" y="1"/>
                  </a:cubicBezTo>
                  <a:cubicBezTo>
                    <a:pt x="11" y="0"/>
                    <a:pt x="11" y="0"/>
                    <a:pt x="11" y="0"/>
                  </a:cubicBezTo>
                  <a:cubicBezTo>
                    <a:pt x="11" y="3"/>
                    <a:pt x="8" y="6"/>
                    <a:pt x="5" y="6"/>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20" name="íS1iḋè"/>
            <p:cNvSpPr/>
            <p:nvPr/>
          </p:nvSpPr>
          <p:spPr bwMode="auto">
            <a:xfrm>
              <a:off x="7037388" y="3287713"/>
              <a:ext cx="33338" cy="33338"/>
            </a:xfrm>
            <a:prstGeom prst="ellipse">
              <a:avLst/>
            </a:prstGeom>
            <a:solidFill>
              <a:srgbClr val="2A94A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21" name="íŝlíḍê"/>
            <p:cNvSpPr/>
            <p:nvPr/>
          </p:nvSpPr>
          <p:spPr bwMode="auto">
            <a:xfrm>
              <a:off x="7037388" y="3302000"/>
              <a:ext cx="33338" cy="19050"/>
            </a:xfrm>
            <a:custGeom>
              <a:avLst/>
              <a:gdLst>
                <a:gd name="T0" fmla="*/ 6 w 11"/>
                <a:gd name="T1" fmla="*/ 6 h 6"/>
                <a:gd name="T2" fmla="*/ 0 w 11"/>
                <a:gd name="T3" fmla="*/ 0 h 6"/>
                <a:gd name="T4" fmla="*/ 0 w 11"/>
                <a:gd name="T5" fmla="*/ 1 h 6"/>
                <a:gd name="T6" fmla="*/ 6 w 11"/>
                <a:gd name="T7" fmla="*/ 6 h 6"/>
                <a:gd name="T8" fmla="*/ 11 w 11"/>
                <a:gd name="T9" fmla="*/ 1 h 6"/>
                <a:gd name="T10" fmla="*/ 11 w 11"/>
                <a:gd name="T11" fmla="*/ 0 h 6"/>
                <a:gd name="T12" fmla="*/ 6 w 1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1" h="6">
                  <a:moveTo>
                    <a:pt x="6" y="6"/>
                  </a:moveTo>
                  <a:cubicBezTo>
                    <a:pt x="3" y="6"/>
                    <a:pt x="1" y="3"/>
                    <a:pt x="0" y="0"/>
                  </a:cubicBezTo>
                  <a:cubicBezTo>
                    <a:pt x="0" y="1"/>
                    <a:pt x="0" y="1"/>
                    <a:pt x="0" y="1"/>
                  </a:cubicBezTo>
                  <a:cubicBezTo>
                    <a:pt x="0" y="4"/>
                    <a:pt x="3" y="6"/>
                    <a:pt x="6" y="6"/>
                  </a:cubicBezTo>
                  <a:cubicBezTo>
                    <a:pt x="9" y="6"/>
                    <a:pt x="11" y="4"/>
                    <a:pt x="11" y="1"/>
                  </a:cubicBezTo>
                  <a:cubicBezTo>
                    <a:pt x="11" y="0"/>
                    <a:pt x="11" y="0"/>
                    <a:pt x="11" y="0"/>
                  </a:cubicBezTo>
                  <a:cubicBezTo>
                    <a:pt x="11" y="3"/>
                    <a:pt x="9" y="6"/>
                    <a:pt x="6" y="6"/>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22" name="îṣḷîḓé"/>
            <p:cNvSpPr/>
            <p:nvPr/>
          </p:nvSpPr>
          <p:spPr bwMode="auto">
            <a:xfrm>
              <a:off x="7207251" y="3344863"/>
              <a:ext cx="417513" cy="1588"/>
            </a:xfrm>
            <a:prstGeom prst="rect">
              <a:avLst/>
            </a:prstGeom>
            <a:solidFill>
              <a:srgbClr val="55E2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23" name="ïš1îďe"/>
            <p:cNvSpPr/>
            <p:nvPr/>
          </p:nvSpPr>
          <p:spPr bwMode="auto">
            <a:xfrm>
              <a:off x="7207251" y="3344863"/>
              <a:ext cx="417513"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24" name="îŝ1ïḓè"/>
            <p:cNvSpPr/>
            <p:nvPr/>
          </p:nvSpPr>
          <p:spPr bwMode="auto">
            <a:xfrm>
              <a:off x="7121526" y="3344863"/>
              <a:ext cx="85725" cy="1588"/>
            </a:xfrm>
            <a:prstGeom prst="rect">
              <a:avLst/>
            </a:prstGeom>
            <a:solidFill>
              <a:srgbClr val="31CAE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25" name="iṣľiḓê"/>
            <p:cNvSpPr/>
            <p:nvPr/>
          </p:nvSpPr>
          <p:spPr bwMode="auto">
            <a:xfrm>
              <a:off x="7121526" y="3344863"/>
              <a:ext cx="85725"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26" name="î$1îḑé"/>
            <p:cNvSpPr/>
            <p:nvPr/>
          </p:nvSpPr>
          <p:spPr bwMode="auto">
            <a:xfrm>
              <a:off x="6946901" y="3344863"/>
              <a:ext cx="174625" cy="1588"/>
            </a:xfrm>
            <a:prstGeom prst="rect">
              <a:avLst/>
            </a:prstGeom>
            <a:solidFill>
              <a:srgbClr val="2FB9C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27" name="iŝ1iďê"/>
            <p:cNvSpPr/>
            <p:nvPr/>
          </p:nvSpPr>
          <p:spPr bwMode="auto">
            <a:xfrm>
              <a:off x="6946901" y="3344863"/>
              <a:ext cx="174625"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28" name="ïṧḷîďe"/>
            <p:cNvSpPr/>
            <p:nvPr/>
          </p:nvSpPr>
          <p:spPr bwMode="auto">
            <a:xfrm>
              <a:off x="6965951" y="3290888"/>
              <a:ext cx="26988" cy="26988"/>
            </a:xfrm>
            <a:prstGeom prst="ellipse">
              <a:avLst/>
            </a:pr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29" name="ïŝ1ïḓé"/>
            <p:cNvSpPr/>
            <p:nvPr/>
          </p:nvSpPr>
          <p:spPr bwMode="auto">
            <a:xfrm>
              <a:off x="7004051" y="3290888"/>
              <a:ext cx="25400" cy="26988"/>
            </a:xfrm>
            <a:prstGeom prst="ellipse">
              <a:avLst/>
            </a:pr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30" name="iṥḻïḋé"/>
            <p:cNvSpPr/>
            <p:nvPr/>
          </p:nvSpPr>
          <p:spPr bwMode="auto">
            <a:xfrm>
              <a:off x="7043738" y="3290888"/>
              <a:ext cx="23813" cy="26988"/>
            </a:xfrm>
            <a:prstGeom prst="ellipse">
              <a:avLst/>
            </a:pr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31" name="îṡḻïdé"/>
            <p:cNvSpPr/>
            <p:nvPr/>
          </p:nvSpPr>
          <p:spPr bwMode="auto">
            <a:xfrm>
              <a:off x="6965951" y="3556000"/>
              <a:ext cx="26988" cy="23813"/>
            </a:xfrm>
            <a:custGeom>
              <a:avLst/>
              <a:gdLst>
                <a:gd name="T0" fmla="*/ 9 w 9"/>
                <a:gd name="T1" fmla="*/ 0 h 8"/>
                <a:gd name="T2" fmla="*/ 0 w 9"/>
                <a:gd name="T3" fmla="*/ 0 h 8"/>
                <a:gd name="T4" fmla="*/ 0 w 9"/>
                <a:gd name="T5" fmla="*/ 4 h 8"/>
                <a:gd name="T6" fmla="*/ 4 w 9"/>
                <a:gd name="T7" fmla="*/ 8 h 8"/>
                <a:gd name="T8" fmla="*/ 9 w 9"/>
                <a:gd name="T9" fmla="*/ 4 h 8"/>
                <a:gd name="T10" fmla="*/ 9 w 9"/>
                <a:gd name="T11" fmla="*/ 0 h 8"/>
              </a:gdLst>
              <a:ahLst/>
              <a:cxnLst>
                <a:cxn ang="0">
                  <a:pos x="T0" y="T1"/>
                </a:cxn>
                <a:cxn ang="0">
                  <a:pos x="T2" y="T3"/>
                </a:cxn>
                <a:cxn ang="0">
                  <a:pos x="T4" y="T5"/>
                </a:cxn>
                <a:cxn ang="0">
                  <a:pos x="T6" y="T7"/>
                </a:cxn>
                <a:cxn ang="0">
                  <a:pos x="T8" y="T9"/>
                </a:cxn>
                <a:cxn ang="0">
                  <a:pos x="T10" y="T11"/>
                </a:cxn>
              </a:cxnLst>
              <a:rect l="0" t="0" r="r" b="b"/>
              <a:pathLst>
                <a:path w="9" h="8">
                  <a:moveTo>
                    <a:pt x="9" y="0"/>
                  </a:moveTo>
                  <a:cubicBezTo>
                    <a:pt x="0" y="0"/>
                    <a:pt x="0" y="0"/>
                    <a:pt x="0" y="0"/>
                  </a:cubicBezTo>
                  <a:cubicBezTo>
                    <a:pt x="0" y="4"/>
                    <a:pt x="0" y="4"/>
                    <a:pt x="0" y="4"/>
                  </a:cubicBezTo>
                  <a:cubicBezTo>
                    <a:pt x="0" y="6"/>
                    <a:pt x="2" y="8"/>
                    <a:pt x="4" y="8"/>
                  </a:cubicBezTo>
                  <a:cubicBezTo>
                    <a:pt x="7" y="8"/>
                    <a:pt x="9" y="6"/>
                    <a:pt x="9" y="4"/>
                  </a:cubicBezTo>
                  <a:cubicBezTo>
                    <a:pt x="9" y="0"/>
                    <a:pt x="9" y="0"/>
                    <a:pt x="9" y="0"/>
                  </a:cubicBezTo>
                </a:path>
              </a:pathLst>
            </a:custGeom>
            <a:solidFill>
              <a:srgbClr val="2B96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32" name="íSlîḍe"/>
            <p:cNvSpPr/>
            <p:nvPr/>
          </p:nvSpPr>
          <p:spPr bwMode="auto">
            <a:xfrm>
              <a:off x="6965951" y="3503613"/>
              <a:ext cx="26988" cy="52388"/>
            </a:xfrm>
            <a:prstGeom prst="rect">
              <a:avLst/>
            </a:prstGeom>
            <a:solidFill>
              <a:srgbClr val="2BA7D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33" name="iṥḷídê"/>
            <p:cNvSpPr/>
            <p:nvPr/>
          </p:nvSpPr>
          <p:spPr bwMode="auto">
            <a:xfrm>
              <a:off x="6965951" y="3503613"/>
              <a:ext cx="26988" cy="5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34" name="îṩḷiḍe"/>
            <p:cNvSpPr/>
            <p:nvPr/>
          </p:nvSpPr>
          <p:spPr bwMode="auto">
            <a:xfrm>
              <a:off x="6965951" y="3355975"/>
              <a:ext cx="26988" cy="147638"/>
            </a:xfrm>
            <a:custGeom>
              <a:avLst/>
              <a:gdLst>
                <a:gd name="T0" fmla="*/ 4 w 9"/>
                <a:gd name="T1" fmla="*/ 0 h 49"/>
                <a:gd name="T2" fmla="*/ 0 w 9"/>
                <a:gd name="T3" fmla="*/ 4 h 49"/>
                <a:gd name="T4" fmla="*/ 0 w 9"/>
                <a:gd name="T5" fmla="*/ 49 h 49"/>
                <a:gd name="T6" fmla="*/ 9 w 9"/>
                <a:gd name="T7" fmla="*/ 49 h 49"/>
                <a:gd name="T8" fmla="*/ 9 w 9"/>
                <a:gd name="T9" fmla="*/ 4 h 49"/>
                <a:gd name="T10" fmla="*/ 4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4" y="0"/>
                  </a:moveTo>
                  <a:cubicBezTo>
                    <a:pt x="2" y="0"/>
                    <a:pt x="0" y="2"/>
                    <a:pt x="0" y="4"/>
                  </a:cubicBezTo>
                  <a:cubicBezTo>
                    <a:pt x="0" y="49"/>
                    <a:pt x="0" y="49"/>
                    <a:pt x="0" y="49"/>
                  </a:cubicBezTo>
                  <a:cubicBezTo>
                    <a:pt x="9" y="49"/>
                    <a:pt x="9" y="49"/>
                    <a:pt x="9" y="49"/>
                  </a:cubicBezTo>
                  <a:cubicBezTo>
                    <a:pt x="9" y="4"/>
                    <a:pt x="9" y="4"/>
                    <a:pt x="9" y="4"/>
                  </a:cubicBezTo>
                  <a:cubicBezTo>
                    <a:pt x="9" y="2"/>
                    <a:pt x="7" y="0"/>
                    <a:pt x="4" y="0"/>
                  </a:cubicBezTo>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35" name="îṣļîḑe"/>
            <p:cNvSpPr/>
            <p:nvPr/>
          </p:nvSpPr>
          <p:spPr bwMode="auto">
            <a:xfrm>
              <a:off x="6970713" y="3365500"/>
              <a:ext cx="12700" cy="96838"/>
            </a:xfrm>
            <a:custGeom>
              <a:avLst/>
              <a:gdLst>
                <a:gd name="T0" fmla="*/ 2 w 4"/>
                <a:gd name="T1" fmla="*/ 32 h 32"/>
                <a:gd name="T2" fmla="*/ 2 w 4"/>
                <a:gd name="T3" fmla="*/ 32 h 32"/>
                <a:gd name="T4" fmla="*/ 0 w 4"/>
                <a:gd name="T5" fmla="*/ 30 h 32"/>
                <a:gd name="T6" fmla="*/ 0 w 4"/>
                <a:gd name="T7" fmla="*/ 2 h 32"/>
                <a:gd name="T8" fmla="*/ 2 w 4"/>
                <a:gd name="T9" fmla="*/ 0 h 32"/>
                <a:gd name="T10" fmla="*/ 4 w 4"/>
                <a:gd name="T11" fmla="*/ 2 h 32"/>
                <a:gd name="T12" fmla="*/ 4 w 4"/>
                <a:gd name="T13" fmla="*/ 30 h 32"/>
                <a:gd name="T14" fmla="*/ 2 w 4"/>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32">
                  <a:moveTo>
                    <a:pt x="2" y="32"/>
                  </a:moveTo>
                  <a:cubicBezTo>
                    <a:pt x="2" y="32"/>
                    <a:pt x="2" y="32"/>
                    <a:pt x="2" y="32"/>
                  </a:cubicBezTo>
                  <a:cubicBezTo>
                    <a:pt x="1" y="32"/>
                    <a:pt x="0" y="31"/>
                    <a:pt x="0" y="30"/>
                  </a:cubicBezTo>
                  <a:cubicBezTo>
                    <a:pt x="0" y="2"/>
                    <a:pt x="0" y="2"/>
                    <a:pt x="0" y="2"/>
                  </a:cubicBezTo>
                  <a:cubicBezTo>
                    <a:pt x="0" y="1"/>
                    <a:pt x="1" y="0"/>
                    <a:pt x="2" y="0"/>
                  </a:cubicBezTo>
                  <a:cubicBezTo>
                    <a:pt x="3" y="0"/>
                    <a:pt x="4" y="1"/>
                    <a:pt x="4" y="2"/>
                  </a:cubicBezTo>
                  <a:cubicBezTo>
                    <a:pt x="4" y="30"/>
                    <a:pt x="4" y="30"/>
                    <a:pt x="4" y="30"/>
                  </a:cubicBezTo>
                  <a:cubicBezTo>
                    <a:pt x="4" y="31"/>
                    <a:pt x="3" y="32"/>
                    <a:pt x="2" y="32"/>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36" name="îśľíḑé"/>
            <p:cNvSpPr/>
            <p:nvPr/>
          </p:nvSpPr>
          <p:spPr bwMode="auto">
            <a:xfrm>
              <a:off x="7029451" y="3378200"/>
              <a:ext cx="128588" cy="6350"/>
            </a:xfrm>
            <a:custGeom>
              <a:avLst/>
              <a:gdLst>
                <a:gd name="T0" fmla="*/ 42 w 43"/>
                <a:gd name="T1" fmla="*/ 2 h 2"/>
                <a:gd name="T2" fmla="*/ 1 w 43"/>
                <a:gd name="T3" fmla="*/ 2 h 2"/>
                <a:gd name="T4" fmla="*/ 0 w 43"/>
                <a:gd name="T5" fmla="*/ 1 h 2"/>
                <a:gd name="T6" fmla="*/ 1 w 43"/>
                <a:gd name="T7" fmla="*/ 0 h 2"/>
                <a:gd name="T8" fmla="*/ 42 w 43"/>
                <a:gd name="T9" fmla="*/ 0 h 2"/>
                <a:gd name="T10" fmla="*/ 43 w 43"/>
                <a:gd name="T11" fmla="*/ 1 h 2"/>
                <a:gd name="T12" fmla="*/ 42 w 43"/>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43" h="2">
                  <a:moveTo>
                    <a:pt x="42" y="2"/>
                  </a:moveTo>
                  <a:cubicBezTo>
                    <a:pt x="1" y="2"/>
                    <a:pt x="1" y="2"/>
                    <a:pt x="1" y="2"/>
                  </a:cubicBezTo>
                  <a:cubicBezTo>
                    <a:pt x="1" y="2"/>
                    <a:pt x="0" y="1"/>
                    <a:pt x="0" y="1"/>
                  </a:cubicBezTo>
                  <a:cubicBezTo>
                    <a:pt x="0" y="1"/>
                    <a:pt x="1" y="0"/>
                    <a:pt x="1" y="0"/>
                  </a:cubicBezTo>
                  <a:cubicBezTo>
                    <a:pt x="42" y="0"/>
                    <a:pt x="42" y="0"/>
                    <a:pt x="42" y="0"/>
                  </a:cubicBezTo>
                  <a:cubicBezTo>
                    <a:pt x="43" y="0"/>
                    <a:pt x="43" y="1"/>
                    <a:pt x="43" y="1"/>
                  </a:cubicBezTo>
                  <a:cubicBezTo>
                    <a:pt x="43" y="1"/>
                    <a:pt x="43" y="2"/>
                    <a:pt x="42" y="2"/>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37" name="ïšḷiḋê"/>
            <p:cNvSpPr/>
            <p:nvPr/>
          </p:nvSpPr>
          <p:spPr bwMode="auto">
            <a:xfrm>
              <a:off x="7164388" y="3378200"/>
              <a:ext cx="20638" cy="6350"/>
            </a:xfrm>
            <a:custGeom>
              <a:avLst/>
              <a:gdLst>
                <a:gd name="T0" fmla="*/ 6 w 7"/>
                <a:gd name="T1" fmla="*/ 2 h 2"/>
                <a:gd name="T2" fmla="*/ 0 w 7"/>
                <a:gd name="T3" fmla="*/ 2 h 2"/>
                <a:gd name="T4" fmla="*/ 0 w 7"/>
                <a:gd name="T5" fmla="*/ 1 h 2"/>
                <a:gd name="T6" fmla="*/ 0 w 7"/>
                <a:gd name="T7" fmla="*/ 0 h 2"/>
                <a:gd name="T8" fmla="*/ 6 w 7"/>
                <a:gd name="T9" fmla="*/ 0 h 2"/>
                <a:gd name="T10" fmla="*/ 7 w 7"/>
                <a:gd name="T11" fmla="*/ 1 h 2"/>
                <a:gd name="T12" fmla="*/ 6 w 7"/>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 h="2">
                  <a:moveTo>
                    <a:pt x="6" y="2"/>
                  </a:moveTo>
                  <a:cubicBezTo>
                    <a:pt x="0" y="2"/>
                    <a:pt x="0" y="2"/>
                    <a:pt x="0" y="2"/>
                  </a:cubicBezTo>
                  <a:cubicBezTo>
                    <a:pt x="0" y="2"/>
                    <a:pt x="0" y="1"/>
                    <a:pt x="0" y="1"/>
                  </a:cubicBezTo>
                  <a:cubicBezTo>
                    <a:pt x="0" y="1"/>
                    <a:pt x="0" y="0"/>
                    <a:pt x="0" y="0"/>
                  </a:cubicBezTo>
                  <a:cubicBezTo>
                    <a:pt x="6" y="0"/>
                    <a:pt x="6" y="0"/>
                    <a:pt x="6" y="0"/>
                  </a:cubicBezTo>
                  <a:cubicBezTo>
                    <a:pt x="6" y="0"/>
                    <a:pt x="7" y="1"/>
                    <a:pt x="7" y="1"/>
                  </a:cubicBezTo>
                  <a:cubicBezTo>
                    <a:pt x="7" y="1"/>
                    <a:pt x="6" y="2"/>
                    <a:pt x="6" y="2"/>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38" name="ï$lïďe"/>
            <p:cNvSpPr/>
            <p:nvPr/>
          </p:nvSpPr>
          <p:spPr bwMode="auto">
            <a:xfrm>
              <a:off x="7197726" y="3378200"/>
              <a:ext cx="157163" cy="6350"/>
            </a:xfrm>
            <a:custGeom>
              <a:avLst/>
              <a:gdLst>
                <a:gd name="T0" fmla="*/ 51 w 52"/>
                <a:gd name="T1" fmla="*/ 2 h 2"/>
                <a:gd name="T2" fmla="*/ 1 w 52"/>
                <a:gd name="T3" fmla="*/ 2 h 2"/>
                <a:gd name="T4" fmla="*/ 0 w 52"/>
                <a:gd name="T5" fmla="*/ 1 h 2"/>
                <a:gd name="T6" fmla="*/ 1 w 52"/>
                <a:gd name="T7" fmla="*/ 0 h 2"/>
                <a:gd name="T8" fmla="*/ 51 w 52"/>
                <a:gd name="T9" fmla="*/ 0 h 2"/>
                <a:gd name="T10" fmla="*/ 52 w 52"/>
                <a:gd name="T11" fmla="*/ 1 h 2"/>
                <a:gd name="T12" fmla="*/ 51 w 5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52" h="2">
                  <a:moveTo>
                    <a:pt x="51" y="2"/>
                  </a:moveTo>
                  <a:cubicBezTo>
                    <a:pt x="1" y="2"/>
                    <a:pt x="1" y="2"/>
                    <a:pt x="1" y="2"/>
                  </a:cubicBezTo>
                  <a:cubicBezTo>
                    <a:pt x="1" y="2"/>
                    <a:pt x="0" y="1"/>
                    <a:pt x="0" y="1"/>
                  </a:cubicBezTo>
                  <a:cubicBezTo>
                    <a:pt x="0" y="1"/>
                    <a:pt x="1" y="0"/>
                    <a:pt x="1" y="0"/>
                  </a:cubicBezTo>
                  <a:cubicBezTo>
                    <a:pt x="51" y="0"/>
                    <a:pt x="51" y="0"/>
                    <a:pt x="51" y="0"/>
                  </a:cubicBezTo>
                  <a:cubicBezTo>
                    <a:pt x="51" y="0"/>
                    <a:pt x="52" y="1"/>
                    <a:pt x="52" y="1"/>
                  </a:cubicBezTo>
                  <a:cubicBezTo>
                    <a:pt x="52" y="1"/>
                    <a:pt x="51" y="2"/>
                    <a:pt x="51" y="2"/>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39" name="îšľïḋê"/>
            <p:cNvSpPr/>
            <p:nvPr/>
          </p:nvSpPr>
          <p:spPr bwMode="auto">
            <a:xfrm>
              <a:off x="7029451" y="3389313"/>
              <a:ext cx="149225" cy="3175"/>
            </a:xfrm>
            <a:custGeom>
              <a:avLst/>
              <a:gdLst>
                <a:gd name="T0" fmla="*/ 49 w 50"/>
                <a:gd name="T1" fmla="*/ 1 h 1"/>
                <a:gd name="T2" fmla="*/ 1 w 50"/>
                <a:gd name="T3" fmla="*/ 1 h 1"/>
                <a:gd name="T4" fmla="*/ 0 w 50"/>
                <a:gd name="T5" fmla="*/ 1 h 1"/>
                <a:gd name="T6" fmla="*/ 1 w 50"/>
                <a:gd name="T7" fmla="*/ 0 h 1"/>
                <a:gd name="T8" fmla="*/ 49 w 50"/>
                <a:gd name="T9" fmla="*/ 0 h 1"/>
                <a:gd name="T10" fmla="*/ 50 w 50"/>
                <a:gd name="T11" fmla="*/ 1 h 1"/>
                <a:gd name="T12" fmla="*/ 49 w 50"/>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50" h="1">
                  <a:moveTo>
                    <a:pt x="49" y="1"/>
                  </a:moveTo>
                  <a:cubicBezTo>
                    <a:pt x="1" y="1"/>
                    <a:pt x="1" y="1"/>
                    <a:pt x="1" y="1"/>
                  </a:cubicBezTo>
                  <a:cubicBezTo>
                    <a:pt x="1" y="1"/>
                    <a:pt x="0" y="1"/>
                    <a:pt x="0" y="1"/>
                  </a:cubicBezTo>
                  <a:cubicBezTo>
                    <a:pt x="0" y="0"/>
                    <a:pt x="1" y="0"/>
                    <a:pt x="1" y="0"/>
                  </a:cubicBezTo>
                  <a:cubicBezTo>
                    <a:pt x="49" y="0"/>
                    <a:pt x="49" y="0"/>
                    <a:pt x="49" y="0"/>
                  </a:cubicBezTo>
                  <a:cubicBezTo>
                    <a:pt x="50" y="0"/>
                    <a:pt x="50" y="0"/>
                    <a:pt x="50" y="1"/>
                  </a:cubicBezTo>
                  <a:cubicBezTo>
                    <a:pt x="50" y="1"/>
                    <a:pt x="50" y="1"/>
                    <a:pt x="49"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0" name="ïśḻïḋè"/>
            <p:cNvSpPr/>
            <p:nvPr/>
          </p:nvSpPr>
          <p:spPr bwMode="auto">
            <a:xfrm>
              <a:off x="7188201" y="3386138"/>
              <a:ext cx="133350" cy="6350"/>
            </a:xfrm>
            <a:custGeom>
              <a:avLst/>
              <a:gdLst>
                <a:gd name="T0" fmla="*/ 43 w 44"/>
                <a:gd name="T1" fmla="*/ 2 h 2"/>
                <a:gd name="T2" fmla="*/ 0 w 44"/>
                <a:gd name="T3" fmla="*/ 2 h 2"/>
                <a:gd name="T4" fmla="*/ 0 w 44"/>
                <a:gd name="T5" fmla="*/ 1 h 2"/>
                <a:gd name="T6" fmla="*/ 0 w 44"/>
                <a:gd name="T7" fmla="*/ 0 h 2"/>
                <a:gd name="T8" fmla="*/ 43 w 44"/>
                <a:gd name="T9" fmla="*/ 0 h 2"/>
                <a:gd name="T10" fmla="*/ 44 w 44"/>
                <a:gd name="T11" fmla="*/ 1 h 2"/>
                <a:gd name="T12" fmla="*/ 43 w 44"/>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44" h="2">
                  <a:moveTo>
                    <a:pt x="43" y="2"/>
                  </a:moveTo>
                  <a:cubicBezTo>
                    <a:pt x="0" y="2"/>
                    <a:pt x="0" y="2"/>
                    <a:pt x="0" y="2"/>
                  </a:cubicBezTo>
                  <a:cubicBezTo>
                    <a:pt x="0" y="2"/>
                    <a:pt x="0" y="1"/>
                    <a:pt x="0" y="1"/>
                  </a:cubicBezTo>
                  <a:cubicBezTo>
                    <a:pt x="0" y="1"/>
                    <a:pt x="0" y="0"/>
                    <a:pt x="0" y="0"/>
                  </a:cubicBezTo>
                  <a:cubicBezTo>
                    <a:pt x="43" y="0"/>
                    <a:pt x="43" y="0"/>
                    <a:pt x="43" y="0"/>
                  </a:cubicBezTo>
                  <a:cubicBezTo>
                    <a:pt x="43" y="0"/>
                    <a:pt x="44" y="1"/>
                    <a:pt x="44" y="1"/>
                  </a:cubicBezTo>
                  <a:cubicBezTo>
                    <a:pt x="44" y="1"/>
                    <a:pt x="43" y="2"/>
                    <a:pt x="43" y="2"/>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1" name="ïşľiďe"/>
            <p:cNvSpPr/>
            <p:nvPr/>
          </p:nvSpPr>
          <p:spPr bwMode="auto">
            <a:xfrm>
              <a:off x="7324726" y="3386138"/>
              <a:ext cx="30163" cy="6350"/>
            </a:xfrm>
            <a:custGeom>
              <a:avLst/>
              <a:gdLst>
                <a:gd name="T0" fmla="*/ 10 w 10"/>
                <a:gd name="T1" fmla="*/ 2 h 2"/>
                <a:gd name="T2" fmla="*/ 1 w 10"/>
                <a:gd name="T3" fmla="*/ 2 h 2"/>
                <a:gd name="T4" fmla="*/ 0 w 10"/>
                <a:gd name="T5" fmla="*/ 1 h 2"/>
                <a:gd name="T6" fmla="*/ 1 w 10"/>
                <a:gd name="T7" fmla="*/ 0 h 2"/>
                <a:gd name="T8" fmla="*/ 10 w 10"/>
                <a:gd name="T9" fmla="*/ 0 h 2"/>
                <a:gd name="T10" fmla="*/ 10 w 10"/>
                <a:gd name="T11" fmla="*/ 1 h 2"/>
                <a:gd name="T12" fmla="*/ 10 w 10"/>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0" h="2">
                  <a:moveTo>
                    <a:pt x="10" y="2"/>
                  </a:moveTo>
                  <a:cubicBezTo>
                    <a:pt x="1" y="2"/>
                    <a:pt x="1" y="2"/>
                    <a:pt x="1" y="2"/>
                  </a:cubicBezTo>
                  <a:cubicBezTo>
                    <a:pt x="1" y="2"/>
                    <a:pt x="0" y="1"/>
                    <a:pt x="0" y="1"/>
                  </a:cubicBezTo>
                  <a:cubicBezTo>
                    <a:pt x="0" y="1"/>
                    <a:pt x="1" y="0"/>
                    <a:pt x="1" y="0"/>
                  </a:cubicBezTo>
                  <a:cubicBezTo>
                    <a:pt x="10" y="0"/>
                    <a:pt x="10" y="0"/>
                    <a:pt x="10" y="0"/>
                  </a:cubicBezTo>
                  <a:cubicBezTo>
                    <a:pt x="10" y="0"/>
                    <a:pt x="10" y="1"/>
                    <a:pt x="10" y="1"/>
                  </a:cubicBezTo>
                  <a:cubicBezTo>
                    <a:pt x="10" y="1"/>
                    <a:pt x="10" y="2"/>
                    <a:pt x="10" y="2"/>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2" name="ïŝḻiḍe"/>
            <p:cNvSpPr/>
            <p:nvPr/>
          </p:nvSpPr>
          <p:spPr bwMode="auto">
            <a:xfrm>
              <a:off x="7034213" y="3402013"/>
              <a:ext cx="173038" cy="6350"/>
            </a:xfrm>
            <a:custGeom>
              <a:avLst/>
              <a:gdLst>
                <a:gd name="T0" fmla="*/ 57 w 57"/>
                <a:gd name="T1" fmla="*/ 2 h 2"/>
                <a:gd name="T2" fmla="*/ 1 w 57"/>
                <a:gd name="T3" fmla="*/ 2 h 2"/>
                <a:gd name="T4" fmla="*/ 0 w 57"/>
                <a:gd name="T5" fmla="*/ 1 h 2"/>
                <a:gd name="T6" fmla="*/ 1 w 57"/>
                <a:gd name="T7" fmla="*/ 0 h 2"/>
                <a:gd name="T8" fmla="*/ 57 w 57"/>
                <a:gd name="T9" fmla="*/ 0 h 2"/>
                <a:gd name="T10" fmla="*/ 57 w 57"/>
                <a:gd name="T11" fmla="*/ 1 h 2"/>
                <a:gd name="T12" fmla="*/ 57 w 57"/>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57" h="2">
                  <a:moveTo>
                    <a:pt x="57" y="2"/>
                  </a:moveTo>
                  <a:cubicBezTo>
                    <a:pt x="1" y="2"/>
                    <a:pt x="1" y="2"/>
                    <a:pt x="1" y="2"/>
                  </a:cubicBezTo>
                  <a:cubicBezTo>
                    <a:pt x="0" y="2"/>
                    <a:pt x="0" y="1"/>
                    <a:pt x="0" y="1"/>
                  </a:cubicBezTo>
                  <a:cubicBezTo>
                    <a:pt x="0" y="1"/>
                    <a:pt x="0" y="0"/>
                    <a:pt x="1" y="0"/>
                  </a:cubicBezTo>
                  <a:cubicBezTo>
                    <a:pt x="57" y="0"/>
                    <a:pt x="57" y="0"/>
                    <a:pt x="57" y="0"/>
                  </a:cubicBezTo>
                  <a:cubicBezTo>
                    <a:pt x="57" y="0"/>
                    <a:pt x="57" y="1"/>
                    <a:pt x="57" y="1"/>
                  </a:cubicBezTo>
                  <a:cubicBezTo>
                    <a:pt x="57" y="1"/>
                    <a:pt x="57" y="2"/>
                    <a:pt x="57" y="2"/>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3" name="íślïḋè"/>
            <p:cNvSpPr/>
            <p:nvPr/>
          </p:nvSpPr>
          <p:spPr bwMode="auto">
            <a:xfrm>
              <a:off x="7296151" y="3402013"/>
              <a:ext cx="46038" cy="6350"/>
            </a:xfrm>
            <a:custGeom>
              <a:avLst/>
              <a:gdLst>
                <a:gd name="T0" fmla="*/ 14 w 15"/>
                <a:gd name="T1" fmla="*/ 2 h 2"/>
                <a:gd name="T2" fmla="*/ 1 w 15"/>
                <a:gd name="T3" fmla="*/ 2 h 2"/>
                <a:gd name="T4" fmla="*/ 0 w 15"/>
                <a:gd name="T5" fmla="*/ 1 h 2"/>
                <a:gd name="T6" fmla="*/ 1 w 15"/>
                <a:gd name="T7" fmla="*/ 0 h 2"/>
                <a:gd name="T8" fmla="*/ 14 w 15"/>
                <a:gd name="T9" fmla="*/ 0 h 2"/>
                <a:gd name="T10" fmla="*/ 15 w 15"/>
                <a:gd name="T11" fmla="*/ 1 h 2"/>
                <a:gd name="T12" fmla="*/ 14 w 15"/>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5" h="2">
                  <a:moveTo>
                    <a:pt x="14" y="2"/>
                  </a:moveTo>
                  <a:cubicBezTo>
                    <a:pt x="1" y="2"/>
                    <a:pt x="1" y="2"/>
                    <a:pt x="1" y="2"/>
                  </a:cubicBezTo>
                  <a:cubicBezTo>
                    <a:pt x="1" y="2"/>
                    <a:pt x="0" y="1"/>
                    <a:pt x="0" y="1"/>
                  </a:cubicBezTo>
                  <a:cubicBezTo>
                    <a:pt x="0" y="1"/>
                    <a:pt x="1" y="0"/>
                    <a:pt x="1" y="0"/>
                  </a:cubicBezTo>
                  <a:cubicBezTo>
                    <a:pt x="14" y="0"/>
                    <a:pt x="14" y="0"/>
                    <a:pt x="14" y="0"/>
                  </a:cubicBezTo>
                  <a:cubicBezTo>
                    <a:pt x="15" y="0"/>
                    <a:pt x="15" y="1"/>
                    <a:pt x="15" y="1"/>
                  </a:cubicBezTo>
                  <a:cubicBezTo>
                    <a:pt x="15" y="1"/>
                    <a:pt x="15" y="2"/>
                    <a:pt x="14" y="2"/>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4" name="ïšļíḓé"/>
            <p:cNvSpPr/>
            <p:nvPr/>
          </p:nvSpPr>
          <p:spPr bwMode="auto">
            <a:xfrm>
              <a:off x="7158038" y="3413125"/>
              <a:ext cx="196850" cy="3175"/>
            </a:xfrm>
            <a:custGeom>
              <a:avLst/>
              <a:gdLst>
                <a:gd name="T0" fmla="*/ 65 w 65"/>
                <a:gd name="T1" fmla="*/ 1 h 1"/>
                <a:gd name="T2" fmla="*/ 1 w 65"/>
                <a:gd name="T3" fmla="*/ 1 h 1"/>
                <a:gd name="T4" fmla="*/ 0 w 65"/>
                <a:gd name="T5" fmla="*/ 1 h 1"/>
                <a:gd name="T6" fmla="*/ 1 w 65"/>
                <a:gd name="T7" fmla="*/ 0 h 1"/>
                <a:gd name="T8" fmla="*/ 65 w 65"/>
                <a:gd name="T9" fmla="*/ 0 h 1"/>
                <a:gd name="T10" fmla="*/ 65 w 65"/>
                <a:gd name="T11" fmla="*/ 1 h 1"/>
                <a:gd name="T12" fmla="*/ 65 w 65"/>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65" h="1">
                  <a:moveTo>
                    <a:pt x="65" y="1"/>
                  </a:moveTo>
                  <a:cubicBezTo>
                    <a:pt x="1" y="1"/>
                    <a:pt x="1" y="1"/>
                    <a:pt x="1" y="1"/>
                  </a:cubicBezTo>
                  <a:cubicBezTo>
                    <a:pt x="1" y="1"/>
                    <a:pt x="0" y="1"/>
                    <a:pt x="0" y="1"/>
                  </a:cubicBezTo>
                  <a:cubicBezTo>
                    <a:pt x="0" y="0"/>
                    <a:pt x="1" y="0"/>
                    <a:pt x="1" y="0"/>
                  </a:cubicBezTo>
                  <a:cubicBezTo>
                    <a:pt x="65" y="0"/>
                    <a:pt x="65" y="0"/>
                    <a:pt x="65" y="0"/>
                  </a:cubicBezTo>
                  <a:cubicBezTo>
                    <a:pt x="65" y="0"/>
                    <a:pt x="65" y="0"/>
                    <a:pt x="65" y="1"/>
                  </a:cubicBezTo>
                  <a:cubicBezTo>
                    <a:pt x="65" y="1"/>
                    <a:pt x="65" y="1"/>
                    <a:pt x="65"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5" name="îṣḻîḍe"/>
            <p:cNvSpPr/>
            <p:nvPr/>
          </p:nvSpPr>
          <p:spPr bwMode="auto">
            <a:xfrm>
              <a:off x="7029451" y="3429000"/>
              <a:ext cx="182563" cy="6350"/>
            </a:xfrm>
            <a:custGeom>
              <a:avLst/>
              <a:gdLst>
                <a:gd name="T0" fmla="*/ 60 w 61"/>
                <a:gd name="T1" fmla="*/ 2 h 2"/>
                <a:gd name="T2" fmla="*/ 1 w 61"/>
                <a:gd name="T3" fmla="*/ 2 h 2"/>
                <a:gd name="T4" fmla="*/ 0 w 61"/>
                <a:gd name="T5" fmla="*/ 1 h 2"/>
                <a:gd name="T6" fmla="*/ 1 w 61"/>
                <a:gd name="T7" fmla="*/ 0 h 2"/>
                <a:gd name="T8" fmla="*/ 60 w 61"/>
                <a:gd name="T9" fmla="*/ 0 h 2"/>
                <a:gd name="T10" fmla="*/ 61 w 61"/>
                <a:gd name="T11" fmla="*/ 1 h 2"/>
                <a:gd name="T12" fmla="*/ 60 w 6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61" h="2">
                  <a:moveTo>
                    <a:pt x="60" y="2"/>
                  </a:moveTo>
                  <a:cubicBezTo>
                    <a:pt x="1" y="2"/>
                    <a:pt x="1" y="2"/>
                    <a:pt x="1" y="2"/>
                  </a:cubicBezTo>
                  <a:cubicBezTo>
                    <a:pt x="1" y="2"/>
                    <a:pt x="0" y="1"/>
                    <a:pt x="0" y="1"/>
                  </a:cubicBezTo>
                  <a:cubicBezTo>
                    <a:pt x="0" y="1"/>
                    <a:pt x="1" y="0"/>
                    <a:pt x="1" y="0"/>
                  </a:cubicBezTo>
                  <a:cubicBezTo>
                    <a:pt x="60" y="0"/>
                    <a:pt x="60" y="0"/>
                    <a:pt x="60" y="0"/>
                  </a:cubicBezTo>
                  <a:cubicBezTo>
                    <a:pt x="61" y="0"/>
                    <a:pt x="61" y="1"/>
                    <a:pt x="61" y="1"/>
                  </a:cubicBezTo>
                  <a:cubicBezTo>
                    <a:pt x="61" y="1"/>
                    <a:pt x="61" y="2"/>
                    <a:pt x="60" y="2"/>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6" name="îsļiḋe"/>
            <p:cNvSpPr/>
            <p:nvPr/>
          </p:nvSpPr>
          <p:spPr bwMode="auto">
            <a:xfrm>
              <a:off x="7158038" y="3441700"/>
              <a:ext cx="198438" cy="1588"/>
            </a:xfrm>
            <a:custGeom>
              <a:avLst/>
              <a:gdLst>
                <a:gd name="T0" fmla="*/ 65 w 66"/>
                <a:gd name="T1" fmla="*/ 1 h 1"/>
                <a:gd name="T2" fmla="*/ 1 w 66"/>
                <a:gd name="T3" fmla="*/ 1 h 1"/>
                <a:gd name="T4" fmla="*/ 0 w 66"/>
                <a:gd name="T5" fmla="*/ 0 h 1"/>
                <a:gd name="T6" fmla="*/ 1 w 66"/>
                <a:gd name="T7" fmla="*/ 0 h 1"/>
                <a:gd name="T8" fmla="*/ 65 w 66"/>
                <a:gd name="T9" fmla="*/ 0 h 1"/>
                <a:gd name="T10" fmla="*/ 66 w 66"/>
                <a:gd name="T11" fmla="*/ 0 h 1"/>
                <a:gd name="T12" fmla="*/ 65 w 66"/>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66" h="1">
                  <a:moveTo>
                    <a:pt x="65" y="1"/>
                  </a:moveTo>
                  <a:cubicBezTo>
                    <a:pt x="1" y="1"/>
                    <a:pt x="1" y="1"/>
                    <a:pt x="1" y="1"/>
                  </a:cubicBezTo>
                  <a:cubicBezTo>
                    <a:pt x="1" y="1"/>
                    <a:pt x="0" y="1"/>
                    <a:pt x="0" y="0"/>
                  </a:cubicBezTo>
                  <a:cubicBezTo>
                    <a:pt x="0" y="0"/>
                    <a:pt x="1" y="0"/>
                    <a:pt x="1" y="0"/>
                  </a:cubicBezTo>
                  <a:cubicBezTo>
                    <a:pt x="65" y="0"/>
                    <a:pt x="65" y="0"/>
                    <a:pt x="65" y="0"/>
                  </a:cubicBezTo>
                  <a:cubicBezTo>
                    <a:pt x="66" y="0"/>
                    <a:pt x="66" y="0"/>
                    <a:pt x="66" y="0"/>
                  </a:cubicBezTo>
                  <a:cubicBezTo>
                    <a:pt x="66" y="1"/>
                    <a:pt x="66" y="1"/>
                    <a:pt x="65"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7" name="íṧlidè"/>
            <p:cNvSpPr/>
            <p:nvPr/>
          </p:nvSpPr>
          <p:spPr bwMode="auto">
            <a:xfrm>
              <a:off x="7056438" y="3443288"/>
              <a:ext cx="57150" cy="6350"/>
            </a:xfrm>
            <a:custGeom>
              <a:avLst/>
              <a:gdLst>
                <a:gd name="T0" fmla="*/ 18 w 19"/>
                <a:gd name="T1" fmla="*/ 2 h 2"/>
                <a:gd name="T2" fmla="*/ 0 w 19"/>
                <a:gd name="T3" fmla="*/ 2 h 2"/>
                <a:gd name="T4" fmla="*/ 0 w 19"/>
                <a:gd name="T5" fmla="*/ 1 h 2"/>
                <a:gd name="T6" fmla="*/ 0 w 19"/>
                <a:gd name="T7" fmla="*/ 0 h 2"/>
                <a:gd name="T8" fmla="*/ 18 w 19"/>
                <a:gd name="T9" fmla="*/ 0 h 2"/>
                <a:gd name="T10" fmla="*/ 19 w 19"/>
                <a:gd name="T11" fmla="*/ 1 h 2"/>
                <a:gd name="T12" fmla="*/ 18 w 19"/>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9" h="2">
                  <a:moveTo>
                    <a:pt x="18" y="2"/>
                  </a:moveTo>
                  <a:cubicBezTo>
                    <a:pt x="0" y="2"/>
                    <a:pt x="0" y="2"/>
                    <a:pt x="0" y="2"/>
                  </a:cubicBezTo>
                  <a:cubicBezTo>
                    <a:pt x="0" y="2"/>
                    <a:pt x="0" y="1"/>
                    <a:pt x="0" y="1"/>
                  </a:cubicBezTo>
                  <a:cubicBezTo>
                    <a:pt x="0" y="1"/>
                    <a:pt x="0" y="0"/>
                    <a:pt x="0" y="0"/>
                  </a:cubicBezTo>
                  <a:cubicBezTo>
                    <a:pt x="18" y="0"/>
                    <a:pt x="18" y="0"/>
                    <a:pt x="18" y="0"/>
                  </a:cubicBezTo>
                  <a:cubicBezTo>
                    <a:pt x="18" y="0"/>
                    <a:pt x="19" y="1"/>
                    <a:pt x="19" y="1"/>
                  </a:cubicBezTo>
                  <a:cubicBezTo>
                    <a:pt x="19" y="1"/>
                    <a:pt x="18" y="2"/>
                    <a:pt x="18" y="2"/>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8" name="iṩļiḑê"/>
            <p:cNvSpPr/>
            <p:nvPr/>
          </p:nvSpPr>
          <p:spPr bwMode="auto">
            <a:xfrm>
              <a:off x="7029451" y="3413125"/>
              <a:ext cx="47625" cy="3175"/>
            </a:xfrm>
            <a:custGeom>
              <a:avLst/>
              <a:gdLst>
                <a:gd name="T0" fmla="*/ 15 w 16"/>
                <a:gd name="T1" fmla="*/ 1 h 1"/>
                <a:gd name="T2" fmla="*/ 1 w 16"/>
                <a:gd name="T3" fmla="*/ 1 h 1"/>
                <a:gd name="T4" fmla="*/ 0 w 16"/>
                <a:gd name="T5" fmla="*/ 1 h 1"/>
                <a:gd name="T6" fmla="*/ 1 w 16"/>
                <a:gd name="T7" fmla="*/ 0 h 1"/>
                <a:gd name="T8" fmla="*/ 15 w 16"/>
                <a:gd name="T9" fmla="*/ 0 h 1"/>
                <a:gd name="T10" fmla="*/ 16 w 16"/>
                <a:gd name="T11" fmla="*/ 1 h 1"/>
                <a:gd name="T12" fmla="*/ 15 w 16"/>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6" h="1">
                  <a:moveTo>
                    <a:pt x="15" y="1"/>
                  </a:moveTo>
                  <a:cubicBezTo>
                    <a:pt x="1" y="1"/>
                    <a:pt x="1" y="1"/>
                    <a:pt x="1" y="1"/>
                  </a:cubicBezTo>
                  <a:cubicBezTo>
                    <a:pt x="1" y="1"/>
                    <a:pt x="0" y="1"/>
                    <a:pt x="0" y="1"/>
                  </a:cubicBezTo>
                  <a:cubicBezTo>
                    <a:pt x="0" y="0"/>
                    <a:pt x="1" y="0"/>
                    <a:pt x="1" y="0"/>
                  </a:cubicBezTo>
                  <a:cubicBezTo>
                    <a:pt x="15" y="0"/>
                    <a:pt x="15" y="0"/>
                    <a:pt x="15" y="0"/>
                  </a:cubicBezTo>
                  <a:cubicBezTo>
                    <a:pt x="15" y="0"/>
                    <a:pt x="16" y="0"/>
                    <a:pt x="16" y="1"/>
                  </a:cubicBezTo>
                  <a:cubicBezTo>
                    <a:pt x="16" y="1"/>
                    <a:pt x="15" y="1"/>
                    <a:pt x="15"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49" name="îş1îdè"/>
            <p:cNvSpPr/>
            <p:nvPr/>
          </p:nvSpPr>
          <p:spPr bwMode="auto">
            <a:xfrm>
              <a:off x="6670676" y="1335088"/>
              <a:ext cx="1211263" cy="1751013"/>
            </a:xfrm>
            <a:custGeom>
              <a:avLst/>
              <a:gdLst>
                <a:gd name="T0" fmla="*/ 182 w 402"/>
                <a:gd name="T1" fmla="*/ 466 h 582"/>
                <a:gd name="T2" fmla="*/ 182 w 402"/>
                <a:gd name="T3" fmla="*/ 430 h 582"/>
                <a:gd name="T4" fmla="*/ 372 w 402"/>
                <a:gd name="T5" fmla="*/ 430 h 582"/>
                <a:gd name="T6" fmla="*/ 372 w 402"/>
                <a:gd name="T7" fmla="*/ 466 h 582"/>
                <a:gd name="T8" fmla="*/ 182 w 402"/>
                <a:gd name="T9" fmla="*/ 466 h 582"/>
                <a:gd name="T10" fmla="*/ 0 w 402"/>
                <a:gd name="T11" fmla="*/ 0 h 582"/>
                <a:gd name="T12" fmla="*/ 0 w 402"/>
                <a:gd name="T13" fmla="*/ 0 h 582"/>
                <a:gd name="T14" fmla="*/ 0 w 402"/>
                <a:gd name="T15" fmla="*/ 297 h 582"/>
                <a:gd name="T16" fmla="*/ 15 w 402"/>
                <a:gd name="T17" fmla="*/ 297 h 582"/>
                <a:gd name="T18" fmla="*/ 15 w 402"/>
                <a:gd name="T19" fmla="*/ 78 h 582"/>
                <a:gd name="T20" fmla="*/ 24 w 402"/>
                <a:gd name="T21" fmla="*/ 68 h 582"/>
                <a:gd name="T22" fmla="*/ 34 w 402"/>
                <a:gd name="T23" fmla="*/ 78 h 582"/>
                <a:gd name="T24" fmla="*/ 34 w 402"/>
                <a:gd name="T25" fmla="*/ 297 h 582"/>
                <a:gd name="T26" fmla="*/ 54 w 402"/>
                <a:gd name="T27" fmla="*/ 297 h 582"/>
                <a:gd name="T28" fmla="*/ 54 w 402"/>
                <a:gd name="T29" fmla="*/ 77 h 582"/>
                <a:gd name="T30" fmla="*/ 372 w 402"/>
                <a:gd name="T31" fmla="*/ 77 h 582"/>
                <a:gd name="T32" fmla="*/ 372 w 402"/>
                <a:gd name="T33" fmla="*/ 355 h 582"/>
                <a:gd name="T34" fmla="*/ 178 w 402"/>
                <a:gd name="T35" fmla="*/ 355 h 582"/>
                <a:gd name="T36" fmla="*/ 178 w 402"/>
                <a:gd name="T37" fmla="*/ 487 h 582"/>
                <a:gd name="T38" fmla="*/ 372 w 402"/>
                <a:gd name="T39" fmla="*/ 487 h 582"/>
                <a:gd name="T40" fmla="*/ 372 w 402"/>
                <a:gd name="T41" fmla="*/ 536 h 582"/>
                <a:gd name="T42" fmla="*/ 178 w 402"/>
                <a:gd name="T43" fmla="*/ 536 h 582"/>
                <a:gd name="T44" fmla="*/ 178 w 402"/>
                <a:gd name="T45" fmla="*/ 582 h 582"/>
                <a:gd name="T46" fmla="*/ 372 w 402"/>
                <a:gd name="T47" fmla="*/ 582 h 582"/>
                <a:gd name="T48" fmla="*/ 402 w 402"/>
                <a:gd name="T49" fmla="*/ 552 h 582"/>
                <a:gd name="T50" fmla="*/ 402 w 402"/>
                <a:gd name="T51" fmla="*/ 60 h 582"/>
                <a:gd name="T52" fmla="*/ 0 w 402"/>
                <a:gd name="T53" fmla="*/ 60 h 582"/>
                <a:gd name="T54" fmla="*/ 0 w 402"/>
                <a:gd name="T55"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2" h="582">
                  <a:moveTo>
                    <a:pt x="182" y="466"/>
                  </a:moveTo>
                  <a:cubicBezTo>
                    <a:pt x="182" y="430"/>
                    <a:pt x="182" y="430"/>
                    <a:pt x="182" y="430"/>
                  </a:cubicBezTo>
                  <a:cubicBezTo>
                    <a:pt x="372" y="430"/>
                    <a:pt x="372" y="430"/>
                    <a:pt x="372" y="430"/>
                  </a:cubicBezTo>
                  <a:cubicBezTo>
                    <a:pt x="372" y="466"/>
                    <a:pt x="372" y="466"/>
                    <a:pt x="372" y="466"/>
                  </a:cubicBezTo>
                  <a:cubicBezTo>
                    <a:pt x="182" y="466"/>
                    <a:pt x="182" y="466"/>
                    <a:pt x="182" y="466"/>
                  </a:cubicBezTo>
                  <a:moveTo>
                    <a:pt x="0" y="0"/>
                  </a:moveTo>
                  <a:cubicBezTo>
                    <a:pt x="0" y="0"/>
                    <a:pt x="0" y="0"/>
                    <a:pt x="0" y="0"/>
                  </a:cubicBezTo>
                  <a:cubicBezTo>
                    <a:pt x="0" y="297"/>
                    <a:pt x="0" y="297"/>
                    <a:pt x="0" y="297"/>
                  </a:cubicBezTo>
                  <a:cubicBezTo>
                    <a:pt x="15" y="297"/>
                    <a:pt x="15" y="297"/>
                    <a:pt x="15" y="297"/>
                  </a:cubicBezTo>
                  <a:cubicBezTo>
                    <a:pt x="15" y="78"/>
                    <a:pt x="15" y="78"/>
                    <a:pt x="15" y="78"/>
                  </a:cubicBezTo>
                  <a:cubicBezTo>
                    <a:pt x="15" y="73"/>
                    <a:pt x="19" y="68"/>
                    <a:pt x="24" y="68"/>
                  </a:cubicBezTo>
                  <a:cubicBezTo>
                    <a:pt x="30" y="68"/>
                    <a:pt x="34" y="73"/>
                    <a:pt x="34" y="78"/>
                  </a:cubicBezTo>
                  <a:cubicBezTo>
                    <a:pt x="34" y="297"/>
                    <a:pt x="34" y="297"/>
                    <a:pt x="34" y="297"/>
                  </a:cubicBezTo>
                  <a:cubicBezTo>
                    <a:pt x="54" y="297"/>
                    <a:pt x="54" y="297"/>
                    <a:pt x="54" y="297"/>
                  </a:cubicBezTo>
                  <a:cubicBezTo>
                    <a:pt x="54" y="77"/>
                    <a:pt x="54" y="77"/>
                    <a:pt x="54" y="77"/>
                  </a:cubicBezTo>
                  <a:cubicBezTo>
                    <a:pt x="372" y="77"/>
                    <a:pt x="372" y="77"/>
                    <a:pt x="372" y="77"/>
                  </a:cubicBezTo>
                  <a:cubicBezTo>
                    <a:pt x="372" y="355"/>
                    <a:pt x="372" y="355"/>
                    <a:pt x="372" y="355"/>
                  </a:cubicBezTo>
                  <a:cubicBezTo>
                    <a:pt x="178" y="355"/>
                    <a:pt x="178" y="355"/>
                    <a:pt x="178" y="355"/>
                  </a:cubicBezTo>
                  <a:cubicBezTo>
                    <a:pt x="178" y="487"/>
                    <a:pt x="178" y="487"/>
                    <a:pt x="178" y="487"/>
                  </a:cubicBezTo>
                  <a:cubicBezTo>
                    <a:pt x="372" y="487"/>
                    <a:pt x="372" y="487"/>
                    <a:pt x="372" y="487"/>
                  </a:cubicBezTo>
                  <a:cubicBezTo>
                    <a:pt x="372" y="536"/>
                    <a:pt x="372" y="536"/>
                    <a:pt x="372" y="536"/>
                  </a:cubicBezTo>
                  <a:cubicBezTo>
                    <a:pt x="178" y="536"/>
                    <a:pt x="178" y="536"/>
                    <a:pt x="178" y="536"/>
                  </a:cubicBezTo>
                  <a:cubicBezTo>
                    <a:pt x="178" y="582"/>
                    <a:pt x="178" y="582"/>
                    <a:pt x="178" y="582"/>
                  </a:cubicBezTo>
                  <a:cubicBezTo>
                    <a:pt x="372" y="582"/>
                    <a:pt x="372" y="582"/>
                    <a:pt x="372" y="582"/>
                  </a:cubicBezTo>
                  <a:cubicBezTo>
                    <a:pt x="388" y="582"/>
                    <a:pt x="402" y="569"/>
                    <a:pt x="402" y="552"/>
                  </a:cubicBezTo>
                  <a:cubicBezTo>
                    <a:pt x="402" y="60"/>
                    <a:pt x="402" y="60"/>
                    <a:pt x="402" y="60"/>
                  </a:cubicBezTo>
                  <a:cubicBezTo>
                    <a:pt x="0" y="60"/>
                    <a:pt x="0" y="60"/>
                    <a:pt x="0" y="60"/>
                  </a:cubicBezTo>
                  <a:cubicBezTo>
                    <a:pt x="0" y="0"/>
                    <a:pt x="0" y="0"/>
                    <a:pt x="0" y="0"/>
                  </a:cubicBezTo>
                </a:path>
              </a:pathLst>
            </a:custGeom>
            <a:solidFill>
              <a:srgbClr val="C2F4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0" name="ïṣlïḑè"/>
            <p:cNvSpPr/>
            <p:nvPr/>
          </p:nvSpPr>
          <p:spPr bwMode="auto">
            <a:xfrm>
              <a:off x="6670676" y="2232025"/>
              <a:ext cx="536575" cy="854075"/>
            </a:xfrm>
            <a:custGeom>
              <a:avLst/>
              <a:gdLst>
                <a:gd name="T0" fmla="*/ 338 w 338"/>
                <a:gd name="T1" fmla="*/ 451 h 538"/>
                <a:gd name="T2" fmla="*/ 284 w 338"/>
                <a:gd name="T3" fmla="*/ 451 h 538"/>
                <a:gd name="T4" fmla="*/ 284 w 338"/>
                <a:gd name="T5" fmla="*/ 528 h 538"/>
                <a:gd name="T6" fmla="*/ 284 w 338"/>
                <a:gd name="T7" fmla="*/ 538 h 538"/>
                <a:gd name="T8" fmla="*/ 338 w 338"/>
                <a:gd name="T9" fmla="*/ 538 h 538"/>
                <a:gd name="T10" fmla="*/ 338 w 338"/>
                <a:gd name="T11" fmla="*/ 451 h 538"/>
                <a:gd name="T12" fmla="*/ 338 w 338"/>
                <a:gd name="T13" fmla="*/ 108 h 538"/>
                <a:gd name="T14" fmla="*/ 284 w 338"/>
                <a:gd name="T15" fmla="*/ 108 h 538"/>
                <a:gd name="T16" fmla="*/ 284 w 338"/>
                <a:gd name="T17" fmla="*/ 250 h 538"/>
                <a:gd name="T18" fmla="*/ 315 w 338"/>
                <a:gd name="T19" fmla="*/ 250 h 538"/>
                <a:gd name="T20" fmla="*/ 315 w 338"/>
                <a:gd name="T21" fmla="*/ 318 h 538"/>
                <a:gd name="T22" fmla="*/ 284 w 338"/>
                <a:gd name="T23" fmla="*/ 318 h 538"/>
                <a:gd name="T24" fmla="*/ 284 w 338"/>
                <a:gd name="T25" fmla="*/ 358 h 538"/>
                <a:gd name="T26" fmla="*/ 338 w 338"/>
                <a:gd name="T27" fmla="*/ 358 h 538"/>
                <a:gd name="T28" fmla="*/ 338 w 338"/>
                <a:gd name="T29" fmla="*/ 108 h 538"/>
                <a:gd name="T30" fmla="*/ 28 w 338"/>
                <a:gd name="T31" fmla="*/ 0 h 538"/>
                <a:gd name="T32" fmla="*/ 0 w 338"/>
                <a:gd name="T33" fmla="*/ 0 h 538"/>
                <a:gd name="T34" fmla="*/ 0 w 338"/>
                <a:gd name="T35" fmla="*/ 57 h 538"/>
                <a:gd name="T36" fmla="*/ 28 w 338"/>
                <a:gd name="T37" fmla="*/ 57 h 538"/>
                <a:gd name="T38" fmla="*/ 28 w 338"/>
                <a:gd name="T39" fmla="*/ 0 h 538"/>
                <a:gd name="T40" fmla="*/ 102 w 338"/>
                <a:gd name="T41" fmla="*/ 0 h 538"/>
                <a:gd name="T42" fmla="*/ 64 w 338"/>
                <a:gd name="T43" fmla="*/ 0 h 538"/>
                <a:gd name="T44" fmla="*/ 64 w 338"/>
                <a:gd name="T45" fmla="*/ 57 h 538"/>
                <a:gd name="T46" fmla="*/ 102 w 338"/>
                <a:gd name="T47" fmla="*/ 57 h 538"/>
                <a:gd name="T48" fmla="*/ 102 w 338"/>
                <a:gd name="T49" fmla="*/ 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8" h="538">
                  <a:moveTo>
                    <a:pt x="338" y="451"/>
                  </a:moveTo>
                  <a:lnTo>
                    <a:pt x="284" y="451"/>
                  </a:lnTo>
                  <a:lnTo>
                    <a:pt x="284" y="528"/>
                  </a:lnTo>
                  <a:lnTo>
                    <a:pt x="284" y="538"/>
                  </a:lnTo>
                  <a:lnTo>
                    <a:pt x="338" y="538"/>
                  </a:lnTo>
                  <a:lnTo>
                    <a:pt x="338" y="451"/>
                  </a:lnTo>
                  <a:close/>
                  <a:moveTo>
                    <a:pt x="338" y="108"/>
                  </a:moveTo>
                  <a:lnTo>
                    <a:pt x="284" y="108"/>
                  </a:lnTo>
                  <a:lnTo>
                    <a:pt x="284" y="250"/>
                  </a:lnTo>
                  <a:lnTo>
                    <a:pt x="315" y="250"/>
                  </a:lnTo>
                  <a:lnTo>
                    <a:pt x="315" y="318"/>
                  </a:lnTo>
                  <a:lnTo>
                    <a:pt x="284" y="318"/>
                  </a:lnTo>
                  <a:lnTo>
                    <a:pt x="284" y="358"/>
                  </a:lnTo>
                  <a:lnTo>
                    <a:pt x="338" y="358"/>
                  </a:lnTo>
                  <a:lnTo>
                    <a:pt x="338" y="108"/>
                  </a:lnTo>
                  <a:close/>
                  <a:moveTo>
                    <a:pt x="28" y="0"/>
                  </a:moveTo>
                  <a:lnTo>
                    <a:pt x="0" y="0"/>
                  </a:lnTo>
                  <a:lnTo>
                    <a:pt x="0" y="57"/>
                  </a:lnTo>
                  <a:lnTo>
                    <a:pt x="28" y="57"/>
                  </a:lnTo>
                  <a:lnTo>
                    <a:pt x="28" y="0"/>
                  </a:lnTo>
                  <a:close/>
                  <a:moveTo>
                    <a:pt x="102" y="0"/>
                  </a:moveTo>
                  <a:lnTo>
                    <a:pt x="64" y="0"/>
                  </a:lnTo>
                  <a:lnTo>
                    <a:pt x="64" y="57"/>
                  </a:lnTo>
                  <a:lnTo>
                    <a:pt x="102" y="57"/>
                  </a:lnTo>
                  <a:lnTo>
                    <a:pt x="102" y="0"/>
                  </a:lnTo>
                  <a:close/>
                </a:path>
              </a:pathLst>
            </a:custGeom>
            <a:solidFill>
              <a:srgbClr val="2790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1" name="i$lïḑe"/>
            <p:cNvSpPr/>
            <p:nvPr/>
          </p:nvSpPr>
          <p:spPr bwMode="auto">
            <a:xfrm>
              <a:off x="6670676" y="2232025"/>
              <a:ext cx="536575" cy="854075"/>
            </a:xfrm>
            <a:custGeom>
              <a:avLst/>
              <a:gdLst>
                <a:gd name="T0" fmla="*/ 338 w 338"/>
                <a:gd name="T1" fmla="*/ 451 h 538"/>
                <a:gd name="T2" fmla="*/ 284 w 338"/>
                <a:gd name="T3" fmla="*/ 451 h 538"/>
                <a:gd name="T4" fmla="*/ 284 w 338"/>
                <a:gd name="T5" fmla="*/ 528 h 538"/>
                <a:gd name="T6" fmla="*/ 284 w 338"/>
                <a:gd name="T7" fmla="*/ 538 h 538"/>
                <a:gd name="T8" fmla="*/ 338 w 338"/>
                <a:gd name="T9" fmla="*/ 538 h 538"/>
                <a:gd name="T10" fmla="*/ 338 w 338"/>
                <a:gd name="T11" fmla="*/ 451 h 538"/>
                <a:gd name="T12" fmla="*/ 338 w 338"/>
                <a:gd name="T13" fmla="*/ 108 h 538"/>
                <a:gd name="T14" fmla="*/ 284 w 338"/>
                <a:gd name="T15" fmla="*/ 108 h 538"/>
                <a:gd name="T16" fmla="*/ 284 w 338"/>
                <a:gd name="T17" fmla="*/ 250 h 538"/>
                <a:gd name="T18" fmla="*/ 315 w 338"/>
                <a:gd name="T19" fmla="*/ 250 h 538"/>
                <a:gd name="T20" fmla="*/ 315 w 338"/>
                <a:gd name="T21" fmla="*/ 318 h 538"/>
                <a:gd name="T22" fmla="*/ 284 w 338"/>
                <a:gd name="T23" fmla="*/ 318 h 538"/>
                <a:gd name="T24" fmla="*/ 284 w 338"/>
                <a:gd name="T25" fmla="*/ 358 h 538"/>
                <a:gd name="T26" fmla="*/ 338 w 338"/>
                <a:gd name="T27" fmla="*/ 358 h 538"/>
                <a:gd name="T28" fmla="*/ 338 w 338"/>
                <a:gd name="T29" fmla="*/ 108 h 538"/>
                <a:gd name="T30" fmla="*/ 28 w 338"/>
                <a:gd name="T31" fmla="*/ 0 h 538"/>
                <a:gd name="T32" fmla="*/ 0 w 338"/>
                <a:gd name="T33" fmla="*/ 0 h 538"/>
                <a:gd name="T34" fmla="*/ 0 w 338"/>
                <a:gd name="T35" fmla="*/ 57 h 538"/>
                <a:gd name="T36" fmla="*/ 28 w 338"/>
                <a:gd name="T37" fmla="*/ 57 h 538"/>
                <a:gd name="T38" fmla="*/ 28 w 338"/>
                <a:gd name="T39" fmla="*/ 0 h 538"/>
                <a:gd name="T40" fmla="*/ 102 w 338"/>
                <a:gd name="T41" fmla="*/ 0 h 538"/>
                <a:gd name="T42" fmla="*/ 64 w 338"/>
                <a:gd name="T43" fmla="*/ 0 h 538"/>
                <a:gd name="T44" fmla="*/ 64 w 338"/>
                <a:gd name="T45" fmla="*/ 57 h 538"/>
                <a:gd name="T46" fmla="*/ 102 w 338"/>
                <a:gd name="T47" fmla="*/ 57 h 538"/>
                <a:gd name="T48" fmla="*/ 102 w 338"/>
                <a:gd name="T49" fmla="*/ 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8" h="538">
                  <a:moveTo>
                    <a:pt x="338" y="451"/>
                  </a:moveTo>
                  <a:lnTo>
                    <a:pt x="284" y="451"/>
                  </a:lnTo>
                  <a:lnTo>
                    <a:pt x="284" y="528"/>
                  </a:lnTo>
                  <a:lnTo>
                    <a:pt x="284" y="538"/>
                  </a:lnTo>
                  <a:lnTo>
                    <a:pt x="338" y="538"/>
                  </a:lnTo>
                  <a:lnTo>
                    <a:pt x="338" y="451"/>
                  </a:lnTo>
                  <a:moveTo>
                    <a:pt x="338" y="108"/>
                  </a:moveTo>
                  <a:lnTo>
                    <a:pt x="284" y="108"/>
                  </a:lnTo>
                  <a:lnTo>
                    <a:pt x="284" y="250"/>
                  </a:lnTo>
                  <a:lnTo>
                    <a:pt x="315" y="250"/>
                  </a:lnTo>
                  <a:lnTo>
                    <a:pt x="315" y="318"/>
                  </a:lnTo>
                  <a:lnTo>
                    <a:pt x="284" y="318"/>
                  </a:lnTo>
                  <a:lnTo>
                    <a:pt x="284" y="358"/>
                  </a:lnTo>
                  <a:lnTo>
                    <a:pt x="338" y="358"/>
                  </a:lnTo>
                  <a:lnTo>
                    <a:pt x="338" y="108"/>
                  </a:lnTo>
                  <a:moveTo>
                    <a:pt x="28" y="0"/>
                  </a:moveTo>
                  <a:lnTo>
                    <a:pt x="0" y="0"/>
                  </a:lnTo>
                  <a:lnTo>
                    <a:pt x="0" y="57"/>
                  </a:lnTo>
                  <a:lnTo>
                    <a:pt x="28" y="57"/>
                  </a:lnTo>
                  <a:lnTo>
                    <a:pt x="28" y="0"/>
                  </a:lnTo>
                  <a:moveTo>
                    <a:pt x="102" y="0"/>
                  </a:moveTo>
                  <a:lnTo>
                    <a:pt x="64" y="0"/>
                  </a:lnTo>
                  <a:lnTo>
                    <a:pt x="64" y="57"/>
                  </a:lnTo>
                  <a:lnTo>
                    <a:pt x="102" y="57"/>
                  </a:lnTo>
                  <a:lnTo>
                    <a:pt x="10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2" name="îs1iḑè"/>
            <p:cNvSpPr/>
            <p:nvPr/>
          </p:nvSpPr>
          <p:spPr bwMode="auto">
            <a:xfrm>
              <a:off x="6670676" y="2228850"/>
              <a:ext cx="161925" cy="3175"/>
            </a:xfrm>
            <a:custGeom>
              <a:avLst/>
              <a:gdLst>
                <a:gd name="T0" fmla="*/ 28 w 102"/>
                <a:gd name="T1" fmla="*/ 0 h 2"/>
                <a:gd name="T2" fmla="*/ 0 w 102"/>
                <a:gd name="T3" fmla="*/ 0 h 2"/>
                <a:gd name="T4" fmla="*/ 0 w 102"/>
                <a:gd name="T5" fmla="*/ 2 h 2"/>
                <a:gd name="T6" fmla="*/ 28 w 102"/>
                <a:gd name="T7" fmla="*/ 2 h 2"/>
                <a:gd name="T8" fmla="*/ 28 w 102"/>
                <a:gd name="T9" fmla="*/ 0 h 2"/>
                <a:gd name="T10" fmla="*/ 102 w 102"/>
                <a:gd name="T11" fmla="*/ 0 h 2"/>
                <a:gd name="T12" fmla="*/ 64 w 102"/>
                <a:gd name="T13" fmla="*/ 0 h 2"/>
                <a:gd name="T14" fmla="*/ 64 w 102"/>
                <a:gd name="T15" fmla="*/ 2 h 2"/>
                <a:gd name="T16" fmla="*/ 102 w 102"/>
                <a:gd name="T17" fmla="*/ 2 h 2"/>
                <a:gd name="T18" fmla="*/ 102 w 10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
                  <a:moveTo>
                    <a:pt x="28" y="0"/>
                  </a:moveTo>
                  <a:lnTo>
                    <a:pt x="0" y="0"/>
                  </a:lnTo>
                  <a:lnTo>
                    <a:pt x="0" y="2"/>
                  </a:lnTo>
                  <a:lnTo>
                    <a:pt x="28" y="2"/>
                  </a:lnTo>
                  <a:lnTo>
                    <a:pt x="28" y="0"/>
                  </a:lnTo>
                  <a:close/>
                  <a:moveTo>
                    <a:pt x="102" y="0"/>
                  </a:moveTo>
                  <a:lnTo>
                    <a:pt x="64" y="0"/>
                  </a:lnTo>
                  <a:lnTo>
                    <a:pt x="64" y="2"/>
                  </a:lnTo>
                  <a:lnTo>
                    <a:pt x="102" y="2"/>
                  </a:lnTo>
                  <a:lnTo>
                    <a:pt x="102" y="0"/>
                  </a:lnTo>
                  <a:close/>
                </a:path>
              </a:pathLst>
            </a:custGeom>
            <a:solidFill>
              <a:srgbClr val="41B1E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3" name="iṧḷídè"/>
            <p:cNvSpPr/>
            <p:nvPr/>
          </p:nvSpPr>
          <p:spPr bwMode="auto">
            <a:xfrm>
              <a:off x="6670676" y="2228850"/>
              <a:ext cx="161925" cy="3175"/>
            </a:xfrm>
            <a:custGeom>
              <a:avLst/>
              <a:gdLst>
                <a:gd name="T0" fmla="*/ 28 w 102"/>
                <a:gd name="T1" fmla="*/ 0 h 2"/>
                <a:gd name="T2" fmla="*/ 0 w 102"/>
                <a:gd name="T3" fmla="*/ 0 h 2"/>
                <a:gd name="T4" fmla="*/ 0 w 102"/>
                <a:gd name="T5" fmla="*/ 2 h 2"/>
                <a:gd name="T6" fmla="*/ 28 w 102"/>
                <a:gd name="T7" fmla="*/ 2 h 2"/>
                <a:gd name="T8" fmla="*/ 28 w 102"/>
                <a:gd name="T9" fmla="*/ 0 h 2"/>
                <a:gd name="T10" fmla="*/ 102 w 102"/>
                <a:gd name="T11" fmla="*/ 0 h 2"/>
                <a:gd name="T12" fmla="*/ 64 w 102"/>
                <a:gd name="T13" fmla="*/ 0 h 2"/>
                <a:gd name="T14" fmla="*/ 64 w 102"/>
                <a:gd name="T15" fmla="*/ 2 h 2"/>
                <a:gd name="T16" fmla="*/ 102 w 102"/>
                <a:gd name="T17" fmla="*/ 2 h 2"/>
                <a:gd name="T18" fmla="*/ 102 w 10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
                  <a:moveTo>
                    <a:pt x="28" y="0"/>
                  </a:moveTo>
                  <a:lnTo>
                    <a:pt x="0" y="0"/>
                  </a:lnTo>
                  <a:lnTo>
                    <a:pt x="0" y="2"/>
                  </a:lnTo>
                  <a:lnTo>
                    <a:pt x="28" y="2"/>
                  </a:lnTo>
                  <a:lnTo>
                    <a:pt x="28" y="0"/>
                  </a:lnTo>
                  <a:moveTo>
                    <a:pt x="102" y="0"/>
                  </a:moveTo>
                  <a:lnTo>
                    <a:pt x="64" y="0"/>
                  </a:lnTo>
                  <a:lnTo>
                    <a:pt x="64" y="2"/>
                  </a:lnTo>
                  <a:lnTo>
                    <a:pt x="102" y="2"/>
                  </a:lnTo>
                  <a:lnTo>
                    <a:pt x="10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4" name="iś1idé"/>
            <p:cNvSpPr/>
            <p:nvPr/>
          </p:nvSpPr>
          <p:spPr bwMode="auto">
            <a:xfrm>
              <a:off x="6670676" y="2403475"/>
              <a:ext cx="450850" cy="682625"/>
            </a:xfrm>
            <a:custGeom>
              <a:avLst/>
              <a:gdLst>
                <a:gd name="T0" fmla="*/ 150 w 150"/>
                <a:gd name="T1" fmla="*/ 222 h 227"/>
                <a:gd name="T2" fmla="*/ 144 w 150"/>
                <a:gd name="T3" fmla="*/ 227 h 227"/>
                <a:gd name="T4" fmla="*/ 150 w 150"/>
                <a:gd name="T5" fmla="*/ 227 h 227"/>
                <a:gd name="T6" fmla="*/ 150 w 150"/>
                <a:gd name="T7" fmla="*/ 222 h 227"/>
                <a:gd name="T8" fmla="*/ 103 w 150"/>
                <a:gd name="T9" fmla="*/ 198 h 227"/>
                <a:gd name="T10" fmla="*/ 33 w 150"/>
                <a:gd name="T11" fmla="*/ 198 h 227"/>
                <a:gd name="T12" fmla="*/ 24 w 150"/>
                <a:gd name="T13" fmla="*/ 204 h 227"/>
                <a:gd name="T14" fmla="*/ 16 w 150"/>
                <a:gd name="T15" fmla="*/ 198 h 227"/>
                <a:gd name="T16" fmla="*/ 0 w 150"/>
                <a:gd name="T17" fmla="*/ 198 h 227"/>
                <a:gd name="T18" fmla="*/ 15 w 150"/>
                <a:gd name="T19" fmla="*/ 223 h 227"/>
                <a:gd name="T20" fmla="*/ 78 w 150"/>
                <a:gd name="T21" fmla="*/ 223 h 227"/>
                <a:gd name="T22" fmla="*/ 103 w 150"/>
                <a:gd name="T23" fmla="*/ 198 h 227"/>
                <a:gd name="T24" fmla="*/ 15 w 150"/>
                <a:gd name="T25" fmla="*/ 165 h 227"/>
                <a:gd name="T26" fmla="*/ 0 w 150"/>
                <a:gd name="T27" fmla="*/ 165 h 227"/>
                <a:gd name="T28" fmla="*/ 0 w 150"/>
                <a:gd name="T29" fmla="*/ 190 h 227"/>
                <a:gd name="T30" fmla="*/ 15 w 150"/>
                <a:gd name="T31" fmla="*/ 190 h 227"/>
                <a:gd name="T32" fmla="*/ 15 w 150"/>
                <a:gd name="T33" fmla="*/ 165 h 227"/>
                <a:gd name="T34" fmla="*/ 54 w 150"/>
                <a:gd name="T35" fmla="*/ 165 h 227"/>
                <a:gd name="T36" fmla="*/ 34 w 150"/>
                <a:gd name="T37" fmla="*/ 165 h 227"/>
                <a:gd name="T38" fmla="*/ 34 w 150"/>
                <a:gd name="T39" fmla="*/ 190 h 227"/>
                <a:gd name="T40" fmla="*/ 105 w 150"/>
                <a:gd name="T41" fmla="*/ 190 h 227"/>
                <a:gd name="T42" fmla="*/ 109 w 150"/>
                <a:gd name="T43" fmla="*/ 192 h 227"/>
                <a:gd name="T44" fmla="*/ 120 w 150"/>
                <a:gd name="T45" fmla="*/ 181 h 227"/>
                <a:gd name="T46" fmla="*/ 54 w 150"/>
                <a:gd name="T47" fmla="*/ 181 h 227"/>
                <a:gd name="T48" fmla="*/ 54 w 150"/>
                <a:gd name="T49" fmla="*/ 165 h 227"/>
                <a:gd name="T50" fmla="*/ 15 w 150"/>
                <a:gd name="T51" fmla="*/ 132 h 227"/>
                <a:gd name="T52" fmla="*/ 14 w 150"/>
                <a:gd name="T53" fmla="*/ 132 h 227"/>
                <a:gd name="T54" fmla="*/ 0 w 150"/>
                <a:gd name="T55" fmla="*/ 146 h 227"/>
                <a:gd name="T56" fmla="*/ 0 w 150"/>
                <a:gd name="T57" fmla="*/ 157 h 227"/>
                <a:gd name="T58" fmla="*/ 15 w 150"/>
                <a:gd name="T59" fmla="*/ 157 h 227"/>
                <a:gd name="T60" fmla="*/ 15 w 150"/>
                <a:gd name="T61" fmla="*/ 132 h 227"/>
                <a:gd name="T62" fmla="*/ 54 w 150"/>
                <a:gd name="T63" fmla="*/ 132 h 227"/>
                <a:gd name="T64" fmla="*/ 34 w 150"/>
                <a:gd name="T65" fmla="*/ 132 h 227"/>
                <a:gd name="T66" fmla="*/ 34 w 150"/>
                <a:gd name="T67" fmla="*/ 157 h 227"/>
                <a:gd name="T68" fmla="*/ 54 w 150"/>
                <a:gd name="T69" fmla="*/ 157 h 227"/>
                <a:gd name="T70" fmla="*/ 54 w 150"/>
                <a:gd name="T71" fmla="*/ 132 h 227"/>
                <a:gd name="T72" fmla="*/ 54 w 150"/>
                <a:gd name="T73" fmla="*/ 97 h 227"/>
                <a:gd name="T74" fmla="*/ 49 w 150"/>
                <a:gd name="T75" fmla="*/ 97 h 227"/>
                <a:gd name="T76" fmla="*/ 34 w 150"/>
                <a:gd name="T77" fmla="*/ 112 h 227"/>
                <a:gd name="T78" fmla="*/ 34 w 150"/>
                <a:gd name="T79" fmla="*/ 124 h 227"/>
                <a:gd name="T80" fmla="*/ 105 w 150"/>
                <a:gd name="T81" fmla="*/ 124 h 227"/>
                <a:gd name="T82" fmla="*/ 109 w 150"/>
                <a:gd name="T83" fmla="*/ 128 h 227"/>
                <a:gd name="T84" fmla="*/ 107 w 150"/>
                <a:gd name="T85" fmla="*/ 132 h 227"/>
                <a:gd name="T86" fmla="*/ 150 w 150"/>
                <a:gd name="T87" fmla="*/ 132 h 227"/>
                <a:gd name="T88" fmla="*/ 150 w 150"/>
                <a:gd name="T89" fmla="*/ 111 h 227"/>
                <a:gd name="T90" fmla="*/ 54 w 150"/>
                <a:gd name="T91" fmla="*/ 111 h 227"/>
                <a:gd name="T92" fmla="*/ 54 w 150"/>
                <a:gd name="T93" fmla="*/ 97 h 227"/>
                <a:gd name="T94" fmla="*/ 150 w 150"/>
                <a:gd name="T95" fmla="*/ 0 h 227"/>
                <a:gd name="T96" fmla="*/ 147 w 150"/>
                <a:gd name="T97" fmla="*/ 0 h 227"/>
                <a:gd name="T98" fmla="*/ 71 w 150"/>
                <a:gd name="T99" fmla="*/ 75 h 227"/>
                <a:gd name="T100" fmla="*/ 150 w 150"/>
                <a:gd name="T101" fmla="*/ 75 h 227"/>
                <a:gd name="T102" fmla="*/ 150 w 150"/>
                <a:gd name="T10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 h="227">
                  <a:moveTo>
                    <a:pt x="150" y="222"/>
                  </a:moveTo>
                  <a:cubicBezTo>
                    <a:pt x="144" y="227"/>
                    <a:pt x="144" y="227"/>
                    <a:pt x="144" y="227"/>
                  </a:cubicBezTo>
                  <a:cubicBezTo>
                    <a:pt x="150" y="227"/>
                    <a:pt x="150" y="227"/>
                    <a:pt x="150" y="227"/>
                  </a:cubicBezTo>
                  <a:cubicBezTo>
                    <a:pt x="150" y="222"/>
                    <a:pt x="150" y="222"/>
                    <a:pt x="150" y="222"/>
                  </a:cubicBezTo>
                  <a:moveTo>
                    <a:pt x="103" y="198"/>
                  </a:moveTo>
                  <a:cubicBezTo>
                    <a:pt x="33" y="198"/>
                    <a:pt x="33" y="198"/>
                    <a:pt x="33" y="198"/>
                  </a:cubicBezTo>
                  <a:cubicBezTo>
                    <a:pt x="32" y="202"/>
                    <a:pt x="28" y="204"/>
                    <a:pt x="24" y="204"/>
                  </a:cubicBezTo>
                  <a:cubicBezTo>
                    <a:pt x="20" y="204"/>
                    <a:pt x="17" y="202"/>
                    <a:pt x="16" y="198"/>
                  </a:cubicBezTo>
                  <a:cubicBezTo>
                    <a:pt x="0" y="198"/>
                    <a:pt x="0" y="198"/>
                    <a:pt x="0" y="198"/>
                  </a:cubicBezTo>
                  <a:cubicBezTo>
                    <a:pt x="1" y="209"/>
                    <a:pt x="6" y="218"/>
                    <a:pt x="15" y="223"/>
                  </a:cubicBezTo>
                  <a:cubicBezTo>
                    <a:pt x="78" y="223"/>
                    <a:pt x="78" y="223"/>
                    <a:pt x="78" y="223"/>
                  </a:cubicBezTo>
                  <a:cubicBezTo>
                    <a:pt x="103" y="198"/>
                    <a:pt x="103" y="198"/>
                    <a:pt x="103" y="198"/>
                  </a:cubicBezTo>
                  <a:moveTo>
                    <a:pt x="15" y="165"/>
                  </a:moveTo>
                  <a:cubicBezTo>
                    <a:pt x="0" y="165"/>
                    <a:pt x="0" y="165"/>
                    <a:pt x="0" y="165"/>
                  </a:cubicBezTo>
                  <a:cubicBezTo>
                    <a:pt x="0" y="190"/>
                    <a:pt x="0" y="190"/>
                    <a:pt x="0" y="190"/>
                  </a:cubicBezTo>
                  <a:cubicBezTo>
                    <a:pt x="15" y="190"/>
                    <a:pt x="15" y="190"/>
                    <a:pt x="15" y="190"/>
                  </a:cubicBezTo>
                  <a:cubicBezTo>
                    <a:pt x="15" y="165"/>
                    <a:pt x="15" y="165"/>
                    <a:pt x="15" y="165"/>
                  </a:cubicBezTo>
                  <a:moveTo>
                    <a:pt x="54" y="165"/>
                  </a:moveTo>
                  <a:cubicBezTo>
                    <a:pt x="34" y="165"/>
                    <a:pt x="34" y="165"/>
                    <a:pt x="34" y="165"/>
                  </a:cubicBezTo>
                  <a:cubicBezTo>
                    <a:pt x="34" y="190"/>
                    <a:pt x="34" y="190"/>
                    <a:pt x="34" y="190"/>
                  </a:cubicBezTo>
                  <a:cubicBezTo>
                    <a:pt x="105" y="190"/>
                    <a:pt x="105" y="190"/>
                    <a:pt x="105" y="190"/>
                  </a:cubicBezTo>
                  <a:cubicBezTo>
                    <a:pt x="107" y="190"/>
                    <a:pt x="108" y="191"/>
                    <a:pt x="109" y="192"/>
                  </a:cubicBezTo>
                  <a:cubicBezTo>
                    <a:pt x="120" y="181"/>
                    <a:pt x="120" y="181"/>
                    <a:pt x="120" y="181"/>
                  </a:cubicBezTo>
                  <a:cubicBezTo>
                    <a:pt x="54" y="181"/>
                    <a:pt x="54" y="181"/>
                    <a:pt x="54" y="181"/>
                  </a:cubicBezTo>
                  <a:cubicBezTo>
                    <a:pt x="54" y="165"/>
                    <a:pt x="54" y="165"/>
                    <a:pt x="54" y="165"/>
                  </a:cubicBezTo>
                  <a:moveTo>
                    <a:pt x="15" y="132"/>
                  </a:moveTo>
                  <a:cubicBezTo>
                    <a:pt x="14" y="132"/>
                    <a:pt x="14" y="132"/>
                    <a:pt x="14" y="132"/>
                  </a:cubicBezTo>
                  <a:cubicBezTo>
                    <a:pt x="0" y="146"/>
                    <a:pt x="0" y="146"/>
                    <a:pt x="0" y="146"/>
                  </a:cubicBezTo>
                  <a:cubicBezTo>
                    <a:pt x="0" y="157"/>
                    <a:pt x="0" y="157"/>
                    <a:pt x="0" y="157"/>
                  </a:cubicBezTo>
                  <a:cubicBezTo>
                    <a:pt x="15" y="157"/>
                    <a:pt x="15" y="157"/>
                    <a:pt x="15" y="157"/>
                  </a:cubicBezTo>
                  <a:cubicBezTo>
                    <a:pt x="15" y="132"/>
                    <a:pt x="15" y="132"/>
                    <a:pt x="15" y="132"/>
                  </a:cubicBezTo>
                  <a:moveTo>
                    <a:pt x="54" y="132"/>
                  </a:moveTo>
                  <a:cubicBezTo>
                    <a:pt x="34" y="132"/>
                    <a:pt x="34" y="132"/>
                    <a:pt x="34" y="132"/>
                  </a:cubicBezTo>
                  <a:cubicBezTo>
                    <a:pt x="34" y="157"/>
                    <a:pt x="34" y="157"/>
                    <a:pt x="34" y="157"/>
                  </a:cubicBezTo>
                  <a:cubicBezTo>
                    <a:pt x="54" y="157"/>
                    <a:pt x="54" y="157"/>
                    <a:pt x="54" y="157"/>
                  </a:cubicBezTo>
                  <a:cubicBezTo>
                    <a:pt x="54" y="132"/>
                    <a:pt x="54" y="132"/>
                    <a:pt x="54" y="132"/>
                  </a:cubicBezTo>
                  <a:moveTo>
                    <a:pt x="54" y="97"/>
                  </a:moveTo>
                  <a:cubicBezTo>
                    <a:pt x="49" y="97"/>
                    <a:pt x="49" y="97"/>
                    <a:pt x="49" y="97"/>
                  </a:cubicBezTo>
                  <a:cubicBezTo>
                    <a:pt x="34" y="112"/>
                    <a:pt x="34" y="112"/>
                    <a:pt x="34" y="112"/>
                  </a:cubicBezTo>
                  <a:cubicBezTo>
                    <a:pt x="34" y="124"/>
                    <a:pt x="34" y="124"/>
                    <a:pt x="34" y="124"/>
                  </a:cubicBezTo>
                  <a:cubicBezTo>
                    <a:pt x="105" y="124"/>
                    <a:pt x="105" y="124"/>
                    <a:pt x="105" y="124"/>
                  </a:cubicBezTo>
                  <a:cubicBezTo>
                    <a:pt x="107" y="124"/>
                    <a:pt x="109" y="126"/>
                    <a:pt x="109" y="128"/>
                  </a:cubicBezTo>
                  <a:cubicBezTo>
                    <a:pt x="109" y="130"/>
                    <a:pt x="108" y="131"/>
                    <a:pt x="107" y="132"/>
                  </a:cubicBezTo>
                  <a:cubicBezTo>
                    <a:pt x="150" y="132"/>
                    <a:pt x="150" y="132"/>
                    <a:pt x="150" y="132"/>
                  </a:cubicBezTo>
                  <a:cubicBezTo>
                    <a:pt x="150" y="111"/>
                    <a:pt x="150" y="111"/>
                    <a:pt x="150" y="111"/>
                  </a:cubicBezTo>
                  <a:cubicBezTo>
                    <a:pt x="54" y="111"/>
                    <a:pt x="54" y="111"/>
                    <a:pt x="54" y="111"/>
                  </a:cubicBezTo>
                  <a:cubicBezTo>
                    <a:pt x="54" y="97"/>
                    <a:pt x="54" y="97"/>
                    <a:pt x="54" y="97"/>
                  </a:cubicBezTo>
                  <a:moveTo>
                    <a:pt x="150" y="0"/>
                  </a:moveTo>
                  <a:cubicBezTo>
                    <a:pt x="147" y="0"/>
                    <a:pt x="147" y="0"/>
                    <a:pt x="147" y="0"/>
                  </a:cubicBezTo>
                  <a:cubicBezTo>
                    <a:pt x="71" y="75"/>
                    <a:pt x="71" y="75"/>
                    <a:pt x="71" y="75"/>
                  </a:cubicBezTo>
                  <a:cubicBezTo>
                    <a:pt x="150" y="75"/>
                    <a:pt x="150" y="75"/>
                    <a:pt x="150" y="75"/>
                  </a:cubicBezTo>
                  <a:cubicBezTo>
                    <a:pt x="150" y="0"/>
                    <a:pt x="150" y="0"/>
                    <a:pt x="150" y="0"/>
                  </a:cubicBezTo>
                </a:path>
              </a:pathLst>
            </a:custGeom>
            <a:solidFill>
              <a:srgbClr val="1E485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5" name="iS1íḍé"/>
            <p:cNvSpPr/>
            <p:nvPr/>
          </p:nvSpPr>
          <p:spPr bwMode="auto">
            <a:xfrm>
              <a:off x="6818313" y="2679700"/>
              <a:ext cx="14288" cy="15875"/>
            </a:xfrm>
            <a:custGeom>
              <a:avLst/>
              <a:gdLst>
                <a:gd name="T0" fmla="*/ 9 w 9"/>
                <a:gd name="T1" fmla="*/ 0 h 10"/>
                <a:gd name="T2" fmla="*/ 0 w 9"/>
                <a:gd name="T3" fmla="*/ 10 h 10"/>
                <a:gd name="T4" fmla="*/ 9 w 9"/>
                <a:gd name="T5" fmla="*/ 10 h 10"/>
                <a:gd name="T6" fmla="*/ 9 w 9"/>
                <a:gd name="T7" fmla="*/ 0 h 10"/>
              </a:gdLst>
              <a:ahLst/>
              <a:cxnLst>
                <a:cxn ang="0">
                  <a:pos x="T0" y="T1"/>
                </a:cxn>
                <a:cxn ang="0">
                  <a:pos x="T2" y="T3"/>
                </a:cxn>
                <a:cxn ang="0">
                  <a:pos x="T4" y="T5"/>
                </a:cxn>
                <a:cxn ang="0">
                  <a:pos x="T6" y="T7"/>
                </a:cxn>
              </a:cxnLst>
              <a:rect l="0" t="0" r="r" b="b"/>
              <a:pathLst>
                <a:path w="9" h="10">
                  <a:moveTo>
                    <a:pt x="9" y="0"/>
                  </a:moveTo>
                  <a:lnTo>
                    <a:pt x="0" y="10"/>
                  </a:lnTo>
                  <a:lnTo>
                    <a:pt x="9" y="10"/>
                  </a:lnTo>
                  <a:lnTo>
                    <a:pt x="9" y="0"/>
                  </a:lnTo>
                  <a:close/>
                </a:path>
              </a:pathLst>
            </a:custGeom>
            <a:solidFill>
              <a:srgbClr val="C27E5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6" name="ïṩlïḓê"/>
            <p:cNvSpPr/>
            <p:nvPr/>
          </p:nvSpPr>
          <p:spPr bwMode="auto">
            <a:xfrm>
              <a:off x="6818313" y="2679700"/>
              <a:ext cx="14288" cy="15875"/>
            </a:xfrm>
            <a:custGeom>
              <a:avLst/>
              <a:gdLst>
                <a:gd name="T0" fmla="*/ 9 w 9"/>
                <a:gd name="T1" fmla="*/ 0 h 10"/>
                <a:gd name="T2" fmla="*/ 0 w 9"/>
                <a:gd name="T3" fmla="*/ 10 h 10"/>
                <a:gd name="T4" fmla="*/ 9 w 9"/>
                <a:gd name="T5" fmla="*/ 10 h 10"/>
                <a:gd name="T6" fmla="*/ 9 w 9"/>
                <a:gd name="T7" fmla="*/ 0 h 10"/>
              </a:gdLst>
              <a:ahLst/>
              <a:cxnLst>
                <a:cxn ang="0">
                  <a:pos x="T0" y="T1"/>
                </a:cxn>
                <a:cxn ang="0">
                  <a:pos x="T2" y="T3"/>
                </a:cxn>
                <a:cxn ang="0">
                  <a:pos x="T4" y="T5"/>
                </a:cxn>
                <a:cxn ang="0">
                  <a:pos x="T6" y="T7"/>
                </a:cxn>
              </a:cxnLst>
              <a:rect l="0" t="0" r="r" b="b"/>
              <a:pathLst>
                <a:path w="9" h="10">
                  <a:moveTo>
                    <a:pt x="9" y="0"/>
                  </a:moveTo>
                  <a:lnTo>
                    <a:pt x="0" y="10"/>
                  </a:lnTo>
                  <a:lnTo>
                    <a:pt x="9" y="10"/>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7" name="iṡḻíḓé"/>
            <p:cNvSpPr/>
            <p:nvPr/>
          </p:nvSpPr>
          <p:spPr bwMode="auto">
            <a:xfrm>
              <a:off x="6711951" y="2776538"/>
              <a:ext cx="287338" cy="23813"/>
            </a:xfrm>
            <a:custGeom>
              <a:avLst/>
              <a:gdLst>
                <a:gd name="T0" fmla="*/ 1 w 95"/>
                <a:gd name="T1" fmla="*/ 8 h 8"/>
                <a:gd name="T2" fmla="*/ 0 w 95"/>
                <a:gd name="T3" fmla="*/ 8 h 8"/>
                <a:gd name="T4" fmla="*/ 1 w 95"/>
                <a:gd name="T5" fmla="*/ 8 h 8"/>
                <a:gd name="T6" fmla="*/ 1 w 95"/>
                <a:gd name="T7" fmla="*/ 8 h 8"/>
                <a:gd name="T8" fmla="*/ 91 w 95"/>
                <a:gd name="T9" fmla="*/ 0 h 8"/>
                <a:gd name="T10" fmla="*/ 20 w 95"/>
                <a:gd name="T11" fmla="*/ 0 h 8"/>
                <a:gd name="T12" fmla="*/ 20 w 95"/>
                <a:gd name="T13" fmla="*/ 8 h 8"/>
                <a:gd name="T14" fmla="*/ 40 w 95"/>
                <a:gd name="T15" fmla="*/ 8 h 8"/>
                <a:gd name="T16" fmla="*/ 40 w 95"/>
                <a:gd name="T17" fmla="*/ 8 h 8"/>
                <a:gd name="T18" fmla="*/ 93 w 95"/>
                <a:gd name="T19" fmla="*/ 8 h 8"/>
                <a:gd name="T20" fmla="*/ 95 w 95"/>
                <a:gd name="T21" fmla="*/ 4 h 8"/>
                <a:gd name="T22" fmla="*/ 91 w 95"/>
                <a:gd name="T2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5" h="8">
                  <a:moveTo>
                    <a:pt x="1" y="8"/>
                  </a:moveTo>
                  <a:cubicBezTo>
                    <a:pt x="0" y="8"/>
                    <a:pt x="0" y="8"/>
                    <a:pt x="0" y="8"/>
                  </a:cubicBezTo>
                  <a:cubicBezTo>
                    <a:pt x="1" y="8"/>
                    <a:pt x="1" y="8"/>
                    <a:pt x="1" y="8"/>
                  </a:cubicBezTo>
                  <a:cubicBezTo>
                    <a:pt x="1" y="8"/>
                    <a:pt x="1" y="8"/>
                    <a:pt x="1" y="8"/>
                  </a:cubicBezTo>
                  <a:moveTo>
                    <a:pt x="91" y="0"/>
                  </a:moveTo>
                  <a:cubicBezTo>
                    <a:pt x="20" y="0"/>
                    <a:pt x="20" y="0"/>
                    <a:pt x="20" y="0"/>
                  </a:cubicBezTo>
                  <a:cubicBezTo>
                    <a:pt x="20" y="8"/>
                    <a:pt x="20" y="8"/>
                    <a:pt x="20" y="8"/>
                  </a:cubicBezTo>
                  <a:cubicBezTo>
                    <a:pt x="40" y="8"/>
                    <a:pt x="40" y="8"/>
                    <a:pt x="40" y="8"/>
                  </a:cubicBezTo>
                  <a:cubicBezTo>
                    <a:pt x="40" y="8"/>
                    <a:pt x="40" y="8"/>
                    <a:pt x="40" y="8"/>
                  </a:cubicBezTo>
                  <a:cubicBezTo>
                    <a:pt x="93" y="8"/>
                    <a:pt x="93" y="8"/>
                    <a:pt x="93" y="8"/>
                  </a:cubicBezTo>
                  <a:cubicBezTo>
                    <a:pt x="94" y="7"/>
                    <a:pt x="95" y="6"/>
                    <a:pt x="95" y="4"/>
                  </a:cubicBezTo>
                  <a:cubicBezTo>
                    <a:pt x="95" y="2"/>
                    <a:pt x="93" y="0"/>
                    <a:pt x="91" y="0"/>
                  </a:cubicBezTo>
                </a:path>
              </a:pathLst>
            </a:custGeom>
            <a:solidFill>
              <a:srgbClr val="C25FA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8" name="ïṩlîḑè"/>
            <p:cNvSpPr/>
            <p:nvPr/>
          </p:nvSpPr>
          <p:spPr bwMode="auto">
            <a:xfrm>
              <a:off x="6670676" y="2874963"/>
              <a:ext cx="161925" cy="23813"/>
            </a:xfrm>
            <a:custGeom>
              <a:avLst/>
              <a:gdLst>
                <a:gd name="T0" fmla="*/ 28 w 102"/>
                <a:gd name="T1" fmla="*/ 0 h 15"/>
                <a:gd name="T2" fmla="*/ 0 w 102"/>
                <a:gd name="T3" fmla="*/ 0 h 15"/>
                <a:gd name="T4" fmla="*/ 0 w 102"/>
                <a:gd name="T5" fmla="*/ 15 h 15"/>
                <a:gd name="T6" fmla="*/ 28 w 102"/>
                <a:gd name="T7" fmla="*/ 15 h 15"/>
                <a:gd name="T8" fmla="*/ 28 w 102"/>
                <a:gd name="T9" fmla="*/ 0 h 15"/>
                <a:gd name="T10" fmla="*/ 102 w 102"/>
                <a:gd name="T11" fmla="*/ 0 h 15"/>
                <a:gd name="T12" fmla="*/ 64 w 102"/>
                <a:gd name="T13" fmla="*/ 0 h 15"/>
                <a:gd name="T14" fmla="*/ 64 w 102"/>
                <a:gd name="T15" fmla="*/ 15 h 15"/>
                <a:gd name="T16" fmla="*/ 102 w 102"/>
                <a:gd name="T17" fmla="*/ 15 h 15"/>
                <a:gd name="T18" fmla="*/ 102 w 102"/>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5">
                  <a:moveTo>
                    <a:pt x="28" y="0"/>
                  </a:moveTo>
                  <a:lnTo>
                    <a:pt x="0" y="0"/>
                  </a:lnTo>
                  <a:lnTo>
                    <a:pt x="0" y="15"/>
                  </a:lnTo>
                  <a:lnTo>
                    <a:pt x="28" y="15"/>
                  </a:lnTo>
                  <a:lnTo>
                    <a:pt x="28" y="0"/>
                  </a:lnTo>
                  <a:close/>
                  <a:moveTo>
                    <a:pt x="102" y="0"/>
                  </a:moveTo>
                  <a:lnTo>
                    <a:pt x="64" y="0"/>
                  </a:lnTo>
                  <a:lnTo>
                    <a:pt x="64" y="15"/>
                  </a:lnTo>
                  <a:lnTo>
                    <a:pt x="102" y="15"/>
                  </a:lnTo>
                  <a:lnTo>
                    <a:pt x="102" y="0"/>
                  </a:lnTo>
                  <a:close/>
                </a:path>
              </a:pathLst>
            </a:custGeom>
            <a:solidFill>
              <a:srgbClr val="C25FA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59" name="îṡļïḓè"/>
            <p:cNvSpPr/>
            <p:nvPr/>
          </p:nvSpPr>
          <p:spPr bwMode="auto">
            <a:xfrm>
              <a:off x="6670676" y="2874963"/>
              <a:ext cx="161925" cy="23813"/>
            </a:xfrm>
            <a:custGeom>
              <a:avLst/>
              <a:gdLst>
                <a:gd name="T0" fmla="*/ 28 w 102"/>
                <a:gd name="T1" fmla="*/ 0 h 15"/>
                <a:gd name="T2" fmla="*/ 0 w 102"/>
                <a:gd name="T3" fmla="*/ 0 h 15"/>
                <a:gd name="T4" fmla="*/ 0 w 102"/>
                <a:gd name="T5" fmla="*/ 15 h 15"/>
                <a:gd name="T6" fmla="*/ 28 w 102"/>
                <a:gd name="T7" fmla="*/ 15 h 15"/>
                <a:gd name="T8" fmla="*/ 28 w 102"/>
                <a:gd name="T9" fmla="*/ 0 h 15"/>
                <a:gd name="T10" fmla="*/ 102 w 102"/>
                <a:gd name="T11" fmla="*/ 0 h 15"/>
                <a:gd name="T12" fmla="*/ 64 w 102"/>
                <a:gd name="T13" fmla="*/ 0 h 15"/>
                <a:gd name="T14" fmla="*/ 64 w 102"/>
                <a:gd name="T15" fmla="*/ 15 h 15"/>
                <a:gd name="T16" fmla="*/ 102 w 102"/>
                <a:gd name="T17" fmla="*/ 15 h 15"/>
                <a:gd name="T18" fmla="*/ 102 w 102"/>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5">
                  <a:moveTo>
                    <a:pt x="28" y="0"/>
                  </a:moveTo>
                  <a:lnTo>
                    <a:pt x="0" y="0"/>
                  </a:lnTo>
                  <a:lnTo>
                    <a:pt x="0" y="15"/>
                  </a:lnTo>
                  <a:lnTo>
                    <a:pt x="28" y="15"/>
                  </a:lnTo>
                  <a:lnTo>
                    <a:pt x="28" y="0"/>
                  </a:lnTo>
                  <a:moveTo>
                    <a:pt x="102" y="0"/>
                  </a:moveTo>
                  <a:lnTo>
                    <a:pt x="64" y="0"/>
                  </a:lnTo>
                  <a:lnTo>
                    <a:pt x="64" y="15"/>
                  </a:lnTo>
                  <a:lnTo>
                    <a:pt x="102" y="15"/>
                  </a:lnTo>
                  <a:lnTo>
                    <a:pt x="10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0" name="íslîḑé"/>
            <p:cNvSpPr/>
            <p:nvPr/>
          </p:nvSpPr>
          <p:spPr bwMode="auto">
            <a:xfrm>
              <a:off x="6670676" y="2974975"/>
              <a:ext cx="328613" cy="23813"/>
            </a:xfrm>
            <a:custGeom>
              <a:avLst/>
              <a:gdLst>
                <a:gd name="T0" fmla="*/ 15 w 109"/>
                <a:gd name="T1" fmla="*/ 0 h 8"/>
                <a:gd name="T2" fmla="*/ 0 w 109"/>
                <a:gd name="T3" fmla="*/ 0 h 8"/>
                <a:gd name="T4" fmla="*/ 0 w 109"/>
                <a:gd name="T5" fmla="*/ 7 h 8"/>
                <a:gd name="T6" fmla="*/ 0 w 109"/>
                <a:gd name="T7" fmla="*/ 8 h 8"/>
                <a:gd name="T8" fmla="*/ 16 w 109"/>
                <a:gd name="T9" fmla="*/ 8 h 8"/>
                <a:gd name="T10" fmla="*/ 15 w 109"/>
                <a:gd name="T11" fmla="*/ 4 h 8"/>
                <a:gd name="T12" fmla="*/ 15 w 109"/>
                <a:gd name="T13" fmla="*/ 0 h 8"/>
                <a:gd name="T14" fmla="*/ 105 w 109"/>
                <a:gd name="T15" fmla="*/ 0 h 8"/>
                <a:gd name="T16" fmla="*/ 34 w 109"/>
                <a:gd name="T17" fmla="*/ 0 h 8"/>
                <a:gd name="T18" fmla="*/ 34 w 109"/>
                <a:gd name="T19" fmla="*/ 4 h 8"/>
                <a:gd name="T20" fmla="*/ 33 w 109"/>
                <a:gd name="T21" fmla="*/ 8 h 8"/>
                <a:gd name="T22" fmla="*/ 103 w 109"/>
                <a:gd name="T23" fmla="*/ 8 h 8"/>
                <a:gd name="T24" fmla="*/ 109 w 109"/>
                <a:gd name="T25" fmla="*/ 2 h 8"/>
                <a:gd name="T26" fmla="*/ 105 w 109"/>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 h="8">
                  <a:moveTo>
                    <a:pt x="15" y="0"/>
                  </a:moveTo>
                  <a:cubicBezTo>
                    <a:pt x="0" y="0"/>
                    <a:pt x="0" y="0"/>
                    <a:pt x="0" y="0"/>
                  </a:cubicBezTo>
                  <a:cubicBezTo>
                    <a:pt x="0" y="7"/>
                    <a:pt x="0" y="7"/>
                    <a:pt x="0" y="7"/>
                  </a:cubicBezTo>
                  <a:cubicBezTo>
                    <a:pt x="0" y="8"/>
                    <a:pt x="0" y="8"/>
                    <a:pt x="0" y="8"/>
                  </a:cubicBezTo>
                  <a:cubicBezTo>
                    <a:pt x="16" y="8"/>
                    <a:pt x="16" y="8"/>
                    <a:pt x="16" y="8"/>
                  </a:cubicBezTo>
                  <a:cubicBezTo>
                    <a:pt x="15" y="7"/>
                    <a:pt x="15" y="6"/>
                    <a:pt x="15" y="4"/>
                  </a:cubicBezTo>
                  <a:cubicBezTo>
                    <a:pt x="15" y="0"/>
                    <a:pt x="15" y="0"/>
                    <a:pt x="15" y="0"/>
                  </a:cubicBezTo>
                  <a:moveTo>
                    <a:pt x="105" y="0"/>
                  </a:moveTo>
                  <a:cubicBezTo>
                    <a:pt x="34" y="0"/>
                    <a:pt x="34" y="0"/>
                    <a:pt x="34" y="0"/>
                  </a:cubicBezTo>
                  <a:cubicBezTo>
                    <a:pt x="34" y="4"/>
                    <a:pt x="34" y="4"/>
                    <a:pt x="34" y="4"/>
                  </a:cubicBezTo>
                  <a:cubicBezTo>
                    <a:pt x="34" y="6"/>
                    <a:pt x="34" y="7"/>
                    <a:pt x="33" y="8"/>
                  </a:cubicBezTo>
                  <a:cubicBezTo>
                    <a:pt x="103" y="8"/>
                    <a:pt x="103" y="8"/>
                    <a:pt x="103" y="8"/>
                  </a:cubicBezTo>
                  <a:cubicBezTo>
                    <a:pt x="109" y="2"/>
                    <a:pt x="109" y="2"/>
                    <a:pt x="109" y="2"/>
                  </a:cubicBezTo>
                  <a:cubicBezTo>
                    <a:pt x="108" y="1"/>
                    <a:pt x="107" y="0"/>
                    <a:pt x="105" y="0"/>
                  </a:cubicBezTo>
                </a:path>
              </a:pathLst>
            </a:custGeom>
            <a:solidFill>
              <a:srgbClr val="C25FA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1" name="iśļíde"/>
            <p:cNvSpPr/>
            <p:nvPr/>
          </p:nvSpPr>
          <p:spPr bwMode="auto">
            <a:xfrm>
              <a:off x="6715126" y="3073400"/>
              <a:ext cx="190500" cy="12700"/>
            </a:xfrm>
            <a:custGeom>
              <a:avLst/>
              <a:gdLst>
                <a:gd name="T0" fmla="*/ 63 w 63"/>
                <a:gd name="T1" fmla="*/ 0 h 4"/>
                <a:gd name="T2" fmla="*/ 0 w 63"/>
                <a:gd name="T3" fmla="*/ 0 h 4"/>
                <a:gd name="T4" fmla="*/ 15 w 63"/>
                <a:gd name="T5" fmla="*/ 4 h 4"/>
                <a:gd name="T6" fmla="*/ 59 w 63"/>
                <a:gd name="T7" fmla="*/ 4 h 4"/>
                <a:gd name="T8" fmla="*/ 63 w 63"/>
                <a:gd name="T9" fmla="*/ 0 h 4"/>
              </a:gdLst>
              <a:ahLst/>
              <a:cxnLst>
                <a:cxn ang="0">
                  <a:pos x="T0" y="T1"/>
                </a:cxn>
                <a:cxn ang="0">
                  <a:pos x="T2" y="T3"/>
                </a:cxn>
                <a:cxn ang="0">
                  <a:pos x="T4" y="T5"/>
                </a:cxn>
                <a:cxn ang="0">
                  <a:pos x="T6" y="T7"/>
                </a:cxn>
                <a:cxn ang="0">
                  <a:pos x="T8" y="T9"/>
                </a:cxn>
              </a:cxnLst>
              <a:rect l="0" t="0" r="r" b="b"/>
              <a:pathLst>
                <a:path w="63" h="4">
                  <a:moveTo>
                    <a:pt x="63" y="0"/>
                  </a:moveTo>
                  <a:cubicBezTo>
                    <a:pt x="0" y="0"/>
                    <a:pt x="0" y="0"/>
                    <a:pt x="0" y="0"/>
                  </a:cubicBezTo>
                  <a:cubicBezTo>
                    <a:pt x="4" y="3"/>
                    <a:pt x="10" y="4"/>
                    <a:pt x="15" y="4"/>
                  </a:cubicBezTo>
                  <a:cubicBezTo>
                    <a:pt x="59" y="4"/>
                    <a:pt x="59" y="4"/>
                    <a:pt x="59" y="4"/>
                  </a:cubicBezTo>
                  <a:cubicBezTo>
                    <a:pt x="63" y="0"/>
                    <a:pt x="63" y="0"/>
                    <a:pt x="63" y="0"/>
                  </a:cubicBezTo>
                </a:path>
              </a:pathLst>
            </a:custGeom>
            <a:solidFill>
              <a:srgbClr val="C25FA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2" name="í$ḻïḋé"/>
            <p:cNvSpPr/>
            <p:nvPr/>
          </p:nvSpPr>
          <p:spPr bwMode="auto">
            <a:xfrm>
              <a:off x="6905626" y="2947988"/>
              <a:ext cx="215900" cy="138113"/>
            </a:xfrm>
            <a:custGeom>
              <a:avLst/>
              <a:gdLst>
                <a:gd name="T0" fmla="*/ 72 w 72"/>
                <a:gd name="T1" fmla="*/ 0 h 46"/>
                <a:gd name="T2" fmla="*/ 42 w 72"/>
                <a:gd name="T3" fmla="*/ 0 h 46"/>
                <a:gd name="T4" fmla="*/ 31 w 72"/>
                <a:gd name="T5" fmla="*/ 11 h 46"/>
                <a:gd name="T6" fmla="*/ 31 w 72"/>
                <a:gd name="T7" fmla="*/ 13 h 46"/>
                <a:gd name="T8" fmla="*/ 27 w 72"/>
                <a:gd name="T9" fmla="*/ 17 h 46"/>
                <a:gd name="T10" fmla="*/ 25 w 72"/>
                <a:gd name="T11" fmla="*/ 17 h 46"/>
                <a:gd name="T12" fmla="*/ 0 w 72"/>
                <a:gd name="T13" fmla="*/ 42 h 46"/>
                <a:gd name="T14" fmla="*/ 27 w 72"/>
                <a:gd name="T15" fmla="*/ 42 h 46"/>
                <a:gd name="T16" fmla="*/ 31 w 72"/>
                <a:gd name="T17" fmla="*/ 46 h 46"/>
                <a:gd name="T18" fmla="*/ 31 w 72"/>
                <a:gd name="T19" fmla="*/ 46 h 46"/>
                <a:gd name="T20" fmla="*/ 66 w 72"/>
                <a:gd name="T21" fmla="*/ 46 h 46"/>
                <a:gd name="T22" fmla="*/ 72 w 72"/>
                <a:gd name="T23" fmla="*/ 41 h 46"/>
                <a:gd name="T24" fmla="*/ 72 w 72"/>
                <a:gd name="T25"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46">
                  <a:moveTo>
                    <a:pt x="72" y="0"/>
                  </a:moveTo>
                  <a:cubicBezTo>
                    <a:pt x="42" y="0"/>
                    <a:pt x="42" y="0"/>
                    <a:pt x="42" y="0"/>
                  </a:cubicBezTo>
                  <a:cubicBezTo>
                    <a:pt x="31" y="11"/>
                    <a:pt x="31" y="11"/>
                    <a:pt x="31" y="11"/>
                  </a:cubicBezTo>
                  <a:cubicBezTo>
                    <a:pt x="31" y="12"/>
                    <a:pt x="31" y="13"/>
                    <a:pt x="31" y="13"/>
                  </a:cubicBezTo>
                  <a:cubicBezTo>
                    <a:pt x="31" y="15"/>
                    <a:pt x="29" y="17"/>
                    <a:pt x="27" y="17"/>
                  </a:cubicBezTo>
                  <a:cubicBezTo>
                    <a:pt x="25" y="17"/>
                    <a:pt x="25" y="17"/>
                    <a:pt x="25" y="17"/>
                  </a:cubicBezTo>
                  <a:cubicBezTo>
                    <a:pt x="0" y="42"/>
                    <a:pt x="0" y="42"/>
                    <a:pt x="0" y="42"/>
                  </a:cubicBezTo>
                  <a:cubicBezTo>
                    <a:pt x="27" y="42"/>
                    <a:pt x="27" y="42"/>
                    <a:pt x="27" y="42"/>
                  </a:cubicBezTo>
                  <a:cubicBezTo>
                    <a:pt x="29" y="42"/>
                    <a:pt x="31" y="44"/>
                    <a:pt x="31" y="46"/>
                  </a:cubicBezTo>
                  <a:cubicBezTo>
                    <a:pt x="31" y="46"/>
                    <a:pt x="31" y="46"/>
                    <a:pt x="31" y="46"/>
                  </a:cubicBezTo>
                  <a:cubicBezTo>
                    <a:pt x="66" y="46"/>
                    <a:pt x="66" y="46"/>
                    <a:pt x="66" y="46"/>
                  </a:cubicBezTo>
                  <a:cubicBezTo>
                    <a:pt x="72" y="41"/>
                    <a:pt x="72" y="41"/>
                    <a:pt x="72" y="41"/>
                  </a:cubicBezTo>
                  <a:cubicBezTo>
                    <a:pt x="72" y="0"/>
                    <a:pt x="72" y="0"/>
                    <a:pt x="72" y="0"/>
                  </a:cubicBezTo>
                </a:path>
              </a:pathLst>
            </a:custGeom>
            <a:solidFill>
              <a:srgbClr val="24597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3" name="íṧļíḋé"/>
            <p:cNvSpPr/>
            <p:nvPr/>
          </p:nvSpPr>
          <p:spPr bwMode="auto">
            <a:xfrm>
              <a:off x="6980238" y="2981325"/>
              <a:ext cx="19050" cy="17463"/>
            </a:xfrm>
            <a:custGeom>
              <a:avLst/>
              <a:gdLst>
                <a:gd name="T0" fmla="*/ 6 w 6"/>
                <a:gd name="T1" fmla="*/ 0 h 6"/>
                <a:gd name="T2" fmla="*/ 0 w 6"/>
                <a:gd name="T3" fmla="*/ 6 h 6"/>
                <a:gd name="T4" fmla="*/ 2 w 6"/>
                <a:gd name="T5" fmla="*/ 6 h 6"/>
                <a:gd name="T6" fmla="*/ 6 w 6"/>
                <a:gd name="T7" fmla="*/ 2 h 6"/>
                <a:gd name="T8" fmla="*/ 6 w 6"/>
                <a:gd name="T9" fmla="*/ 0 h 6"/>
              </a:gdLst>
              <a:ahLst/>
              <a:cxnLst>
                <a:cxn ang="0">
                  <a:pos x="T0" y="T1"/>
                </a:cxn>
                <a:cxn ang="0">
                  <a:pos x="T2" y="T3"/>
                </a:cxn>
                <a:cxn ang="0">
                  <a:pos x="T4" y="T5"/>
                </a:cxn>
                <a:cxn ang="0">
                  <a:pos x="T6" y="T7"/>
                </a:cxn>
                <a:cxn ang="0">
                  <a:pos x="T8" y="T9"/>
                </a:cxn>
              </a:cxnLst>
              <a:rect l="0" t="0" r="r" b="b"/>
              <a:pathLst>
                <a:path w="6" h="6">
                  <a:moveTo>
                    <a:pt x="6" y="0"/>
                  </a:moveTo>
                  <a:cubicBezTo>
                    <a:pt x="0" y="6"/>
                    <a:pt x="0" y="6"/>
                    <a:pt x="0" y="6"/>
                  </a:cubicBezTo>
                  <a:cubicBezTo>
                    <a:pt x="2" y="6"/>
                    <a:pt x="2" y="6"/>
                    <a:pt x="2" y="6"/>
                  </a:cubicBezTo>
                  <a:cubicBezTo>
                    <a:pt x="4" y="6"/>
                    <a:pt x="6" y="4"/>
                    <a:pt x="6" y="2"/>
                  </a:cubicBezTo>
                  <a:cubicBezTo>
                    <a:pt x="6" y="2"/>
                    <a:pt x="6" y="1"/>
                    <a:pt x="6" y="0"/>
                  </a:cubicBezTo>
                </a:path>
              </a:pathLst>
            </a:custGeom>
            <a:solidFill>
              <a:srgbClr val="AC6DB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4" name="iṣľîḓe"/>
            <p:cNvSpPr/>
            <p:nvPr/>
          </p:nvSpPr>
          <p:spPr bwMode="auto">
            <a:xfrm>
              <a:off x="6892926" y="3073400"/>
              <a:ext cx="106363" cy="12700"/>
            </a:xfrm>
            <a:custGeom>
              <a:avLst/>
              <a:gdLst>
                <a:gd name="T0" fmla="*/ 31 w 35"/>
                <a:gd name="T1" fmla="*/ 0 h 4"/>
                <a:gd name="T2" fmla="*/ 4 w 35"/>
                <a:gd name="T3" fmla="*/ 0 h 4"/>
                <a:gd name="T4" fmla="*/ 0 w 35"/>
                <a:gd name="T5" fmla="*/ 4 h 4"/>
                <a:gd name="T6" fmla="*/ 35 w 35"/>
                <a:gd name="T7" fmla="*/ 4 h 4"/>
                <a:gd name="T8" fmla="*/ 35 w 35"/>
                <a:gd name="T9" fmla="*/ 4 h 4"/>
                <a:gd name="T10" fmla="*/ 31 w 35"/>
                <a:gd name="T11" fmla="*/ 0 h 4"/>
              </a:gdLst>
              <a:ahLst/>
              <a:cxnLst>
                <a:cxn ang="0">
                  <a:pos x="T0" y="T1"/>
                </a:cxn>
                <a:cxn ang="0">
                  <a:pos x="T2" y="T3"/>
                </a:cxn>
                <a:cxn ang="0">
                  <a:pos x="T4" y="T5"/>
                </a:cxn>
                <a:cxn ang="0">
                  <a:pos x="T6" y="T7"/>
                </a:cxn>
                <a:cxn ang="0">
                  <a:pos x="T8" y="T9"/>
                </a:cxn>
                <a:cxn ang="0">
                  <a:pos x="T10" y="T11"/>
                </a:cxn>
              </a:cxnLst>
              <a:rect l="0" t="0" r="r" b="b"/>
              <a:pathLst>
                <a:path w="35" h="4">
                  <a:moveTo>
                    <a:pt x="31" y="0"/>
                  </a:moveTo>
                  <a:cubicBezTo>
                    <a:pt x="4" y="0"/>
                    <a:pt x="4" y="0"/>
                    <a:pt x="4" y="0"/>
                  </a:cubicBezTo>
                  <a:cubicBezTo>
                    <a:pt x="0" y="4"/>
                    <a:pt x="0" y="4"/>
                    <a:pt x="0" y="4"/>
                  </a:cubicBezTo>
                  <a:cubicBezTo>
                    <a:pt x="35" y="4"/>
                    <a:pt x="35" y="4"/>
                    <a:pt x="35" y="4"/>
                  </a:cubicBezTo>
                  <a:cubicBezTo>
                    <a:pt x="35" y="4"/>
                    <a:pt x="35" y="4"/>
                    <a:pt x="35" y="4"/>
                  </a:cubicBezTo>
                  <a:cubicBezTo>
                    <a:pt x="35" y="2"/>
                    <a:pt x="33" y="0"/>
                    <a:pt x="31" y="0"/>
                  </a:cubicBezTo>
                </a:path>
              </a:pathLst>
            </a:custGeom>
            <a:solidFill>
              <a:srgbClr val="AC6DB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5" name="iSḷïḑé"/>
            <p:cNvSpPr/>
            <p:nvPr/>
          </p:nvSpPr>
          <p:spPr bwMode="auto">
            <a:xfrm>
              <a:off x="6670676" y="2322513"/>
              <a:ext cx="442913" cy="347663"/>
            </a:xfrm>
            <a:custGeom>
              <a:avLst/>
              <a:gdLst>
                <a:gd name="T0" fmla="*/ 28 w 279"/>
                <a:gd name="T1" fmla="*/ 0 h 219"/>
                <a:gd name="T2" fmla="*/ 0 w 279"/>
                <a:gd name="T3" fmla="*/ 0 h 219"/>
                <a:gd name="T4" fmla="*/ 0 w 279"/>
                <a:gd name="T5" fmla="*/ 219 h 219"/>
                <a:gd name="T6" fmla="*/ 28 w 279"/>
                <a:gd name="T7" fmla="*/ 219 h 219"/>
                <a:gd name="T8" fmla="*/ 28 w 279"/>
                <a:gd name="T9" fmla="*/ 0 h 219"/>
                <a:gd name="T10" fmla="*/ 102 w 279"/>
                <a:gd name="T11" fmla="*/ 0 h 219"/>
                <a:gd name="T12" fmla="*/ 64 w 279"/>
                <a:gd name="T13" fmla="*/ 0 h 219"/>
                <a:gd name="T14" fmla="*/ 64 w 279"/>
                <a:gd name="T15" fmla="*/ 219 h 219"/>
                <a:gd name="T16" fmla="*/ 102 w 279"/>
                <a:gd name="T17" fmla="*/ 219 h 219"/>
                <a:gd name="T18" fmla="*/ 102 w 279"/>
                <a:gd name="T19" fmla="*/ 193 h 219"/>
                <a:gd name="T20" fmla="*/ 134 w 279"/>
                <a:gd name="T21" fmla="*/ 193 h 219"/>
                <a:gd name="T22" fmla="*/ 279 w 279"/>
                <a:gd name="T23" fmla="*/ 51 h 219"/>
                <a:gd name="T24" fmla="*/ 102 w 279"/>
                <a:gd name="T25" fmla="*/ 51 h 219"/>
                <a:gd name="T26" fmla="*/ 102 w 279"/>
                <a:gd name="T27" fmla="*/ 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9" h="219">
                  <a:moveTo>
                    <a:pt x="28" y="0"/>
                  </a:moveTo>
                  <a:lnTo>
                    <a:pt x="0" y="0"/>
                  </a:lnTo>
                  <a:lnTo>
                    <a:pt x="0" y="219"/>
                  </a:lnTo>
                  <a:lnTo>
                    <a:pt x="28" y="219"/>
                  </a:lnTo>
                  <a:lnTo>
                    <a:pt x="28" y="0"/>
                  </a:lnTo>
                  <a:close/>
                  <a:moveTo>
                    <a:pt x="102" y="0"/>
                  </a:moveTo>
                  <a:lnTo>
                    <a:pt x="64" y="0"/>
                  </a:lnTo>
                  <a:lnTo>
                    <a:pt x="64" y="219"/>
                  </a:lnTo>
                  <a:lnTo>
                    <a:pt x="102" y="219"/>
                  </a:lnTo>
                  <a:lnTo>
                    <a:pt x="102" y="193"/>
                  </a:lnTo>
                  <a:lnTo>
                    <a:pt x="134" y="193"/>
                  </a:lnTo>
                  <a:lnTo>
                    <a:pt x="279" y="51"/>
                  </a:lnTo>
                  <a:lnTo>
                    <a:pt x="102" y="51"/>
                  </a:lnTo>
                  <a:lnTo>
                    <a:pt x="102" y="0"/>
                  </a:lnTo>
                  <a:close/>
                </a:path>
              </a:pathLst>
            </a:custGeom>
            <a:solidFill>
              <a:srgbClr val="24597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6" name="îśḷídè"/>
            <p:cNvSpPr/>
            <p:nvPr/>
          </p:nvSpPr>
          <p:spPr bwMode="auto">
            <a:xfrm>
              <a:off x="6670676" y="2322513"/>
              <a:ext cx="442913" cy="347663"/>
            </a:xfrm>
            <a:custGeom>
              <a:avLst/>
              <a:gdLst>
                <a:gd name="T0" fmla="*/ 28 w 279"/>
                <a:gd name="T1" fmla="*/ 0 h 219"/>
                <a:gd name="T2" fmla="*/ 0 w 279"/>
                <a:gd name="T3" fmla="*/ 0 h 219"/>
                <a:gd name="T4" fmla="*/ 0 w 279"/>
                <a:gd name="T5" fmla="*/ 219 h 219"/>
                <a:gd name="T6" fmla="*/ 28 w 279"/>
                <a:gd name="T7" fmla="*/ 219 h 219"/>
                <a:gd name="T8" fmla="*/ 28 w 279"/>
                <a:gd name="T9" fmla="*/ 0 h 219"/>
                <a:gd name="T10" fmla="*/ 102 w 279"/>
                <a:gd name="T11" fmla="*/ 0 h 219"/>
                <a:gd name="T12" fmla="*/ 64 w 279"/>
                <a:gd name="T13" fmla="*/ 0 h 219"/>
                <a:gd name="T14" fmla="*/ 64 w 279"/>
                <a:gd name="T15" fmla="*/ 219 h 219"/>
                <a:gd name="T16" fmla="*/ 102 w 279"/>
                <a:gd name="T17" fmla="*/ 219 h 219"/>
                <a:gd name="T18" fmla="*/ 102 w 279"/>
                <a:gd name="T19" fmla="*/ 193 h 219"/>
                <a:gd name="T20" fmla="*/ 134 w 279"/>
                <a:gd name="T21" fmla="*/ 193 h 219"/>
                <a:gd name="T22" fmla="*/ 279 w 279"/>
                <a:gd name="T23" fmla="*/ 51 h 219"/>
                <a:gd name="T24" fmla="*/ 102 w 279"/>
                <a:gd name="T25" fmla="*/ 51 h 219"/>
                <a:gd name="T26" fmla="*/ 102 w 279"/>
                <a:gd name="T27" fmla="*/ 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9" h="219">
                  <a:moveTo>
                    <a:pt x="28" y="0"/>
                  </a:moveTo>
                  <a:lnTo>
                    <a:pt x="0" y="0"/>
                  </a:lnTo>
                  <a:lnTo>
                    <a:pt x="0" y="219"/>
                  </a:lnTo>
                  <a:lnTo>
                    <a:pt x="28" y="219"/>
                  </a:lnTo>
                  <a:lnTo>
                    <a:pt x="28" y="0"/>
                  </a:lnTo>
                  <a:moveTo>
                    <a:pt x="102" y="0"/>
                  </a:moveTo>
                  <a:lnTo>
                    <a:pt x="64" y="0"/>
                  </a:lnTo>
                  <a:lnTo>
                    <a:pt x="64" y="219"/>
                  </a:lnTo>
                  <a:lnTo>
                    <a:pt x="102" y="219"/>
                  </a:lnTo>
                  <a:lnTo>
                    <a:pt x="102" y="193"/>
                  </a:lnTo>
                  <a:lnTo>
                    <a:pt x="134" y="193"/>
                  </a:lnTo>
                  <a:lnTo>
                    <a:pt x="279" y="51"/>
                  </a:lnTo>
                  <a:lnTo>
                    <a:pt x="102" y="51"/>
                  </a:lnTo>
                  <a:lnTo>
                    <a:pt x="10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7" name="ïṡľiḋè"/>
            <p:cNvSpPr/>
            <p:nvPr/>
          </p:nvSpPr>
          <p:spPr bwMode="auto">
            <a:xfrm>
              <a:off x="6670676" y="2695575"/>
              <a:ext cx="147638" cy="146050"/>
            </a:xfrm>
            <a:custGeom>
              <a:avLst/>
              <a:gdLst>
                <a:gd name="T0" fmla="*/ 26 w 93"/>
                <a:gd name="T1" fmla="*/ 66 h 92"/>
                <a:gd name="T2" fmla="*/ 0 w 93"/>
                <a:gd name="T3" fmla="*/ 66 h 92"/>
                <a:gd name="T4" fmla="*/ 0 w 93"/>
                <a:gd name="T5" fmla="*/ 92 h 92"/>
                <a:gd name="T6" fmla="*/ 26 w 93"/>
                <a:gd name="T7" fmla="*/ 66 h 92"/>
                <a:gd name="T8" fmla="*/ 28 w 93"/>
                <a:gd name="T9" fmla="*/ 0 h 92"/>
                <a:gd name="T10" fmla="*/ 0 w 93"/>
                <a:gd name="T11" fmla="*/ 0 h 92"/>
                <a:gd name="T12" fmla="*/ 0 w 93"/>
                <a:gd name="T13" fmla="*/ 51 h 92"/>
                <a:gd name="T14" fmla="*/ 28 w 93"/>
                <a:gd name="T15" fmla="*/ 51 h 92"/>
                <a:gd name="T16" fmla="*/ 28 w 93"/>
                <a:gd name="T17" fmla="*/ 0 h 92"/>
                <a:gd name="T18" fmla="*/ 93 w 93"/>
                <a:gd name="T19" fmla="*/ 0 h 92"/>
                <a:gd name="T20" fmla="*/ 64 w 93"/>
                <a:gd name="T21" fmla="*/ 0 h 92"/>
                <a:gd name="T22" fmla="*/ 64 w 93"/>
                <a:gd name="T23" fmla="*/ 28 h 92"/>
                <a:gd name="T24" fmla="*/ 93 w 93"/>
                <a:gd name="T2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92">
                  <a:moveTo>
                    <a:pt x="26" y="66"/>
                  </a:moveTo>
                  <a:lnTo>
                    <a:pt x="0" y="66"/>
                  </a:lnTo>
                  <a:lnTo>
                    <a:pt x="0" y="92"/>
                  </a:lnTo>
                  <a:lnTo>
                    <a:pt x="26" y="66"/>
                  </a:lnTo>
                  <a:close/>
                  <a:moveTo>
                    <a:pt x="28" y="0"/>
                  </a:moveTo>
                  <a:lnTo>
                    <a:pt x="0" y="0"/>
                  </a:lnTo>
                  <a:lnTo>
                    <a:pt x="0" y="51"/>
                  </a:lnTo>
                  <a:lnTo>
                    <a:pt x="28" y="51"/>
                  </a:lnTo>
                  <a:lnTo>
                    <a:pt x="28" y="0"/>
                  </a:lnTo>
                  <a:close/>
                  <a:moveTo>
                    <a:pt x="93" y="0"/>
                  </a:moveTo>
                  <a:lnTo>
                    <a:pt x="64" y="0"/>
                  </a:lnTo>
                  <a:lnTo>
                    <a:pt x="64" y="28"/>
                  </a:lnTo>
                  <a:lnTo>
                    <a:pt x="93" y="0"/>
                  </a:lnTo>
                  <a:close/>
                </a:path>
              </a:pathLst>
            </a:custGeom>
            <a:solidFill>
              <a:srgbClr val="24597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8" name="íṣ1ïḑe"/>
            <p:cNvSpPr/>
            <p:nvPr/>
          </p:nvSpPr>
          <p:spPr bwMode="auto">
            <a:xfrm>
              <a:off x="6670676" y="2695575"/>
              <a:ext cx="147638" cy="146050"/>
            </a:xfrm>
            <a:custGeom>
              <a:avLst/>
              <a:gdLst>
                <a:gd name="T0" fmla="*/ 26 w 93"/>
                <a:gd name="T1" fmla="*/ 66 h 92"/>
                <a:gd name="T2" fmla="*/ 0 w 93"/>
                <a:gd name="T3" fmla="*/ 66 h 92"/>
                <a:gd name="T4" fmla="*/ 0 w 93"/>
                <a:gd name="T5" fmla="*/ 92 h 92"/>
                <a:gd name="T6" fmla="*/ 26 w 93"/>
                <a:gd name="T7" fmla="*/ 66 h 92"/>
                <a:gd name="T8" fmla="*/ 28 w 93"/>
                <a:gd name="T9" fmla="*/ 0 h 92"/>
                <a:gd name="T10" fmla="*/ 0 w 93"/>
                <a:gd name="T11" fmla="*/ 0 h 92"/>
                <a:gd name="T12" fmla="*/ 0 w 93"/>
                <a:gd name="T13" fmla="*/ 51 h 92"/>
                <a:gd name="T14" fmla="*/ 28 w 93"/>
                <a:gd name="T15" fmla="*/ 51 h 92"/>
                <a:gd name="T16" fmla="*/ 28 w 93"/>
                <a:gd name="T17" fmla="*/ 0 h 92"/>
                <a:gd name="T18" fmla="*/ 93 w 93"/>
                <a:gd name="T19" fmla="*/ 0 h 92"/>
                <a:gd name="T20" fmla="*/ 64 w 93"/>
                <a:gd name="T21" fmla="*/ 0 h 92"/>
                <a:gd name="T22" fmla="*/ 64 w 93"/>
                <a:gd name="T23" fmla="*/ 28 h 92"/>
                <a:gd name="T24" fmla="*/ 93 w 93"/>
                <a:gd name="T2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92">
                  <a:moveTo>
                    <a:pt x="26" y="66"/>
                  </a:moveTo>
                  <a:lnTo>
                    <a:pt x="0" y="66"/>
                  </a:lnTo>
                  <a:lnTo>
                    <a:pt x="0" y="92"/>
                  </a:lnTo>
                  <a:lnTo>
                    <a:pt x="26" y="66"/>
                  </a:lnTo>
                  <a:moveTo>
                    <a:pt x="28" y="0"/>
                  </a:moveTo>
                  <a:lnTo>
                    <a:pt x="0" y="0"/>
                  </a:lnTo>
                  <a:lnTo>
                    <a:pt x="0" y="51"/>
                  </a:lnTo>
                  <a:lnTo>
                    <a:pt x="28" y="51"/>
                  </a:lnTo>
                  <a:lnTo>
                    <a:pt x="28" y="0"/>
                  </a:lnTo>
                  <a:moveTo>
                    <a:pt x="93" y="0"/>
                  </a:moveTo>
                  <a:lnTo>
                    <a:pt x="64" y="0"/>
                  </a:lnTo>
                  <a:lnTo>
                    <a:pt x="64" y="28"/>
                  </a:lnTo>
                  <a:lnTo>
                    <a:pt x="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69" name="îšḻîḍê"/>
            <p:cNvSpPr/>
            <p:nvPr/>
          </p:nvSpPr>
          <p:spPr bwMode="auto">
            <a:xfrm>
              <a:off x="6670676" y="2670175"/>
              <a:ext cx="161925" cy="25400"/>
            </a:xfrm>
            <a:custGeom>
              <a:avLst/>
              <a:gdLst>
                <a:gd name="T0" fmla="*/ 28 w 102"/>
                <a:gd name="T1" fmla="*/ 0 h 16"/>
                <a:gd name="T2" fmla="*/ 0 w 102"/>
                <a:gd name="T3" fmla="*/ 0 h 16"/>
                <a:gd name="T4" fmla="*/ 0 w 102"/>
                <a:gd name="T5" fmla="*/ 16 h 16"/>
                <a:gd name="T6" fmla="*/ 28 w 102"/>
                <a:gd name="T7" fmla="*/ 16 h 16"/>
                <a:gd name="T8" fmla="*/ 28 w 102"/>
                <a:gd name="T9" fmla="*/ 0 h 16"/>
                <a:gd name="T10" fmla="*/ 102 w 102"/>
                <a:gd name="T11" fmla="*/ 0 h 16"/>
                <a:gd name="T12" fmla="*/ 64 w 102"/>
                <a:gd name="T13" fmla="*/ 0 h 16"/>
                <a:gd name="T14" fmla="*/ 64 w 102"/>
                <a:gd name="T15" fmla="*/ 16 h 16"/>
                <a:gd name="T16" fmla="*/ 93 w 102"/>
                <a:gd name="T17" fmla="*/ 16 h 16"/>
                <a:gd name="T18" fmla="*/ 102 w 102"/>
                <a:gd name="T19" fmla="*/ 6 h 16"/>
                <a:gd name="T20" fmla="*/ 102 w 102"/>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2" h="16">
                  <a:moveTo>
                    <a:pt x="28" y="0"/>
                  </a:moveTo>
                  <a:lnTo>
                    <a:pt x="0" y="0"/>
                  </a:lnTo>
                  <a:lnTo>
                    <a:pt x="0" y="16"/>
                  </a:lnTo>
                  <a:lnTo>
                    <a:pt x="28" y="16"/>
                  </a:lnTo>
                  <a:lnTo>
                    <a:pt x="28" y="0"/>
                  </a:lnTo>
                  <a:close/>
                  <a:moveTo>
                    <a:pt x="102" y="0"/>
                  </a:moveTo>
                  <a:lnTo>
                    <a:pt x="64" y="0"/>
                  </a:lnTo>
                  <a:lnTo>
                    <a:pt x="64" y="16"/>
                  </a:lnTo>
                  <a:lnTo>
                    <a:pt x="93" y="16"/>
                  </a:lnTo>
                  <a:lnTo>
                    <a:pt x="102" y="6"/>
                  </a:lnTo>
                  <a:lnTo>
                    <a:pt x="102" y="0"/>
                  </a:lnTo>
                  <a:close/>
                </a:path>
              </a:pathLst>
            </a:custGeom>
            <a:solidFill>
              <a:srgbClr val="AC867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0" name="iṥļîḍe"/>
            <p:cNvSpPr/>
            <p:nvPr/>
          </p:nvSpPr>
          <p:spPr bwMode="auto">
            <a:xfrm>
              <a:off x="6670676" y="2670175"/>
              <a:ext cx="161925" cy="25400"/>
            </a:xfrm>
            <a:custGeom>
              <a:avLst/>
              <a:gdLst>
                <a:gd name="T0" fmla="*/ 28 w 102"/>
                <a:gd name="T1" fmla="*/ 0 h 16"/>
                <a:gd name="T2" fmla="*/ 0 w 102"/>
                <a:gd name="T3" fmla="*/ 0 h 16"/>
                <a:gd name="T4" fmla="*/ 0 w 102"/>
                <a:gd name="T5" fmla="*/ 16 h 16"/>
                <a:gd name="T6" fmla="*/ 28 w 102"/>
                <a:gd name="T7" fmla="*/ 16 h 16"/>
                <a:gd name="T8" fmla="*/ 28 w 102"/>
                <a:gd name="T9" fmla="*/ 0 h 16"/>
                <a:gd name="T10" fmla="*/ 102 w 102"/>
                <a:gd name="T11" fmla="*/ 0 h 16"/>
                <a:gd name="T12" fmla="*/ 64 w 102"/>
                <a:gd name="T13" fmla="*/ 0 h 16"/>
                <a:gd name="T14" fmla="*/ 64 w 102"/>
                <a:gd name="T15" fmla="*/ 16 h 16"/>
                <a:gd name="T16" fmla="*/ 93 w 102"/>
                <a:gd name="T17" fmla="*/ 16 h 16"/>
                <a:gd name="T18" fmla="*/ 102 w 102"/>
                <a:gd name="T19" fmla="*/ 6 h 16"/>
                <a:gd name="T20" fmla="*/ 102 w 102"/>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2" h="16">
                  <a:moveTo>
                    <a:pt x="28" y="0"/>
                  </a:moveTo>
                  <a:lnTo>
                    <a:pt x="0" y="0"/>
                  </a:lnTo>
                  <a:lnTo>
                    <a:pt x="0" y="16"/>
                  </a:lnTo>
                  <a:lnTo>
                    <a:pt x="28" y="16"/>
                  </a:lnTo>
                  <a:lnTo>
                    <a:pt x="28" y="0"/>
                  </a:lnTo>
                  <a:moveTo>
                    <a:pt x="102" y="0"/>
                  </a:moveTo>
                  <a:lnTo>
                    <a:pt x="64" y="0"/>
                  </a:lnTo>
                  <a:lnTo>
                    <a:pt x="64" y="16"/>
                  </a:lnTo>
                  <a:lnTo>
                    <a:pt x="93" y="16"/>
                  </a:lnTo>
                  <a:lnTo>
                    <a:pt x="102" y="6"/>
                  </a:lnTo>
                  <a:lnTo>
                    <a:pt x="10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1" name="íṡļíḋê"/>
            <p:cNvSpPr/>
            <p:nvPr/>
          </p:nvSpPr>
          <p:spPr bwMode="auto">
            <a:xfrm>
              <a:off x="6670676" y="2776538"/>
              <a:ext cx="44450" cy="23813"/>
            </a:xfrm>
            <a:custGeom>
              <a:avLst/>
              <a:gdLst>
                <a:gd name="T0" fmla="*/ 28 w 28"/>
                <a:gd name="T1" fmla="*/ 0 h 15"/>
                <a:gd name="T2" fmla="*/ 0 w 28"/>
                <a:gd name="T3" fmla="*/ 0 h 15"/>
                <a:gd name="T4" fmla="*/ 0 w 28"/>
                <a:gd name="T5" fmla="*/ 15 h 15"/>
                <a:gd name="T6" fmla="*/ 26 w 28"/>
                <a:gd name="T7" fmla="*/ 15 h 15"/>
                <a:gd name="T8" fmla="*/ 28 w 28"/>
                <a:gd name="T9" fmla="*/ 15 h 15"/>
                <a:gd name="T10" fmla="*/ 28 w 28"/>
                <a:gd name="T11" fmla="*/ 0 h 15"/>
              </a:gdLst>
              <a:ahLst/>
              <a:cxnLst>
                <a:cxn ang="0">
                  <a:pos x="T0" y="T1"/>
                </a:cxn>
                <a:cxn ang="0">
                  <a:pos x="T2" y="T3"/>
                </a:cxn>
                <a:cxn ang="0">
                  <a:pos x="T4" y="T5"/>
                </a:cxn>
                <a:cxn ang="0">
                  <a:pos x="T6" y="T7"/>
                </a:cxn>
                <a:cxn ang="0">
                  <a:pos x="T8" y="T9"/>
                </a:cxn>
                <a:cxn ang="0">
                  <a:pos x="T10" y="T11"/>
                </a:cxn>
              </a:cxnLst>
              <a:rect l="0" t="0" r="r" b="b"/>
              <a:pathLst>
                <a:path w="28" h="15">
                  <a:moveTo>
                    <a:pt x="28" y="0"/>
                  </a:moveTo>
                  <a:lnTo>
                    <a:pt x="0" y="0"/>
                  </a:lnTo>
                  <a:lnTo>
                    <a:pt x="0" y="15"/>
                  </a:lnTo>
                  <a:lnTo>
                    <a:pt x="26" y="15"/>
                  </a:lnTo>
                  <a:lnTo>
                    <a:pt x="28" y="15"/>
                  </a:lnTo>
                  <a:lnTo>
                    <a:pt x="28" y="0"/>
                  </a:lnTo>
                  <a:close/>
                </a:path>
              </a:pathLst>
            </a:custGeom>
            <a:solidFill>
              <a:srgbClr val="AC6DB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2" name="ïSļíḑê"/>
            <p:cNvSpPr/>
            <p:nvPr/>
          </p:nvSpPr>
          <p:spPr bwMode="auto">
            <a:xfrm>
              <a:off x="6670676" y="2776538"/>
              <a:ext cx="44450" cy="23813"/>
            </a:xfrm>
            <a:custGeom>
              <a:avLst/>
              <a:gdLst>
                <a:gd name="T0" fmla="*/ 28 w 28"/>
                <a:gd name="T1" fmla="*/ 0 h 15"/>
                <a:gd name="T2" fmla="*/ 0 w 28"/>
                <a:gd name="T3" fmla="*/ 0 h 15"/>
                <a:gd name="T4" fmla="*/ 0 w 28"/>
                <a:gd name="T5" fmla="*/ 15 h 15"/>
                <a:gd name="T6" fmla="*/ 26 w 28"/>
                <a:gd name="T7" fmla="*/ 15 h 15"/>
                <a:gd name="T8" fmla="*/ 28 w 28"/>
                <a:gd name="T9" fmla="*/ 15 h 15"/>
                <a:gd name="T10" fmla="*/ 28 w 28"/>
                <a:gd name="T11" fmla="*/ 0 h 15"/>
              </a:gdLst>
              <a:ahLst/>
              <a:cxnLst>
                <a:cxn ang="0">
                  <a:pos x="T0" y="T1"/>
                </a:cxn>
                <a:cxn ang="0">
                  <a:pos x="T2" y="T3"/>
                </a:cxn>
                <a:cxn ang="0">
                  <a:pos x="T4" y="T5"/>
                </a:cxn>
                <a:cxn ang="0">
                  <a:pos x="T6" y="T7"/>
                </a:cxn>
                <a:cxn ang="0">
                  <a:pos x="T8" y="T9"/>
                </a:cxn>
                <a:cxn ang="0">
                  <a:pos x="T10" y="T11"/>
                </a:cxn>
              </a:cxnLst>
              <a:rect l="0" t="0" r="r" b="b"/>
              <a:pathLst>
                <a:path w="28" h="15">
                  <a:moveTo>
                    <a:pt x="28" y="0"/>
                  </a:moveTo>
                  <a:lnTo>
                    <a:pt x="0" y="0"/>
                  </a:lnTo>
                  <a:lnTo>
                    <a:pt x="0" y="15"/>
                  </a:lnTo>
                  <a:lnTo>
                    <a:pt x="26" y="15"/>
                  </a:lnTo>
                  <a:lnTo>
                    <a:pt x="28" y="15"/>
                  </a:lnTo>
                  <a:lnTo>
                    <a:pt x="2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3" name="isliḍe"/>
            <p:cNvSpPr/>
            <p:nvPr/>
          </p:nvSpPr>
          <p:spPr bwMode="auto">
            <a:xfrm>
              <a:off x="6832601" y="1566863"/>
              <a:ext cx="958850" cy="836613"/>
            </a:xfrm>
            <a:custGeom>
              <a:avLst/>
              <a:gdLst>
                <a:gd name="T0" fmla="*/ 318 w 318"/>
                <a:gd name="T1" fmla="*/ 0 h 278"/>
                <a:gd name="T2" fmla="*/ 0 w 318"/>
                <a:gd name="T3" fmla="*/ 0 h 278"/>
                <a:gd name="T4" fmla="*/ 0 w 318"/>
                <a:gd name="T5" fmla="*/ 220 h 278"/>
                <a:gd name="T6" fmla="*/ 103 w 318"/>
                <a:gd name="T7" fmla="*/ 220 h 278"/>
                <a:gd name="T8" fmla="*/ 124 w 318"/>
                <a:gd name="T9" fmla="*/ 240 h 278"/>
                <a:gd name="T10" fmla="*/ 124 w 318"/>
                <a:gd name="T11" fmla="*/ 241 h 278"/>
                <a:gd name="T12" fmla="*/ 124 w 318"/>
                <a:gd name="T13" fmla="*/ 241 h 278"/>
                <a:gd name="T14" fmla="*/ 124 w 318"/>
                <a:gd name="T15" fmla="*/ 278 h 278"/>
                <a:gd name="T16" fmla="*/ 318 w 318"/>
                <a:gd name="T17" fmla="*/ 278 h 278"/>
                <a:gd name="T18" fmla="*/ 318 w 318"/>
                <a:gd name="T19" fmla="*/ 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8" h="278">
                  <a:moveTo>
                    <a:pt x="318" y="0"/>
                  </a:moveTo>
                  <a:cubicBezTo>
                    <a:pt x="0" y="0"/>
                    <a:pt x="0" y="0"/>
                    <a:pt x="0" y="0"/>
                  </a:cubicBezTo>
                  <a:cubicBezTo>
                    <a:pt x="0" y="220"/>
                    <a:pt x="0" y="220"/>
                    <a:pt x="0" y="220"/>
                  </a:cubicBezTo>
                  <a:cubicBezTo>
                    <a:pt x="103" y="220"/>
                    <a:pt x="103" y="220"/>
                    <a:pt x="103" y="220"/>
                  </a:cubicBezTo>
                  <a:cubicBezTo>
                    <a:pt x="115" y="220"/>
                    <a:pt x="124" y="229"/>
                    <a:pt x="124" y="240"/>
                  </a:cubicBezTo>
                  <a:cubicBezTo>
                    <a:pt x="124" y="241"/>
                    <a:pt x="124" y="241"/>
                    <a:pt x="124" y="241"/>
                  </a:cubicBezTo>
                  <a:cubicBezTo>
                    <a:pt x="124" y="241"/>
                    <a:pt x="124" y="241"/>
                    <a:pt x="124" y="241"/>
                  </a:cubicBezTo>
                  <a:cubicBezTo>
                    <a:pt x="124" y="278"/>
                    <a:pt x="124" y="278"/>
                    <a:pt x="124" y="278"/>
                  </a:cubicBezTo>
                  <a:cubicBezTo>
                    <a:pt x="318" y="278"/>
                    <a:pt x="318" y="278"/>
                    <a:pt x="318" y="278"/>
                  </a:cubicBezTo>
                  <a:cubicBezTo>
                    <a:pt x="318" y="0"/>
                    <a:pt x="318" y="0"/>
                    <a:pt x="318"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4" name="ïśľîḋé"/>
            <p:cNvSpPr/>
            <p:nvPr/>
          </p:nvSpPr>
          <p:spPr bwMode="auto">
            <a:xfrm>
              <a:off x="6832601" y="2232025"/>
              <a:ext cx="374650" cy="171450"/>
            </a:xfrm>
            <a:custGeom>
              <a:avLst/>
              <a:gdLst>
                <a:gd name="T0" fmla="*/ 103 w 124"/>
                <a:gd name="T1" fmla="*/ 0 h 57"/>
                <a:gd name="T2" fmla="*/ 0 w 124"/>
                <a:gd name="T3" fmla="*/ 0 h 57"/>
                <a:gd name="T4" fmla="*/ 0 w 124"/>
                <a:gd name="T5" fmla="*/ 30 h 57"/>
                <a:gd name="T6" fmla="*/ 96 w 124"/>
                <a:gd name="T7" fmla="*/ 30 h 57"/>
                <a:gd name="T8" fmla="*/ 96 w 124"/>
                <a:gd name="T9" fmla="*/ 54 h 57"/>
                <a:gd name="T10" fmla="*/ 96 w 124"/>
                <a:gd name="T11" fmla="*/ 57 h 57"/>
                <a:gd name="T12" fmla="*/ 124 w 124"/>
                <a:gd name="T13" fmla="*/ 57 h 57"/>
                <a:gd name="T14" fmla="*/ 124 w 124"/>
                <a:gd name="T15" fmla="*/ 20 h 57"/>
                <a:gd name="T16" fmla="*/ 103 w 124"/>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4" h="57">
                  <a:moveTo>
                    <a:pt x="103" y="0"/>
                  </a:moveTo>
                  <a:cubicBezTo>
                    <a:pt x="0" y="0"/>
                    <a:pt x="0" y="0"/>
                    <a:pt x="0" y="0"/>
                  </a:cubicBezTo>
                  <a:cubicBezTo>
                    <a:pt x="0" y="30"/>
                    <a:pt x="0" y="30"/>
                    <a:pt x="0" y="30"/>
                  </a:cubicBezTo>
                  <a:cubicBezTo>
                    <a:pt x="96" y="30"/>
                    <a:pt x="96" y="30"/>
                    <a:pt x="96" y="30"/>
                  </a:cubicBezTo>
                  <a:cubicBezTo>
                    <a:pt x="96" y="54"/>
                    <a:pt x="96" y="54"/>
                    <a:pt x="96" y="54"/>
                  </a:cubicBezTo>
                  <a:cubicBezTo>
                    <a:pt x="96" y="57"/>
                    <a:pt x="96" y="57"/>
                    <a:pt x="96" y="57"/>
                  </a:cubicBezTo>
                  <a:cubicBezTo>
                    <a:pt x="124" y="57"/>
                    <a:pt x="124" y="57"/>
                    <a:pt x="124" y="57"/>
                  </a:cubicBezTo>
                  <a:cubicBezTo>
                    <a:pt x="124" y="20"/>
                    <a:pt x="124" y="20"/>
                    <a:pt x="124" y="20"/>
                  </a:cubicBezTo>
                  <a:cubicBezTo>
                    <a:pt x="124" y="9"/>
                    <a:pt x="115" y="0"/>
                    <a:pt x="103" y="0"/>
                  </a:cubicBezTo>
                </a:path>
              </a:pathLst>
            </a:custGeom>
            <a:solidFill>
              <a:srgbClr val="2BA7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5" name="îSḻïḋé"/>
            <p:cNvSpPr/>
            <p:nvPr/>
          </p:nvSpPr>
          <p:spPr bwMode="auto">
            <a:xfrm>
              <a:off x="6832601" y="2228850"/>
              <a:ext cx="374650" cy="63500"/>
            </a:xfrm>
            <a:custGeom>
              <a:avLst/>
              <a:gdLst>
                <a:gd name="T0" fmla="*/ 103 w 124"/>
                <a:gd name="T1" fmla="*/ 0 h 21"/>
                <a:gd name="T2" fmla="*/ 0 w 124"/>
                <a:gd name="T3" fmla="*/ 0 h 21"/>
                <a:gd name="T4" fmla="*/ 0 w 124"/>
                <a:gd name="T5" fmla="*/ 1 h 21"/>
                <a:gd name="T6" fmla="*/ 103 w 124"/>
                <a:gd name="T7" fmla="*/ 1 h 21"/>
                <a:gd name="T8" fmla="*/ 124 w 124"/>
                <a:gd name="T9" fmla="*/ 21 h 21"/>
                <a:gd name="T10" fmla="*/ 124 w 124"/>
                <a:gd name="T11" fmla="*/ 21 h 21"/>
                <a:gd name="T12" fmla="*/ 124 w 124"/>
                <a:gd name="T13" fmla="*/ 20 h 21"/>
                <a:gd name="T14" fmla="*/ 103 w 124"/>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21">
                  <a:moveTo>
                    <a:pt x="103" y="0"/>
                  </a:moveTo>
                  <a:cubicBezTo>
                    <a:pt x="0" y="0"/>
                    <a:pt x="0" y="0"/>
                    <a:pt x="0" y="0"/>
                  </a:cubicBezTo>
                  <a:cubicBezTo>
                    <a:pt x="0" y="1"/>
                    <a:pt x="0" y="1"/>
                    <a:pt x="0" y="1"/>
                  </a:cubicBezTo>
                  <a:cubicBezTo>
                    <a:pt x="103" y="1"/>
                    <a:pt x="103" y="1"/>
                    <a:pt x="103" y="1"/>
                  </a:cubicBezTo>
                  <a:cubicBezTo>
                    <a:pt x="115" y="1"/>
                    <a:pt x="124" y="10"/>
                    <a:pt x="124" y="21"/>
                  </a:cubicBezTo>
                  <a:cubicBezTo>
                    <a:pt x="124" y="21"/>
                    <a:pt x="124" y="21"/>
                    <a:pt x="124" y="21"/>
                  </a:cubicBezTo>
                  <a:cubicBezTo>
                    <a:pt x="124" y="20"/>
                    <a:pt x="124" y="20"/>
                    <a:pt x="124" y="20"/>
                  </a:cubicBezTo>
                  <a:cubicBezTo>
                    <a:pt x="124" y="9"/>
                    <a:pt x="115" y="0"/>
                    <a:pt x="103" y="0"/>
                  </a:cubicBezTo>
                </a:path>
              </a:pathLst>
            </a:custGeom>
            <a:solidFill>
              <a:srgbClr val="3DBEE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6" name="îśḻíḑê"/>
            <p:cNvSpPr/>
            <p:nvPr/>
          </p:nvSpPr>
          <p:spPr bwMode="auto">
            <a:xfrm>
              <a:off x="7113588" y="2393950"/>
              <a:ext cx="7938" cy="9525"/>
            </a:xfrm>
            <a:custGeom>
              <a:avLst/>
              <a:gdLst>
                <a:gd name="T0" fmla="*/ 5 w 5"/>
                <a:gd name="T1" fmla="*/ 0 h 6"/>
                <a:gd name="T2" fmla="*/ 0 w 5"/>
                <a:gd name="T3" fmla="*/ 6 h 6"/>
                <a:gd name="T4" fmla="*/ 5 w 5"/>
                <a:gd name="T5" fmla="*/ 6 h 6"/>
                <a:gd name="T6" fmla="*/ 5 w 5"/>
                <a:gd name="T7" fmla="*/ 0 h 6"/>
              </a:gdLst>
              <a:ahLst/>
              <a:cxnLst>
                <a:cxn ang="0">
                  <a:pos x="T0" y="T1"/>
                </a:cxn>
                <a:cxn ang="0">
                  <a:pos x="T2" y="T3"/>
                </a:cxn>
                <a:cxn ang="0">
                  <a:pos x="T4" y="T5"/>
                </a:cxn>
                <a:cxn ang="0">
                  <a:pos x="T6" y="T7"/>
                </a:cxn>
              </a:cxnLst>
              <a:rect l="0" t="0" r="r" b="b"/>
              <a:pathLst>
                <a:path w="5" h="6">
                  <a:moveTo>
                    <a:pt x="5" y="0"/>
                  </a:moveTo>
                  <a:lnTo>
                    <a:pt x="0" y="6"/>
                  </a:lnTo>
                  <a:lnTo>
                    <a:pt x="5" y="6"/>
                  </a:lnTo>
                  <a:lnTo>
                    <a:pt x="5" y="0"/>
                  </a:lnTo>
                  <a:close/>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7" name="ïSliďé"/>
            <p:cNvSpPr/>
            <p:nvPr/>
          </p:nvSpPr>
          <p:spPr bwMode="auto">
            <a:xfrm>
              <a:off x="7113588" y="2393950"/>
              <a:ext cx="7938" cy="9525"/>
            </a:xfrm>
            <a:custGeom>
              <a:avLst/>
              <a:gdLst>
                <a:gd name="T0" fmla="*/ 5 w 5"/>
                <a:gd name="T1" fmla="*/ 0 h 6"/>
                <a:gd name="T2" fmla="*/ 0 w 5"/>
                <a:gd name="T3" fmla="*/ 6 h 6"/>
                <a:gd name="T4" fmla="*/ 5 w 5"/>
                <a:gd name="T5" fmla="*/ 6 h 6"/>
                <a:gd name="T6" fmla="*/ 5 w 5"/>
                <a:gd name="T7" fmla="*/ 0 h 6"/>
              </a:gdLst>
              <a:ahLst/>
              <a:cxnLst>
                <a:cxn ang="0">
                  <a:pos x="T0" y="T1"/>
                </a:cxn>
                <a:cxn ang="0">
                  <a:pos x="T2" y="T3"/>
                </a:cxn>
                <a:cxn ang="0">
                  <a:pos x="T4" y="T5"/>
                </a:cxn>
                <a:cxn ang="0">
                  <a:pos x="T6" y="T7"/>
                </a:cxn>
              </a:cxnLst>
              <a:rect l="0" t="0" r="r" b="b"/>
              <a:pathLst>
                <a:path w="5" h="6">
                  <a:moveTo>
                    <a:pt x="5" y="0"/>
                  </a:moveTo>
                  <a:lnTo>
                    <a:pt x="0" y="6"/>
                  </a:lnTo>
                  <a:lnTo>
                    <a:pt x="5" y="6"/>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8" name="íṡliḍè"/>
            <p:cNvSpPr/>
            <p:nvPr/>
          </p:nvSpPr>
          <p:spPr bwMode="auto">
            <a:xfrm>
              <a:off x="6832601" y="2322513"/>
              <a:ext cx="288925" cy="80963"/>
            </a:xfrm>
            <a:custGeom>
              <a:avLst/>
              <a:gdLst>
                <a:gd name="T0" fmla="*/ 182 w 182"/>
                <a:gd name="T1" fmla="*/ 0 h 51"/>
                <a:gd name="T2" fmla="*/ 0 w 182"/>
                <a:gd name="T3" fmla="*/ 0 h 51"/>
                <a:gd name="T4" fmla="*/ 0 w 182"/>
                <a:gd name="T5" fmla="*/ 51 h 51"/>
                <a:gd name="T6" fmla="*/ 177 w 182"/>
                <a:gd name="T7" fmla="*/ 51 h 51"/>
                <a:gd name="T8" fmla="*/ 182 w 182"/>
                <a:gd name="T9" fmla="*/ 45 h 51"/>
                <a:gd name="T10" fmla="*/ 182 w 182"/>
                <a:gd name="T11" fmla="*/ 0 h 51"/>
              </a:gdLst>
              <a:ahLst/>
              <a:cxnLst>
                <a:cxn ang="0">
                  <a:pos x="T0" y="T1"/>
                </a:cxn>
                <a:cxn ang="0">
                  <a:pos x="T2" y="T3"/>
                </a:cxn>
                <a:cxn ang="0">
                  <a:pos x="T4" y="T5"/>
                </a:cxn>
                <a:cxn ang="0">
                  <a:pos x="T6" y="T7"/>
                </a:cxn>
                <a:cxn ang="0">
                  <a:pos x="T8" y="T9"/>
                </a:cxn>
                <a:cxn ang="0">
                  <a:pos x="T10" y="T11"/>
                </a:cxn>
              </a:cxnLst>
              <a:rect l="0" t="0" r="r" b="b"/>
              <a:pathLst>
                <a:path w="182" h="51">
                  <a:moveTo>
                    <a:pt x="182" y="0"/>
                  </a:moveTo>
                  <a:lnTo>
                    <a:pt x="0" y="0"/>
                  </a:lnTo>
                  <a:lnTo>
                    <a:pt x="0" y="51"/>
                  </a:lnTo>
                  <a:lnTo>
                    <a:pt x="177" y="51"/>
                  </a:lnTo>
                  <a:lnTo>
                    <a:pt x="182" y="45"/>
                  </a:lnTo>
                  <a:lnTo>
                    <a:pt x="182" y="0"/>
                  </a:lnTo>
                  <a:close/>
                </a:path>
              </a:pathLst>
            </a:custGeom>
            <a:solidFill>
              <a:srgbClr val="2981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79" name="îS1îḑe"/>
            <p:cNvSpPr/>
            <p:nvPr/>
          </p:nvSpPr>
          <p:spPr bwMode="auto">
            <a:xfrm>
              <a:off x="6832601" y="2322513"/>
              <a:ext cx="288925" cy="80963"/>
            </a:xfrm>
            <a:custGeom>
              <a:avLst/>
              <a:gdLst>
                <a:gd name="T0" fmla="*/ 182 w 182"/>
                <a:gd name="T1" fmla="*/ 0 h 51"/>
                <a:gd name="T2" fmla="*/ 0 w 182"/>
                <a:gd name="T3" fmla="*/ 0 h 51"/>
                <a:gd name="T4" fmla="*/ 0 w 182"/>
                <a:gd name="T5" fmla="*/ 51 h 51"/>
                <a:gd name="T6" fmla="*/ 177 w 182"/>
                <a:gd name="T7" fmla="*/ 51 h 51"/>
                <a:gd name="T8" fmla="*/ 182 w 182"/>
                <a:gd name="T9" fmla="*/ 45 h 51"/>
                <a:gd name="T10" fmla="*/ 182 w 182"/>
                <a:gd name="T11" fmla="*/ 0 h 51"/>
              </a:gdLst>
              <a:ahLst/>
              <a:cxnLst>
                <a:cxn ang="0">
                  <a:pos x="T0" y="T1"/>
                </a:cxn>
                <a:cxn ang="0">
                  <a:pos x="T2" y="T3"/>
                </a:cxn>
                <a:cxn ang="0">
                  <a:pos x="T4" y="T5"/>
                </a:cxn>
                <a:cxn ang="0">
                  <a:pos x="T6" y="T7"/>
                </a:cxn>
                <a:cxn ang="0">
                  <a:pos x="T8" y="T9"/>
                </a:cxn>
                <a:cxn ang="0">
                  <a:pos x="T10" y="T11"/>
                </a:cxn>
              </a:cxnLst>
              <a:rect l="0" t="0" r="r" b="b"/>
              <a:pathLst>
                <a:path w="182" h="51">
                  <a:moveTo>
                    <a:pt x="182" y="0"/>
                  </a:moveTo>
                  <a:lnTo>
                    <a:pt x="0" y="0"/>
                  </a:lnTo>
                  <a:lnTo>
                    <a:pt x="0" y="51"/>
                  </a:lnTo>
                  <a:lnTo>
                    <a:pt x="177" y="51"/>
                  </a:lnTo>
                  <a:lnTo>
                    <a:pt x="182" y="45"/>
                  </a:lnTo>
                  <a:lnTo>
                    <a:pt x="1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80" name="îš1ïḑè"/>
            <p:cNvSpPr/>
            <p:nvPr/>
          </p:nvSpPr>
          <p:spPr bwMode="auto">
            <a:xfrm>
              <a:off x="7121526" y="2628900"/>
              <a:ext cx="49213" cy="107950"/>
            </a:xfrm>
            <a:prstGeom prst="rect">
              <a:avLst/>
            </a:prstGeom>
            <a:solidFill>
              <a:srgbClr val="2BA7D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81" name="isḷiḑè"/>
            <p:cNvSpPr/>
            <p:nvPr/>
          </p:nvSpPr>
          <p:spPr bwMode="auto">
            <a:xfrm>
              <a:off x="7121526" y="2628900"/>
              <a:ext cx="4921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82" name="ïšļíḋè"/>
            <p:cNvSpPr/>
            <p:nvPr/>
          </p:nvSpPr>
          <p:spPr bwMode="auto">
            <a:xfrm>
              <a:off x="6832601" y="2628900"/>
              <a:ext cx="288925" cy="107950"/>
            </a:xfrm>
            <a:custGeom>
              <a:avLst/>
              <a:gdLst>
                <a:gd name="T0" fmla="*/ 96 w 96"/>
                <a:gd name="T1" fmla="*/ 0 h 36"/>
                <a:gd name="T2" fmla="*/ 17 w 96"/>
                <a:gd name="T3" fmla="*/ 0 h 36"/>
                <a:gd name="T4" fmla="*/ 3 w 96"/>
                <a:gd name="T5" fmla="*/ 14 h 36"/>
                <a:gd name="T6" fmla="*/ 51 w 96"/>
                <a:gd name="T7" fmla="*/ 14 h 36"/>
                <a:gd name="T8" fmla="*/ 55 w 96"/>
                <a:gd name="T9" fmla="*/ 18 h 36"/>
                <a:gd name="T10" fmla="*/ 51 w 96"/>
                <a:gd name="T11" fmla="*/ 22 h 36"/>
                <a:gd name="T12" fmla="*/ 0 w 96"/>
                <a:gd name="T13" fmla="*/ 22 h 36"/>
                <a:gd name="T14" fmla="*/ 0 w 96"/>
                <a:gd name="T15" fmla="*/ 36 h 36"/>
                <a:gd name="T16" fmla="*/ 96 w 96"/>
                <a:gd name="T17" fmla="*/ 36 h 36"/>
                <a:gd name="T18" fmla="*/ 96 w 96"/>
                <a:gd name="T19"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36">
                  <a:moveTo>
                    <a:pt x="96" y="0"/>
                  </a:moveTo>
                  <a:cubicBezTo>
                    <a:pt x="17" y="0"/>
                    <a:pt x="17" y="0"/>
                    <a:pt x="17" y="0"/>
                  </a:cubicBezTo>
                  <a:cubicBezTo>
                    <a:pt x="3" y="14"/>
                    <a:pt x="3" y="14"/>
                    <a:pt x="3" y="14"/>
                  </a:cubicBezTo>
                  <a:cubicBezTo>
                    <a:pt x="51" y="14"/>
                    <a:pt x="51" y="14"/>
                    <a:pt x="51" y="14"/>
                  </a:cubicBezTo>
                  <a:cubicBezTo>
                    <a:pt x="53" y="14"/>
                    <a:pt x="55" y="16"/>
                    <a:pt x="55" y="18"/>
                  </a:cubicBezTo>
                  <a:cubicBezTo>
                    <a:pt x="55" y="20"/>
                    <a:pt x="53" y="22"/>
                    <a:pt x="51" y="22"/>
                  </a:cubicBezTo>
                  <a:cubicBezTo>
                    <a:pt x="0" y="22"/>
                    <a:pt x="0" y="22"/>
                    <a:pt x="0" y="22"/>
                  </a:cubicBezTo>
                  <a:cubicBezTo>
                    <a:pt x="0" y="36"/>
                    <a:pt x="0" y="36"/>
                    <a:pt x="0" y="36"/>
                  </a:cubicBezTo>
                  <a:cubicBezTo>
                    <a:pt x="96" y="36"/>
                    <a:pt x="96" y="36"/>
                    <a:pt x="96" y="36"/>
                  </a:cubicBezTo>
                  <a:cubicBezTo>
                    <a:pt x="96" y="0"/>
                    <a:pt x="96" y="0"/>
                    <a:pt x="96" y="0"/>
                  </a:cubicBezTo>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83" name="îšľïḋê"/>
            <p:cNvSpPr/>
            <p:nvPr/>
          </p:nvSpPr>
          <p:spPr bwMode="auto">
            <a:xfrm>
              <a:off x="6832601" y="2670175"/>
              <a:ext cx="166688" cy="25400"/>
            </a:xfrm>
            <a:custGeom>
              <a:avLst/>
              <a:gdLst>
                <a:gd name="T0" fmla="*/ 51 w 55"/>
                <a:gd name="T1" fmla="*/ 0 h 8"/>
                <a:gd name="T2" fmla="*/ 3 w 55"/>
                <a:gd name="T3" fmla="*/ 0 h 8"/>
                <a:gd name="T4" fmla="*/ 0 w 55"/>
                <a:gd name="T5" fmla="*/ 3 h 8"/>
                <a:gd name="T6" fmla="*/ 0 w 55"/>
                <a:gd name="T7" fmla="*/ 8 h 8"/>
                <a:gd name="T8" fmla="*/ 51 w 55"/>
                <a:gd name="T9" fmla="*/ 8 h 8"/>
                <a:gd name="T10" fmla="*/ 55 w 55"/>
                <a:gd name="T11" fmla="*/ 4 h 8"/>
                <a:gd name="T12" fmla="*/ 51 w 5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55" h="8">
                  <a:moveTo>
                    <a:pt x="51" y="0"/>
                  </a:moveTo>
                  <a:cubicBezTo>
                    <a:pt x="3" y="0"/>
                    <a:pt x="3" y="0"/>
                    <a:pt x="3" y="0"/>
                  </a:cubicBezTo>
                  <a:cubicBezTo>
                    <a:pt x="0" y="3"/>
                    <a:pt x="0" y="3"/>
                    <a:pt x="0" y="3"/>
                  </a:cubicBezTo>
                  <a:cubicBezTo>
                    <a:pt x="0" y="8"/>
                    <a:pt x="0" y="8"/>
                    <a:pt x="0" y="8"/>
                  </a:cubicBezTo>
                  <a:cubicBezTo>
                    <a:pt x="51" y="8"/>
                    <a:pt x="51" y="8"/>
                    <a:pt x="51" y="8"/>
                  </a:cubicBezTo>
                  <a:cubicBezTo>
                    <a:pt x="53" y="8"/>
                    <a:pt x="55" y="6"/>
                    <a:pt x="55" y="4"/>
                  </a:cubicBezTo>
                  <a:cubicBezTo>
                    <a:pt x="55" y="2"/>
                    <a:pt x="53" y="0"/>
                    <a:pt x="51" y="0"/>
                  </a:cubicBezTo>
                </a:path>
              </a:pathLst>
            </a:custGeom>
            <a:solidFill>
              <a:srgbClr val="979A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84" name="íṥļíde"/>
            <p:cNvSpPr/>
            <p:nvPr/>
          </p:nvSpPr>
          <p:spPr bwMode="auto">
            <a:xfrm>
              <a:off x="6832601" y="2628900"/>
              <a:ext cx="50800" cy="41275"/>
            </a:xfrm>
            <a:custGeom>
              <a:avLst/>
              <a:gdLst>
                <a:gd name="T0" fmla="*/ 32 w 32"/>
                <a:gd name="T1" fmla="*/ 0 h 26"/>
                <a:gd name="T2" fmla="*/ 0 w 32"/>
                <a:gd name="T3" fmla="*/ 0 h 26"/>
                <a:gd name="T4" fmla="*/ 0 w 32"/>
                <a:gd name="T5" fmla="*/ 26 h 26"/>
                <a:gd name="T6" fmla="*/ 6 w 32"/>
                <a:gd name="T7" fmla="*/ 26 h 26"/>
                <a:gd name="T8" fmla="*/ 32 w 32"/>
                <a:gd name="T9" fmla="*/ 0 h 26"/>
              </a:gdLst>
              <a:ahLst/>
              <a:cxnLst>
                <a:cxn ang="0">
                  <a:pos x="T0" y="T1"/>
                </a:cxn>
                <a:cxn ang="0">
                  <a:pos x="T2" y="T3"/>
                </a:cxn>
                <a:cxn ang="0">
                  <a:pos x="T4" y="T5"/>
                </a:cxn>
                <a:cxn ang="0">
                  <a:pos x="T6" y="T7"/>
                </a:cxn>
                <a:cxn ang="0">
                  <a:pos x="T8" y="T9"/>
                </a:cxn>
              </a:cxnLst>
              <a:rect l="0" t="0" r="r" b="b"/>
              <a:pathLst>
                <a:path w="32" h="26">
                  <a:moveTo>
                    <a:pt x="32" y="0"/>
                  </a:moveTo>
                  <a:lnTo>
                    <a:pt x="0" y="0"/>
                  </a:lnTo>
                  <a:lnTo>
                    <a:pt x="0" y="26"/>
                  </a:lnTo>
                  <a:lnTo>
                    <a:pt x="6" y="26"/>
                  </a:lnTo>
                  <a:lnTo>
                    <a:pt x="32" y="0"/>
                  </a:lnTo>
                  <a:close/>
                </a:path>
              </a:pathLst>
            </a:custGeom>
            <a:solidFill>
              <a:srgbClr val="2981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85" name="ísḷïḓé"/>
            <p:cNvSpPr/>
            <p:nvPr/>
          </p:nvSpPr>
          <p:spPr bwMode="auto">
            <a:xfrm>
              <a:off x="6832601" y="2628900"/>
              <a:ext cx="50800" cy="41275"/>
            </a:xfrm>
            <a:custGeom>
              <a:avLst/>
              <a:gdLst>
                <a:gd name="T0" fmla="*/ 32 w 32"/>
                <a:gd name="T1" fmla="*/ 0 h 26"/>
                <a:gd name="T2" fmla="*/ 0 w 32"/>
                <a:gd name="T3" fmla="*/ 0 h 26"/>
                <a:gd name="T4" fmla="*/ 0 w 32"/>
                <a:gd name="T5" fmla="*/ 26 h 26"/>
                <a:gd name="T6" fmla="*/ 6 w 32"/>
                <a:gd name="T7" fmla="*/ 26 h 26"/>
                <a:gd name="T8" fmla="*/ 32 w 32"/>
                <a:gd name="T9" fmla="*/ 0 h 26"/>
              </a:gdLst>
              <a:ahLst/>
              <a:cxnLst>
                <a:cxn ang="0">
                  <a:pos x="T0" y="T1"/>
                </a:cxn>
                <a:cxn ang="0">
                  <a:pos x="T2" y="T3"/>
                </a:cxn>
                <a:cxn ang="0">
                  <a:pos x="T4" y="T5"/>
                </a:cxn>
                <a:cxn ang="0">
                  <a:pos x="T6" y="T7"/>
                </a:cxn>
                <a:cxn ang="0">
                  <a:pos x="T8" y="T9"/>
                </a:cxn>
              </a:cxnLst>
              <a:rect l="0" t="0" r="r" b="b"/>
              <a:pathLst>
                <a:path w="32" h="26">
                  <a:moveTo>
                    <a:pt x="32" y="0"/>
                  </a:moveTo>
                  <a:lnTo>
                    <a:pt x="0" y="0"/>
                  </a:lnTo>
                  <a:lnTo>
                    <a:pt x="0" y="26"/>
                  </a:lnTo>
                  <a:lnTo>
                    <a:pt x="6" y="26"/>
                  </a:lnTo>
                  <a:lnTo>
                    <a:pt x="3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86" name="îṧľiďé"/>
            <p:cNvSpPr/>
            <p:nvPr/>
          </p:nvSpPr>
          <p:spPr bwMode="auto">
            <a:xfrm>
              <a:off x="6832601" y="2670175"/>
              <a:ext cx="9525" cy="9525"/>
            </a:xfrm>
            <a:custGeom>
              <a:avLst/>
              <a:gdLst>
                <a:gd name="T0" fmla="*/ 6 w 6"/>
                <a:gd name="T1" fmla="*/ 0 h 6"/>
                <a:gd name="T2" fmla="*/ 0 w 6"/>
                <a:gd name="T3" fmla="*/ 0 h 6"/>
                <a:gd name="T4" fmla="*/ 0 w 6"/>
                <a:gd name="T5" fmla="*/ 6 h 6"/>
                <a:gd name="T6" fmla="*/ 6 w 6"/>
                <a:gd name="T7" fmla="*/ 0 h 6"/>
              </a:gdLst>
              <a:ahLst/>
              <a:cxnLst>
                <a:cxn ang="0">
                  <a:pos x="T0" y="T1"/>
                </a:cxn>
                <a:cxn ang="0">
                  <a:pos x="T2" y="T3"/>
                </a:cxn>
                <a:cxn ang="0">
                  <a:pos x="T4" y="T5"/>
                </a:cxn>
                <a:cxn ang="0">
                  <a:pos x="T6" y="T7"/>
                </a:cxn>
              </a:cxnLst>
              <a:rect l="0" t="0" r="r" b="b"/>
              <a:pathLst>
                <a:path w="6" h="6">
                  <a:moveTo>
                    <a:pt x="6" y="0"/>
                  </a:moveTo>
                  <a:lnTo>
                    <a:pt x="0" y="0"/>
                  </a:lnTo>
                  <a:lnTo>
                    <a:pt x="0" y="6"/>
                  </a:lnTo>
                  <a:lnTo>
                    <a:pt x="6" y="0"/>
                  </a:lnTo>
                  <a:close/>
                </a:path>
              </a:pathLst>
            </a:custGeom>
            <a:solidFill>
              <a:srgbClr val="88A0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87" name="ïśḷiḋé"/>
            <p:cNvSpPr/>
            <p:nvPr/>
          </p:nvSpPr>
          <p:spPr bwMode="auto">
            <a:xfrm>
              <a:off x="6832601" y="2670175"/>
              <a:ext cx="9525" cy="9525"/>
            </a:xfrm>
            <a:custGeom>
              <a:avLst/>
              <a:gdLst>
                <a:gd name="T0" fmla="*/ 6 w 6"/>
                <a:gd name="T1" fmla="*/ 0 h 6"/>
                <a:gd name="T2" fmla="*/ 0 w 6"/>
                <a:gd name="T3" fmla="*/ 0 h 6"/>
                <a:gd name="T4" fmla="*/ 0 w 6"/>
                <a:gd name="T5" fmla="*/ 6 h 6"/>
                <a:gd name="T6" fmla="*/ 6 w 6"/>
                <a:gd name="T7" fmla="*/ 0 h 6"/>
              </a:gdLst>
              <a:ahLst/>
              <a:cxnLst>
                <a:cxn ang="0">
                  <a:pos x="T0" y="T1"/>
                </a:cxn>
                <a:cxn ang="0">
                  <a:pos x="T2" y="T3"/>
                </a:cxn>
                <a:cxn ang="0">
                  <a:pos x="T4" y="T5"/>
                </a:cxn>
                <a:cxn ang="0">
                  <a:pos x="T6" y="T7"/>
                </a:cxn>
              </a:cxnLst>
              <a:rect l="0" t="0" r="r" b="b"/>
              <a:pathLst>
                <a:path w="6" h="6">
                  <a:moveTo>
                    <a:pt x="6" y="0"/>
                  </a:moveTo>
                  <a:lnTo>
                    <a:pt x="0" y="0"/>
                  </a:lnTo>
                  <a:lnTo>
                    <a:pt x="0" y="6"/>
                  </a:lnTo>
                  <a:lnTo>
                    <a:pt x="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88" name="ï$ḷïďê"/>
            <p:cNvSpPr/>
            <p:nvPr/>
          </p:nvSpPr>
          <p:spPr bwMode="auto">
            <a:xfrm>
              <a:off x="7218363" y="2628900"/>
              <a:ext cx="573088" cy="107950"/>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89" name="îŝļiḑe"/>
            <p:cNvSpPr/>
            <p:nvPr/>
          </p:nvSpPr>
          <p:spPr bwMode="auto">
            <a:xfrm>
              <a:off x="7218363" y="2628900"/>
              <a:ext cx="573088"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90" name="ïṣḻîḑè"/>
            <p:cNvSpPr/>
            <p:nvPr/>
          </p:nvSpPr>
          <p:spPr bwMode="auto">
            <a:xfrm>
              <a:off x="7207251" y="2800350"/>
              <a:ext cx="584200" cy="147638"/>
            </a:xfrm>
            <a:prstGeom prst="rect">
              <a:avLst/>
            </a:prstGeom>
            <a:solidFill>
              <a:srgbClr val="97ED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91" name="îş1ïḓè"/>
            <p:cNvSpPr/>
            <p:nvPr/>
          </p:nvSpPr>
          <p:spPr bwMode="auto">
            <a:xfrm>
              <a:off x="7207251" y="2800350"/>
              <a:ext cx="584200" cy="147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492" name="ïŝḻîdê"/>
            <p:cNvSpPr/>
            <p:nvPr/>
          </p:nvSpPr>
          <p:spPr bwMode="auto">
            <a:xfrm>
              <a:off x="7121526" y="2800350"/>
              <a:ext cx="85725" cy="147638"/>
            </a:xfrm>
            <a:custGeom>
              <a:avLst/>
              <a:gdLst>
                <a:gd name="T0" fmla="*/ 54 w 54"/>
                <a:gd name="T1" fmla="*/ 0 h 93"/>
                <a:gd name="T2" fmla="*/ 0 w 54"/>
                <a:gd name="T3" fmla="*/ 0 h 93"/>
                <a:gd name="T4" fmla="*/ 0 w 54"/>
                <a:gd name="T5" fmla="*/ 38 h 93"/>
                <a:gd name="T6" fmla="*/ 0 w 54"/>
                <a:gd name="T7" fmla="*/ 93 h 93"/>
                <a:gd name="T8" fmla="*/ 54 w 54"/>
                <a:gd name="T9" fmla="*/ 93 h 93"/>
                <a:gd name="T10" fmla="*/ 54 w 54"/>
                <a:gd name="T11" fmla="*/ 0 h 93"/>
              </a:gdLst>
              <a:ahLst/>
              <a:cxnLst>
                <a:cxn ang="0">
                  <a:pos x="T0" y="T1"/>
                </a:cxn>
                <a:cxn ang="0">
                  <a:pos x="T2" y="T3"/>
                </a:cxn>
                <a:cxn ang="0">
                  <a:pos x="T4" y="T5"/>
                </a:cxn>
                <a:cxn ang="0">
                  <a:pos x="T6" y="T7"/>
                </a:cxn>
                <a:cxn ang="0">
                  <a:pos x="T8" y="T9"/>
                </a:cxn>
                <a:cxn ang="0">
                  <a:pos x="T10" y="T11"/>
                </a:cxn>
              </a:cxnLst>
              <a:rect l="0" t="0" r="r" b="b"/>
              <a:pathLst>
                <a:path w="54" h="93">
                  <a:moveTo>
                    <a:pt x="54" y="0"/>
                  </a:moveTo>
                  <a:lnTo>
                    <a:pt x="0" y="0"/>
                  </a:lnTo>
                  <a:lnTo>
                    <a:pt x="0" y="38"/>
                  </a:lnTo>
                  <a:lnTo>
                    <a:pt x="0" y="93"/>
                  </a:lnTo>
                  <a:lnTo>
                    <a:pt x="54" y="93"/>
                  </a:lnTo>
                  <a:lnTo>
                    <a:pt x="54" y="0"/>
                  </a:lnTo>
                  <a:close/>
                </a:path>
              </a:pathLst>
            </a:custGeom>
            <a:solidFill>
              <a:srgbClr val="2BA7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93" name="iṡlïḓê"/>
            <p:cNvSpPr/>
            <p:nvPr/>
          </p:nvSpPr>
          <p:spPr bwMode="auto">
            <a:xfrm>
              <a:off x="7121526" y="2800350"/>
              <a:ext cx="85725" cy="147638"/>
            </a:xfrm>
            <a:custGeom>
              <a:avLst/>
              <a:gdLst>
                <a:gd name="T0" fmla="*/ 54 w 54"/>
                <a:gd name="T1" fmla="*/ 0 h 93"/>
                <a:gd name="T2" fmla="*/ 0 w 54"/>
                <a:gd name="T3" fmla="*/ 0 h 93"/>
                <a:gd name="T4" fmla="*/ 0 w 54"/>
                <a:gd name="T5" fmla="*/ 38 h 93"/>
                <a:gd name="T6" fmla="*/ 0 w 54"/>
                <a:gd name="T7" fmla="*/ 93 h 93"/>
                <a:gd name="T8" fmla="*/ 54 w 54"/>
                <a:gd name="T9" fmla="*/ 93 h 93"/>
                <a:gd name="T10" fmla="*/ 54 w 54"/>
                <a:gd name="T11" fmla="*/ 0 h 93"/>
              </a:gdLst>
              <a:ahLst/>
              <a:cxnLst>
                <a:cxn ang="0">
                  <a:pos x="T0" y="T1"/>
                </a:cxn>
                <a:cxn ang="0">
                  <a:pos x="T2" y="T3"/>
                </a:cxn>
                <a:cxn ang="0">
                  <a:pos x="T4" y="T5"/>
                </a:cxn>
                <a:cxn ang="0">
                  <a:pos x="T6" y="T7"/>
                </a:cxn>
                <a:cxn ang="0">
                  <a:pos x="T8" y="T9"/>
                </a:cxn>
                <a:cxn ang="0">
                  <a:pos x="T10" y="T11"/>
                </a:cxn>
              </a:cxnLst>
              <a:rect l="0" t="0" r="r" b="b"/>
              <a:pathLst>
                <a:path w="54" h="93">
                  <a:moveTo>
                    <a:pt x="54" y="0"/>
                  </a:moveTo>
                  <a:lnTo>
                    <a:pt x="0" y="0"/>
                  </a:lnTo>
                  <a:lnTo>
                    <a:pt x="0" y="38"/>
                  </a:lnTo>
                  <a:lnTo>
                    <a:pt x="0" y="93"/>
                  </a:lnTo>
                  <a:lnTo>
                    <a:pt x="54" y="93"/>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94" name="íŝlïḋe"/>
            <p:cNvSpPr/>
            <p:nvPr/>
          </p:nvSpPr>
          <p:spPr bwMode="auto">
            <a:xfrm>
              <a:off x="6832601" y="2800350"/>
              <a:ext cx="288925" cy="147638"/>
            </a:xfrm>
            <a:custGeom>
              <a:avLst/>
              <a:gdLst>
                <a:gd name="T0" fmla="*/ 96 w 96"/>
                <a:gd name="T1" fmla="*/ 0 h 49"/>
                <a:gd name="T2" fmla="*/ 53 w 96"/>
                <a:gd name="T3" fmla="*/ 0 h 49"/>
                <a:gd name="T4" fmla="*/ 51 w 96"/>
                <a:gd name="T5" fmla="*/ 0 h 49"/>
                <a:gd name="T6" fmla="*/ 0 w 96"/>
                <a:gd name="T7" fmla="*/ 0 h 49"/>
                <a:gd name="T8" fmla="*/ 0 w 96"/>
                <a:gd name="T9" fmla="*/ 25 h 49"/>
                <a:gd name="T10" fmla="*/ 51 w 96"/>
                <a:gd name="T11" fmla="*/ 25 h 49"/>
                <a:gd name="T12" fmla="*/ 55 w 96"/>
                <a:gd name="T13" fmla="*/ 29 h 49"/>
                <a:gd name="T14" fmla="*/ 51 w 96"/>
                <a:gd name="T15" fmla="*/ 33 h 49"/>
                <a:gd name="T16" fmla="*/ 0 w 96"/>
                <a:gd name="T17" fmla="*/ 33 h 49"/>
                <a:gd name="T18" fmla="*/ 0 w 96"/>
                <a:gd name="T19" fmla="*/ 49 h 49"/>
                <a:gd name="T20" fmla="*/ 66 w 96"/>
                <a:gd name="T21" fmla="*/ 49 h 49"/>
                <a:gd name="T22" fmla="*/ 96 w 96"/>
                <a:gd name="T23" fmla="*/ 20 h 49"/>
                <a:gd name="T24" fmla="*/ 96 w 96"/>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 h="49">
                  <a:moveTo>
                    <a:pt x="96" y="0"/>
                  </a:moveTo>
                  <a:cubicBezTo>
                    <a:pt x="53" y="0"/>
                    <a:pt x="53" y="0"/>
                    <a:pt x="53" y="0"/>
                  </a:cubicBezTo>
                  <a:cubicBezTo>
                    <a:pt x="52" y="0"/>
                    <a:pt x="52" y="0"/>
                    <a:pt x="51" y="0"/>
                  </a:cubicBezTo>
                  <a:cubicBezTo>
                    <a:pt x="0" y="0"/>
                    <a:pt x="0" y="0"/>
                    <a:pt x="0" y="0"/>
                  </a:cubicBezTo>
                  <a:cubicBezTo>
                    <a:pt x="0" y="25"/>
                    <a:pt x="0" y="25"/>
                    <a:pt x="0" y="25"/>
                  </a:cubicBezTo>
                  <a:cubicBezTo>
                    <a:pt x="51" y="25"/>
                    <a:pt x="51" y="25"/>
                    <a:pt x="51" y="25"/>
                  </a:cubicBezTo>
                  <a:cubicBezTo>
                    <a:pt x="53" y="25"/>
                    <a:pt x="55" y="27"/>
                    <a:pt x="55" y="29"/>
                  </a:cubicBezTo>
                  <a:cubicBezTo>
                    <a:pt x="55" y="31"/>
                    <a:pt x="53" y="33"/>
                    <a:pt x="51" y="33"/>
                  </a:cubicBezTo>
                  <a:cubicBezTo>
                    <a:pt x="0" y="33"/>
                    <a:pt x="0" y="33"/>
                    <a:pt x="0" y="33"/>
                  </a:cubicBezTo>
                  <a:cubicBezTo>
                    <a:pt x="0" y="49"/>
                    <a:pt x="0" y="49"/>
                    <a:pt x="0" y="49"/>
                  </a:cubicBezTo>
                  <a:cubicBezTo>
                    <a:pt x="66" y="49"/>
                    <a:pt x="66" y="49"/>
                    <a:pt x="66" y="49"/>
                  </a:cubicBezTo>
                  <a:cubicBezTo>
                    <a:pt x="96" y="20"/>
                    <a:pt x="96" y="20"/>
                    <a:pt x="96" y="20"/>
                  </a:cubicBezTo>
                  <a:cubicBezTo>
                    <a:pt x="96" y="0"/>
                    <a:pt x="96" y="0"/>
                    <a:pt x="96" y="0"/>
                  </a:cubicBezTo>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95" name="iṩliḋè"/>
            <p:cNvSpPr/>
            <p:nvPr/>
          </p:nvSpPr>
          <p:spPr bwMode="auto">
            <a:xfrm>
              <a:off x="6832601" y="2800350"/>
              <a:ext cx="160338" cy="0"/>
            </a:xfrm>
            <a:custGeom>
              <a:avLst/>
              <a:gdLst>
                <a:gd name="T0" fmla="*/ 53 w 53"/>
                <a:gd name="T1" fmla="*/ 0 w 53"/>
                <a:gd name="T2" fmla="*/ 0 w 53"/>
                <a:gd name="T3" fmla="*/ 51 w 53"/>
                <a:gd name="T4" fmla="*/ 53 w 53"/>
              </a:gdLst>
              <a:ahLst/>
              <a:cxnLst>
                <a:cxn ang="0">
                  <a:pos x="T0" y="0"/>
                </a:cxn>
                <a:cxn ang="0">
                  <a:pos x="T1" y="0"/>
                </a:cxn>
                <a:cxn ang="0">
                  <a:pos x="T2" y="0"/>
                </a:cxn>
                <a:cxn ang="0">
                  <a:pos x="T3" y="0"/>
                </a:cxn>
                <a:cxn ang="0">
                  <a:pos x="T4" y="0"/>
                </a:cxn>
              </a:cxnLst>
              <a:rect l="0" t="0" r="r" b="b"/>
              <a:pathLst>
                <a:path w="53">
                  <a:moveTo>
                    <a:pt x="53" y="0"/>
                  </a:moveTo>
                  <a:cubicBezTo>
                    <a:pt x="0" y="0"/>
                    <a:pt x="0" y="0"/>
                    <a:pt x="0" y="0"/>
                  </a:cubicBezTo>
                  <a:cubicBezTo>
                    <a:pt x="0" y="0"/>
                    <a:pt x="0" y="0"/>
                    <a:pt x="0" y="0"/>
                  </a:cubicBezTo>
                  <a:cubicBezTo>
                    <a:pt x="51" y="0"/>
                    <a:pt x="51" y="0"/>
                    <a:pt x="51" y="0"/>
                  </a:cubicBezTo>
                  <a:cubicBezTo>
                    <a:pt x="52" y="0"/>
                    <a:pt x="52" y="0"/>
                    <a:pt x="53" y="0"/>
                  </a:cubicBezTo>
                </a:path>
              </a:pathLst>
            </a:custGeom>
            <a:solidFill>
              <a:srgbClr val="9785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96" name="ïśḷíḍè"/>
            <p:cNvSpPr/>
            <p:nvPr/>
          </p:nvSpPr>
          <p:spPr bwMode="auto">
            <a:xfrm>
              <a:off x="6832601" y="2874963"/>
              <a:ext cx="166688" cy="23813"/>
            </a:xfrm>
            <a:custGeom>
              <a:avLst/>
              <a:gdLst>
                <a:gd name="T0" fmla="*/ 51 w 55"/>
                <a:gd name="T1" fmla="*/ 0 h 8"/>
                <a:gd name="T2" fmla="*/ 0 w 55"/>
                <a:gd name="T3" fmla="*/ 0 h 8"/>
                <a:gd name="T4" fmla="*/ 0 w 55"/>
                <a:gd name="T5" fmla="*/ 8 h 8"/>
                <a:gd name="T6" fmla="*/ 51 w 55"/>
                <a:gd name="T7" fmla="*/ 8 h 8"/>
                <a:gd name="T8" fmla="*/ 55 w 55"/>
                <a:gd name="T9" fmla="*/ 4 h 8"/>
                <a:gd name="T10" fmla="*/ 51 w 55"/>
                <a:gd name="T11" fmla="*/ 0 h 8"/>
              </a:gdLst>
              <a:ahLst/>
              <a:cxnLst>
                <a:cxn ang="0">
                  <a:pos x="T0" y="T1"/>
                </a:cxn>
                <a:cxn ang="0">
                  <a:pos x="T2" y="T3"/>
                </a:cxn>
                <a:cxn ang="0">
                  <a:pos x="T4" y="T5"/>
                </a:cxn>
                <a:cxn ang="0">
                  <a:pos x="T6" y="T7"/>
                </a:cxn>
                <a:cxn ang="0">
                  <a:pos x="T8" y="T9"/>
                </a:cxn>
                <a:cxn ang="0">
                  <a:pos x="T10" y="T11"/>
                </a:cxn>
              </a:cxnLst>
              <a:rect l="0" t="0" r="r" b="b"/>
              <a:pathLst>
                <a:path w="55" h="8">
                  <a:moveTo>
                    <a:pt x="51" y="0"/>
                  </a:moveTo>
                  <a:cubicBezTo>
                    <a:pt x="0" y="0"/>
                    <a:pt x="0" y="0"/>
                    <a:pt x="0" y="0"/>
                  </a:cubicBezTo>
                  <a:cubicBezTo>
                    <a:pt x="0" y="8"/>
                    <a:pt x="0" y="8"/>
                    <a:pt x="0" y="8"/>
                  </a:cubicBezTo>
                  <a:cubicBezTo>
                    <a:pt x="51" y="8"/>
                    <a:pt x="51" y="8"/>
                    <a:pt x="51" y="8"/>
                  </a:cubicBezTo>
                  <a:cubicBezTo>
                    <a:pt x="53" y="8"/>
                    <a:pt x="55" y="6"/>
                    <a:pt x="55" y="4"/>
                  </a:cubicBezTo>
                  <a:cubicBezTo>
                    <a:pt x="55" y="2"/>
                    <a:pt x="53" y="0"/>
                    <a:pt x="51" y="0"/>
                  </a:cubicBezTo>
                </a:path>
              </a:pathLst>
            </a:custGeom>
            <a:solidFill>
              <a:srgbClr val="9785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97" name="íşľiḓe"/>
            <p:cNvSpPr/>
            <p:nvPr/>
          </p:nvSpPr>
          <p:spPr bwMode="auto">
            <a:xfrm>
              <a:off x="7031038" y="2860675"/>
              <a:ext cx="90488" cy="87313"/>
            </a:xfrm>
            <a:custGeom>
              <a:avLst/>
              <a:gdLst>
                <a:gd name="T0" fmla="*/ 57 w 57"/>
                <a:gd name="T1" fmla="*/ 0 h 55"/>
                <a:gd name="T2" fmla="*/ 0 w 57"/>
                <a:gd name="T3" fmla="*/ 55 h 55"/>
                <a:gd name="T4" fmla="*/ 57 w 57"/>
                <a:gd name="T5" fmla="*/ 55 h 55"/>
                <a:gd name="T6" fmla="*/ 57 w 57"/>
                <a:gd name="T7" fmla="*/ 0 h 55"/>
              </a:gdLst>
              <a:ahLst/>
              <a:cxnLst>
                <a:cxn ang="0">
                  <a:pos x="T0" y="T1"/>
                </a:cxn>
                <a:cxn ang="0">
                  <a:pos x="T2" y="T3"/>
                </a:cxn>
                <a:cxn ang="0">
                  <a:pos x="T4" y="T5"/>
                </a:cxn>
                <a:cxn ang="0">
                  <a:pos x="T6" y="T7"/>
                </a:cxn>
              </a:cxnLst>
              <a:rect l="0" t="0" r="r" b="b"/>
              <a:pathLst>
                <a:path w="57" h="55">
                  <a:moveTo>
                    <a:pt x="57" y="0"/>
                  </a:moveTo>
                  <a:lnTo>
                    <a:pt x="0" y="55"/>
                  </a:lnTo>
                  <a:lnTo>
                    <a:pt x="57" y="55"/>
                  </a:lnTo>
                  <a:lnTo>
                    <a:pt x="57" y="0"/>
                  </a:lnTo>
                  <a:close/>
                </a:path>
              </a:pathLst>
            </a:custGeom>
            <a:solidFill>
              <a:srgbClr val="2981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98" name="ïşļîde"/>
            <p:cNvSpPr/>
            <p:nvPr/>
          </p:nvSpPr>
          <p:spPr bwMode="auto">
            <a:xfrm>
              <a:off x="7031038" y="2860675"/>
              <a:ext cx="90488" cy="87313"/>
            </a:xfrm>
            <a:custGeom>
              <a:avLst/>
              <a:gdLst>
                <a:gd name="T0" fmla="*/ 57 w 57"/>
                <a:gd name="T1" fmla="*/ 0 h 55"/>
                <a:gd name="T2" fmla="*/ 0 w 57"/>
                <a:gd name="T3" fmla="*/ 55 h 55"/>
                <a:gd name="T4" fmla="*/ 57 w 57"/>
                <a:gd name="T5" fmla="*/ 55 h 55"/>
                <a:gd name="T6" fmla="*/ 57 w 57"/>
                <a:gd name="T7" fmla="*/ 0 h 55"/>
              </a:gdLst>
              <a:ahLst/>
              <a:cxnLst>
                <a:cxn ang="0">
                  <a:pos x="T0" y="T1"/>
                </a:cxn>
                <a:cxn ang="0">
                  <a:pos x="T2" y="T3"/>
                </a:cxn>
                <a:cxn ang="0">
                  <a:pos x="T4" y="T5"/>
                </a:cxn>
                <a:cxn ang="0">
                  <a:pos x="T6" y="T7"/>
                </a:cxn>
              </a:cxnLst>
              <a:rect l="0" t="0" r="r" b="b"/>
              <a:pathLst>
                <a:path w="57" h="55">
                  <a:moveTo>
                    <a:pt x="57" y="0"/>
                  </a:moveTo>
                  <a:lnTo>
                    <a:pt x="0" y="55"/>
                  </a:lnTo>
                  <a:lnTo>
                    <a:pt x="57" y="55"/>
                  </a:lnTo>
                  <a:lnTo>
                    <a:pt x="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499" name="ïṧḻïdê"/>
            <p:cNvSpPr/>
            <p:nvPr/>
          </p:nvSpPr>
          <p:spPr bwMode="auto">
            <a:xfrm>
              <a:off x="6670676" y="1335088"/>
              <a:ext cx="1211263" cy="180975"/>
            </a:xfrm>
            <a:custGeom>
              <a:avLst/>
              <a:gdLst>
                <a:gd name="T0" fmla="*/ 24 w 402"/>
                <a:gd name="T1" fmla="*/ 41 h 60"/>
                <a:gd name="T2" fmla="*/ 12 w 402"/>
                <a:gd name="T3" fmla="*/ 28 h 60"/>
                <a:gd name="T4" fmla="*/ 24 w 402"/>
                <a:gd name="T5" fmla="*/ 16 h 60"/>
                <a:gd name="T6" fmla="*/ 37 w 402"/>
                <a:gd name="T7" fmla="*/ 28 h 60"/>
                <a:gd name="T8" fmla="*/ 24 w 402"/>
                <a:gd name="T9" fmla="*/ 41 h 60"/>
                <a:gd name="T10" fmla="*/ 54 w 402"/>
                <a:gd name="T11" fmla="*/ 41 h 60"/>
                <a:gd name="T12" fmla="*/ 41 w 402"/>
                <a:gd name="T13" fmla="*/ 28 h 60"/>
                <a:gd name="T14" fmla="*/ 54 w 402"/>
                <a:gd name="T15" fmla="*/ 16 h 60"/>
                <a:gd name="T16" fmla="*/ 66 w 402"/>
                <a:gd name="T17" fmla="*/ 28 h 60"/>
                <a:gd name="T18" fmla="*/ 54 w 402"/>
                <a:gd name="T19" fmla="*/ 41 h 60"/>
                <a:gd name="T20" fmla="*/ 83 w 402"/>
                <a:gd name="T21" fmla="*/ 41 h 60"/>
                <a:gd name="T22" fmla="*/ 71 w 402"/>
                <a:gd name="T23" fmla="*/ 28 h 60"/>
                <a:gd name="T24" fmla="*/ 83 w 402"/>
                <a:gd name="T25" fmla="*/ 16 h 60"/>
                <a:gd name="T26" fmla="*/ 95 w 402"/>
                <a:gd name="T27" fmla="*/ 28 h 60"/>
                <a:gd name="T28" fmla="*/ 83 w 402"/>
                <a:gd name="T29" fmla="*/ 41 h 60"/>
                <a:gd name="T30" fmla="*/ 402 w 402"/>
                <a:gd name="T31" fmla="*/ 0 h 60"/>
                <a:gd name="T32" fmla="*/ 0 w 402"/>
                <a:gd name="T33" fmla="*/ 0 h 60"/>
                <a:gd name="T34" fmla="*/ 0 w 402"/>
                <a:gd name="T35" fmla="*/ 60 h 60"/>
                <a:gd name="T36" fmla="*/ 402 w 402"/>
                <a:gd name="T37" fmla="*/ 60 h 60"/>
                <a:gd name="T38" fmla="*/ 0 w 402"/>
                <a:gd name="T39" fmla="*/ 60 h 60"/>
                <a:gd name="T40" fmla="*/ 0 w 402"/>
                <a:gd name="T41" fmla="*/ 58 h 60"/>
                <a:gd name="T42" fmla="*/ 402 w 402"/>
                <a:gd name="T43" fmla="*/ 58 h 60"/>
                <a:gd name="T44" fmla="*/ 402 w 402"/>
                <a:gd name="T45"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2" h="60">
                  <a:moveTo>
                    <a:pt x="24" y="41"/>
                  </a:moveTo>
                  <a:cubicBezTo>
                    <a:pt x="18" y="41"/>
                    <a:pt x="12" y="35"/>
                    <a:pt x="12" y="28"/>
                  </a:cubicBezTo>
                  <a:cubicBezTo>
                    <a:pt x="12" y="22"/>
                    <a:pt x="18" y="16"/>
                    <a:pt x="24" y="16"/>
                  </a:cubicBezTo>
                  <a:cubicBezTo>
                    <a:pt x="31" y="16"/>
                    <a:pt x="37" y="22"/>
                    <a:pt x="37" y="28"/>
                  </a:cubicBezTo>
                  <a:cubicBezTo>
                    <a:pt x="37" y="35"/>
                    <a:pt x="31" y="41"/>
                    <a:pt x="24" y="41"/>
                  </a:cubicBezTo>
                  <a:moveTo>
                    <a:pt x="54" y="41"/>
                  </a:moveTo>
                  <a:cubicBezTo>
                    <a:pt x="47" y="41"/>
                    <a:pt x="41" y="35"/>
                    <a:pt x="41" y="28"/>
                  </a:cubicBezTo>
                  <a:cubicBezTo>
                    <a:pt x="41" y="22"/>
                    <a:pt x="47" y="16"/>
                    <a:pt x="54" y="16"/>
                  </a:cubicBezTo>
                  <a:cubicBezTo>
                    <a:pt x="61" y="16"/>
                    <a:pt x="66" y="22"/>
                    <a:pt x="66" y="28"/>
                  </a:cubicBezTo>
                  <a:cubicBezTo>
                    <a:pt x="66" y="35"/>
                    <a:pt x="61" y="41"/>
                    <a:pt x="54" y="41"/>
                  </a:cubicBezTo>
                  <a:moveTo>
                    <a:pt x="83" y="41"/>
                  </a:moveTo>
                  <a:cubicBezTo>
                    <a:pt x="76" y="41"/>
                    <a:pt x="71" y="35"/>
                    <a:pt x="71" y="28"/>
                  </a:cubicBezTo>
                  <a:cubicBezTo>
                    <a:pt x="71" y="22"/>
                    <a:pt x="76" y="16"/>
                    <a:pt x="83" y="16"/>
                  </a:cubicBezTo>
                  <a:cubicBezTo>
                    <a:pt x="90" y="16"/>
                    <a:pt x="95" y="22"/>
                    <a:pt x="95" y="28"/>
                  </a:cubicBezTo>
                  <a:cubicBezTo>
                    <a:pt x="95" y="35"/>
                    <a:pt x="90" y="41"/>
                    <a:pt x="83" y="41"/>
                  </a:cubicBezTo>
                  <a:moveTo>
                    <a:pt x="402" y="0"/>
                  </a:moveTo>
                  <a:cubicBezTo>
                    <a:pt x="0" y="0"/>
                    <a:pt x="0" y="0"/>
                    <a:pt x="0" y="0"/>
                  </a:cubicBezTo>
                  <a:cubicBezTo>
                    <a:pt x="0" y="60"/>
                    <a:pt x="0" y="60"/>
                    <a:pt x="0" y="60"/>
                  </a:cubicBezTo>
                  <a:cubicBezTo>
                    <a:pt x="402" y="60"/>
                    <a:pt x="402" y="60"/>
                    <a:pt x="402" y="60"/>
                  </a:cubicBezTo>
                  <a:cubicBezTo>
                    <a:pt x="0" y="60"/>
                    <a:pt x="0" y="60"/>
                    <a:pt x="0" y="60"/>
                  </a:cubicBezTo>
                  <a:cubicBezTo>
                    <a:pt x="0" y="58"/>
                    <a:pt x="0" y="58"/>
                    <a:pt x="0" y="58"/>
                  </a:cubicBezTo>
                  <a:cubicBezTo>
                    <a:pt x="402" y="58"/>
                    <a:pt x="402" y="58"/>
                    <a:pt x="402" y="58"/>
                  </a:cubicBezTo>
                  <a:cubicBezTo>
                    <a:pt x="402" y="0"/>
                    <a:pt x="402" y="0"/>
                    <a:pt x="402"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00" name="íŝḷiḑè"/>
            <p:cNvSpPr/>
            <p:nvPr/>
          </p:nvSpPr>
          <p:spPr bwMode="auto">
            <a:xfrm>
              <a:off x="6705601" y="1384300"/>
              <a:ext cx="76200" cy="74613"/>
            </a:xfrm>
            <a:prstGeom prst="ellipse">
              <a:avLst/>
            </a:pr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01" name="iŝľîďê"/>
            <p:cNvSpPr/>
            <p:nvPr/>
          </p:nvSpPr>
          <p:spPr bwMode="auto">
            <a:xfrm>
              <a:off x="6705601" y="1419225"/>
              <a:ext cx="76200" cy="39688"/>
            </a:xfrm>
            <a:custGeom>
              <a:avLst/>
              <a:gdLst>
                <a:gd name="T0" fmla="*/ 12 w 25"/>
                <a:gd name="T1" fmla="*/ 13 h 13"/>
                <a:gd name="T2" fmla="*/ 0 w 25"/>
                <a:gd name="T3" fmla="*/ 0 h 13"/>
                <a:gd name="T4" fmla="*/ 0 w 25"/>
                <a:gd name="T5" fmla="*/ 1 h 13"/>
                <a:gd name="T6" fmla="*/ 12 w 25"/>
                <a:gd name="T7" fmla="*/ 13 h 13"/>
                <a:gd name="T8" fmla="*/ 25 w 25"/>
                <a:gd name="T9" fmla="*/ 1 h 13"/>
                <a:gd name="T10" fmla="*/ 25 w 25"/>
                <a:gd name="T11" fmla="*/ 0 h 13"/>
                <a:gd name="T12" fmla="*/ 12 w 25"/>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25" h="13">
                  <a:moveTo>
                    <a:pt x="12" y="13"/>
                  </a:moveTo>
                  <a:cubicBezTo>
                    <a:pt x="6" y="13"/>
                    <a:pt x="0" y="7"/>
                    <a:pt x="0" y="0"/>
                  </a:cubicBezTo>
                  <a:cubicBezTo>
                    <a:pt x="0" y="1"/>
                    <a:pt x="0" y="1"/>
                    <a:pt x="0" y="1"/>
                  </a:cubicBezTo>
                  <a:cubicBezTo>
                    <a:pt x="0" y="8"/>
                    <a:pt x="6" y="13"/>
                    <a:pt x="12" y="13"/>
                  </a:cubicBezTo>
                  <a:cubicBezTo>
                    <a:pt x="19" y="13"/>
                    <a:pt x="25" y="8"/>
                    <a:pt x="25" y="1"/>
                  </a:cubicBezTo>
                  <a:cubicBezTo>
                    <a:pt x="25" y="0"/>
                    <a:pt x="25" y="0"/>
                    <a:pt x="25" y="0"/>
                  </a:cubicBezTo>
                  <a:cubicBezTo>
                    <a:pt x="25" y="7"/>
                    <a:pt x="19" y="13"/>
                    <a:pt x="12" y="13"/>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02" name="íšḻïḑé"/>
            <p:cNvSpPr/>
            <p:nvPr/>
          </p:nvSpPr>
          <p:spPr bwMode="auto">
            <a:xfrm>
              <a:off x="6792913" y="1384300"/>
              <a:ext cx="76200" cy="74613"/>
            </a:xfrm>
            <a:prstGeom prst="ellipse">
              <a:avLst/>
            </a:pr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03" name="î$ḻïďè"/>
            <p:cNvSpPr/>
            <p:nvPr/>
          </p:nvSpPr>
          <p:spPr bwMode="auto">
            <a:xfrm>
              <a:off x="6792913" y="1419225"/>
              <a:ext cx="76200" cy="39688"/>
            </a:xfrm>
            <a:custGeom>
              <a:avLst/>
              <a:gdLst>
                <a:gd name="T0" fmla="*/ 13 w 25"/>
                <a:gd name="T1" fmla="*/ 13 h 13"/>
                <a:gd name="T2" fmla="*/ 0 w 25"/>
                <a:gd name="T3" fmla="*/ 0 h 13"/>
                <a:gd name="T4" fmla="*/ 0 w 25"/>
                <a:gd name="T5" fmla="*/ 1 h 13"/>
                <a:gd name="T6" fmla="*/ 13 w 25"/>
                <a:gd name="T7" fmla="*/ 13 h 13"/>
                <a:gd name="T8" fmla="*/ 25 w 25"/>
                <a:gd name="T9" fmla="*/ 1 h 13"/>
                <a:gd name="T10" fmla="*/ 25 w 25"/>
                <a:gd name="T11" fmla="*/ 0 h 13"/>
                <a:gd name="T12" fmla="*/ 13 w 25"/>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25" h="13">
                  <a:moveTo>
                    <a:pt x="13" y="13"/>
                  </a:moveTo>
                  <a:cubicBezTo>
                    <a:pt x="6" y="13"/>
                    <a:pt x="1" y="7"/>
                    <a:pt x="0" y="0"/>
                  </a:cubicBezTo>
                  <a:cubicBezTo>
                    <a:pt x="0" y="1"/>
                    <a:pt x="0" y="1"/>
                    <a:pt x="0" y="1"/>
                  </a:cubicBezTo>
                  <a:cubicBezTo>
                    <a:pt x="0" y="8"/>
                    <a:pt x="6" y="13"/>
                    <a:pt x="13" y="13"/>
                  </a:cubicBezTo>
                  <a:cubicBezTo>
                    <a:pt x="20" y="13"/>
                    <a:pt x="25" y="8"/>
                    <a:pt x="25" y="1"/>
                  </a:cubicBezTo>
                  <a:cubicBezTo>
                    <a:pt x="25" y="0"/>
                    <a:pt x="25" y="0"/>
                    <a:pt x="25" y="0"/>
                  </a:cubicBezTo>
                  <a:cubicBezTo>
                    <a:pt x="25" y="7"/>
                    <a:pt x="20" y="13"/>
                    <a:pt x="13" y="13"/>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04" name="íṣľiḋè"/>
            <p:cNvSpPr/>
            <p:nvPr/>
          </p:nvSpPr>
          <p:spPr bwMode="auto">
            <a:xfrm>
              <a:off x="6883401" y="1384300"/>
              <a:ext cx="73025" cy="74613"/>
            </a:xfrm>
            <a:prstGeom prst="ellipse">
              <a:avLst/>
            </a:prstGeom>
            <a:solidFill>
              <a:srgbClr val="79E8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05" name="íṧlïdé"/>
            <p:cNvSpPr/>
            <p:nvPr/>
          </p:nvSpPr>
          <p:spPr bwMode="auto">
            <a:xfrm>
              <a:off x="6883401" y="1419225"/>
              <a:ext cx="73025" cy="39688"/>
            </a:xfrm>
            <a:custGeom>
              <a:avLst/>
              <a:gdLst>
                <a:gd name="T0" fmla="*/ 12 w 24"/>
                <a:gd name="T1" fmla="*/ 13 h 13"/>
                <a:gd name="T2" fmla="*/ 0 w 24"/>
                <a:gd name="T3" fmla="*/ 0 h 13"/>
                <a:gd name="T4" fmla="*/ 0 w 24"/>
                <a:gd name="T5" fmla="*/ 1 h 13"/>
                <a:gd name="T6" fmla="*/ 12 w 24"/>
                <a:gd name="T7" fmla="*/ 13 h 13"/>
                <a:gd name="T8" fmla="*/ 24 w 24"/>
                <a:gd name="T9" fmla="*/ 1 h 13"/>
                <a:gd name="T10" fmla="*/ 24 w 24"/>
                <a:gd name="T11" fmla="*/ 0 h 13"/>
                <a:gd name="T12" fmla="*/ 12 w 2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24" h="13">
                  <a:moveTo>
                    <a:pt x="12" y="13"/>
                  </a:moveTo>
                  <a:cubicBezTo>
                    <a:pt x="5" y="13"/>
                    <a:pt x="0" y="7"/>
                    <a:pt x="0" y="0"/>
                  </a:cubicBezTo>
                  <a:cubicBezTo>
                    <a:pt x="0" y="1"/>
                    <a:pt x="0" y="1"/>
                    <a:pt x="0" y="1"/>
                  </a:cubicBezTo>
                  <a:cubicBezTo>
                    <a:pt x="0" y="8"/>
                    <a:pt x="5" y="13"/>
                    <a:pt x="12" y="13"/>
                  </a:cubicBezTo>
                  <a:cubicBezTo>
                    <a:pt x="19" y="13"/>
                    <a:pt x="24" y="8"/>
                    <a:pt x="24" y="1"/>
                  </a:cubicBezTo>
                  <a:cubicBezTo>
                    <a:pt x="24" y="0"/>
                    <a:pt x="24" y="0"/>
                    <a:pt x="24" y="0"/>
                  </a:cubicBezTo>
                  <a:cubicBezTo>
                    <a:pt x="24" y="7"/>
                    <a:pt x="19" y="13"/>
                    <a:pt x="12" y="13"/>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06" name="îṡľide"/>
            <p:cNvSpPr/>
            <p:nvPr/>
          </p:nvSpPr>
          <p:spPr bwMode="auto">
            <a:xfrm>
              <a:off x="6670676" y="1509713"/>
              <a:ext cx="1211263" cy="6350"/>
            </a:xfrm>
            <a:prstGeom prst="rect">
              <a:avLst/>
            </a:prstGeom>
            <a:solidFill>
              <a:srgbClr val="55E2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07" name="ïṡ1ïḋe"/>
            <p:cNvSpPr/>
            <p:nvPr/>
          </p:nvSpPr>
          <p:spPr bwMode="auto">
            <a:xfrm>
              <a:off x="6670676" y="1509713"/>
              <a:ext cx="1211263" cy="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08" name="islíḍê"/>
            <p:cNvSpPr/>
            <p:nvPr/>
          </p:nvSpPr>
          <p:spPr bwMode="auto">
            <a:xfrm>
              <a:off x="6715126" y="1392238"/>
              <a:ext cx="57150" cy="57150"/>
            </a:xfrm>
            <a:prstGeom prst="ellipse">
              <a:avLst/>
            </a:pr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09" name="iśḷíḓe"/>
            <p:cNvSpPr/>
            <p:nvPr/>
          </p:nvSpPr>
          <p:spPr bwMode="auto">
            <a:xfrm>
              <a:off x="6802438" y="1392238"/>
              <a:ext cx="60325" cy="57150"/>
            </a:xfrm>
            <a:prstGeom prst="ellipse">
              <a:avLst/>
            </a:prstGeom>
            <a:solidFill>
              <a:srgbClr val="DBFF0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10" name="ïSľïḋe"/>
            <p:cNvSpPr/>
            <p:nvPr/>
          </p:nvSpPr>
          <p:spPr bwMode="auto">
            <a:xfrm>
              <a:off x="6889751" y="1392238"/>
              <a:ext cx="60325" cy="57150"/>
            </a:xfrm>
            <a:prstGeom prst="ellipse">
              <a:avLst/>
            </a:prstGeom>
            <a:solidFill>
              <a:srgbClr val="FF299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11" name="îṩḻide"/>
            <p:cNvSpPr/>
            <p:nvPr/>
          </p:nvSpPr>
          <p:spPr bwMode="auto">
            <a:xfrm>
              <a:off x="6715126" y="1539875"/>
              <a:ext cx="57150" cy="688975"/>
            </a:xfrm>
            <a:custGeom>
              <a:avLst/>
              <a:gdLst>
                <a:gd name="T0" fmla="*/ 9 w 19"/>
                <a:gd name="T1" fmla="*/ 0 h 229"/>
                <a:gd name="T2" fmla="*/ 0 w 19"/>
                <a:gd name="T3" fmla="*/ 10 h 229"/>
                <a:gd name="T4" fmla="*/ 0 w 19"/>
                <a:gd name="T5" fmla="*/ 229 h 229"/>
                <a:gd name="T6" fmla="*/ 19 w 19"/>
                <a:gd name="T7" fmla="*/ 229 h 229"/>
                <a:gd name="T8" fmla="*/ 19 w 19"/>
                <a:gd name="T9" fmla="*/ 10 h 229"/>
                <a:gd name="T10" fmla="*/ 9 w 19"/>
                <a:gd name="T11" fmla="*/ 0 h 229"/>
              </a:gdLst>
              <a:ahLst/>
              <a:cxnLst>
                <a:cxn ang="0">
                  <a:pos x="T0" y="T1"/>
                </a:cxn>
                <a:cxn ang="0">
                  <a:pos x="T2" y="T3"/>
                </a:cxn>
                <a:cxn ang="0">
                  <a:pos x="T4" y="T5"/>
                </a:cxn>
                <a:cxn ang="0">
                  <a:pos x="T6" y="T7"/>
                </a:cxn>
                <a:cxn ang="0">
                  <a:pos x="T8" y="T9"/>
                </a:cxn>
                <a:cxn ang="0">
                  <a:pos x="T10" y="T11"/>
                </a:cxn>
              </a:cxnLst>
              <a:rect l="0" t="0" r="r" b="b"/>
              <a:pathLst>
                <a:path w="19" h="229">
                  <a:moveTo>
                    <a:pt x="9" y="0"/>
                  </a:moveTo>
                  <a:cubicBezTo>
                    <a:pt x="4" y="0"/>
                    <a:pt x="0" y="5"/>
                    <a:pt x="0" y="10"/>
                  </a:cubicBezTo>
                  <a:cubicBezTo>
                    <a:pt x="0" y="229"/>
                    <a:pt x="0" y="229"/>
                    <a:pt x="0" y="229"/>
                  </a:cubicBezTo>
                  <a:cubicBezTo>
                    <a:pt x="19" y="229"/>
                    <a:pt x="19" y="229"/>
                    <a:pt x="19" y="229"/>
                  </a:cubicBezTo>
                  <a:cubicBezTo>
                    <a:pt x="19" y="10"/>
                    <a:pt x="19" y="10"/>
                    <a:pt x="19" y="10"/>
                  </a:cubicBezTo>
                  <a:cubicBezTo>
                    <a:pt x="19" y="5"/>
                    <a:pt x="15" y="0"/>
                    <a:pt x="9" y="0"/>
                  </a:cubicBezTo>
                </a:path>
              </a:pathLst>
            </a:custGeom>
            <a:solidFill>
              <a:srgbClr val="97EDF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12" name="íślïḋé"/>
            <p:cNvSpPr/>
            <p:nvPr/>
          </p:nvSpPr>
          <p:spPr bwMode="auto">
            <a:xfrm>
              <a:off x="6715126" y="2232025"/>
              <a:ext cx="57150" cy="90488"/>
            </a:xfrm>
            <a:prstGeom prst="rect">
              <a:avLst/>
            </a:prstGeom>
            <a:solidFill>
              <a:srgbClr val="2BA7D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13" name="íṥliďe"/>
            <p:cNvSpPr/>
            <p:nvPr/>
          </p:nvSpPr>
          <p:spPr bwMode="auto">
            <a:xfrm>
              <a:off x="6715126" y="2232025"/>
              <a:ext cx="57150" cy="90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14" name="islíḓé"/>
            <p:cNvSpPr/>
            <p:nvPr/>
          </p:nvSpPr>
          <p:spPr bwMode="auto">
            <a:xfrm>
              <a:off x="6715126" y="2228850"/>
              <a:ext cx="57150" cy="3175"/>
            </a:xfrm>
            <a:prstGeom prst="rect">
              <a:avLst/>
            </a:prstGeom>
            <a:solidFill>
              <a:srgbClr val="3DBE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15" name="ïṡḷíḋê"/>
            <p:cNvSpPr/>
            <p:nvPr/>
          </p:nvSpPr>
          <p:spPr bwMode="auto">
            <a:xfrm>
              <a:off x="6715126" y="2228850"/>
              <a:ext cx="57150" cy="3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16" name="îṧlïḍê"/>
            <p:cNvSpPr/>
            <p:nvPr/>
          </p:nvSpPr>
          <p:spPr bwMode="auto">
            <a:xfrm>
              <a:off x="6715126" y="2740025"/>
              <a:ext cx="57150" cy="276225"/>
            </a:xfrm>
            <a:custGeom>
              <a:avLst/>
              <a:gdLst>
                <a:gd name="T0" fmla="*/ 18 w 19"/>
                <a:gd name="T1" fmla="*/ 86 h 92"/>
                <a:gd name="T2" fmla="*/ 1 w 19"/>
                <a:gd name="T3" fmla="*/ 86 h 92"/>
                <a:gd name="T4" fmla="*/ 9 w 19"/>
                <a:gd name="T5" fmla="*/ 92 h 92"/>
                <a:gd name="T6" fmla="*/ 18 w 19"/>
                <a:gd name="T7" fmla="*/ 86 h 92"/>
                <a:gd name="T8" fmla="*/ 19 w 19"/>
                <a:gd name="T9" fmla="*/ 53 h 92"/>
                <a:gd name="T10" fmla="*/ 0 w 19"/>
                <a:gd name="T11" fmla="*/ 53 h 92"/>
                <a:gd name="T12" fmla="*/ 0 w 19"/>
                <a:gd name="T13" fmla="*/ 78 h 92"/>
                <a:gd name="T14" fmla="*/ 19 w 19"/>
                <a:gd name="T15" fmla="*/ 78 h 92"/>
                <a:gd name="T16" fmla="*/ 19 w 19"/>
                <a:gd name="T17" fmla="*/ 53 h 92"/>
                <a:gd name="T18" fmla="*/ 19 w 19"/>
                <a:gd name="T19" fmla="*/ 20 h 92"/>
                <a:gd name="T20" fmla="*/ 0 w 19"/>
                <a:gd name="T21" fmla="*/ 20 h 92"/>
                <a:gd name="T22" fmla="*/ 0 w 19"/>
                <a:gd name="T23" fmla="*/ 45 h 92"/>
                <a:gd name="T24" fmla="*/ 19 w 19"/>
                <a:gd name="T25" fmla="*/ 45 h 92"/>
                <a:gd name="T26" fmla="*/ 19 w 19"/>
                <a:gd name="T27" fmla="*/ 20 h 92"/>
                <a:gd name="T28" fmla="*/ 19 w 19"/>
                <a:gd name="T29" fmla="*/ 0 h 92"/>
                <a:gd name="T30" fmla="*/ 7 w 19"/>
                <a:gd name="T31" fmla="*/ 12 h 92"/>
                <a:gd name="T32" fmla="*/ 19 w 19"/>
                <a:gd name="T33" fmla="*/ 12 h 92"/>
                <a:gd name="T34" fmla="*/ 19 w 19"/>
                <a:gd name="T3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92">
                  <a:moveTo>
                    <a:pt x="18" y="86"/>
                  </a:moveTo>
                  <a:cubicBezTo>
                    <a:pt x="1" y="86"/>
                    <a:pt x="1" y="86"/>
                    <a:pt x="1" y="86"/>
                  </a:cubicBezTo>
                  <a:cubicBezTo>
                    <a:pt x="2" y="90"/>
                    <a:pt x="5" y="92"/>
                    <a:pt x="9" y="92"/>
                  </a:cubicBezTo>
                  <a:cubicBezTo>
                    <a:pt x="13" y="92"/>
                    <a:pt x="17" y="90"/>
                    <a:pt x="18" y="86"/>
                  </a:cubicBezTo>
                  <a:moveTo>
                    <a:pt x="19" y="53"/>
                  </a:moveTo>
                  <a:cubicBezTo>
                    <a:pt x="0" y="53"/>
                    <a:pt x="0" y="53"/>
                    <a:pt x="0" y="53"/>
                  </a:cubicBezTo>
                  <a:cubicBezTo>
                    <a:pt x="0" y="78"/>
                    <a:pt x="0" y="78"/>
                    <a:pt x="0" y="78"/>
                  </a:cubicBezTo>
                  <a:cubicBezTo>
                    <a:pt x="19" y="78"/>
                    <a:pt x="19" y="78"/>
                    <a:pt x="19" y="78"/>
                  </a:cubicBezTo>
                  <a:cubicBezTo>
                    <a:pt x="19" y="53"/>
                    <a:pt x="19" y="53"/>
                    <a:pt x="19" y="53"/>
                  </a:cubicBezTo>
                  <a:moveTo>
                    <a:pt x="19" y="20"/>
                  </a:moveTo>
                  <a:cubicBezTo>
                    <a:pt x="0" y="20"/>
                    <a:pt x="0" y="20"/>
                    <a:pt x="0" y="20"/>
                  </a:cubicBezTo>
                  <a:cubicBezTo>
                    <a:pt x="0" y="45"/>
                    <a:pt x="0" y="45"/>
                    <a:pt x="0" y="45"/>
                  </a:cubicBezTo>
                  <a:cubicBezTo>
                    <a:pt x="19" y="45"/>
                    <a:pt x="19" y="45"/>
                    <a:pt x="19" y="45"/>
                  </a:cubicBezTo>
                  <a:cubicBezTo>
                    <a:pt x="19" y="20"/>
                    <a:pt x="19" y="20"/>
                    <a:pt x="19" y="20"/>
                  </a:cubicBezTo>
                  <a:moveTo>
                    <a:pt x="19" y="0"/>
                  </a:moveTo>
                  <a:cubicBezTo>
                    <a:pt x="7" y="12"/>
                    <a:pt x="7" y="12"/>
                    <a:pt x="7" y="12"/>
                  </a:cubicBezTo>
                  <a:cubicBezTo>
                    <a:pt x="19" y="12"/>
                    <a:pt x="19" y="12"/>
                    <a:pt x="19" y="12"/>
                  </a:cubicBezTo>
                  <a:cubicBezTo>
                    <a:pt x="19" y="0"/>
                    <a:pt x="19" y="0"/>
                    <a:pt x="19" y="0"/>
                  </a:cubicBezTo>
                </a:path>
              </a:pathLst>
            </a:custGeom>
            <a:solidFill>
              <a:srgbClr val="25758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17" name="íş1iďe"/>
            <p:cNvSpPr/>
            <p:nvPr/>
          </p:nvSpPr>
          <p:spPr bwMode="auto">
            <a:xfrm>
              <a:off x="6715126" y="2776538"/>
              <a:ext cx="57150" cy="23813"/>
            </a:xfrm>
            <a:custGeom>
              <a:avLst/>
              <a:gdLst>
                <a:gd name="T0" fmla="*/ 36 w 36"/>
                <a:gd name="T1" fmla="*/ 0 h 15"/>
                <a:gd name="T2" fmla="*/ 13 w 36"/>
                <a:gd name="T3" fmla="*/ 0 h 15"/>
                <a:gd name="T4" fmla="*/ 0 w 36"/>
                <a:gd name="T5" fmla="*/ 15 h 15"/>
                <a:gd name="T6" fmla="*/ 0 w 36"/>
                <a:gd name="T7" fmla="*/ 15 h 15"/>
                <a:gd name="T8" fmla="*/ 36 w 36"/>
                <a:gd name="T9" fmla="*/ 15 h 15"/>
                <a:gd name="T10" fmla="*/ 36 w 36"/>
                <a:gd name="T11" fmla="*/ 0 h 15"/>
              </a:gdLst>
              <a:ahLst/>
              <a:cxnLst>
                <a:cxn ang="0">
                  <a:pos x="T0" y="T1"/>
                </a:cxn>
                <a:cxn ang="0">
                  <a:pos x="T2" y="T3"/>
                </a:cxn>
                <a:cxn ang="0">
                  <a:pos x="T4" y="T5"/>
                </a:cxn>
                <a:cxn ang="0">
                  <a:pos x="T6" y="T7"/>
                </a:cxn>
                <a:cxn ang="0">
                  <a:pos x="T8" y="T9"/>
                </a:cxn>
                <a:cxn ang="0">
                  <a:pos x="T10" y="T11"/>
                </a:cxn>
              </a:cxnLst>
              <a:rect l="0" t="0" r="r" b="b"/>
              <a:pathLst>
                <a:path w="36" h="15">
                  <a:moveTo>
                    <a:pt x="36" y="0"/>
                  </a:moveTo>
                  <a:lnTo>
                    <a:pt x="13" y="0"/>
                  </a:lnTo>
                  <a:lnTo>
                    <a:pt x="0" y="15"/>
                  </a:lnTo>
                  <a:lnTo>
                    <a:pt x="0" y="15"/>
                  </a:lnTo>
                  <a:lnTo>
                    <a:pt x="36" y="15"/>
                  </a:lnTo>
                  <a:lnTo>
                    <a:pt x="36" y="0"/>
                  </a:lnTo>
                  <a:close/>
                </a:path>
              </a:pathLst>
            </a:custGeom>
            <a:solidFill>
              <a:srgbClr val="9785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18" name="î$1íde"/>
            <p:cNvSpPr/>
            <p:nvPr/>
          </p:nvSpPr>
          <p:spPr bwMode="auto">
            <a:xfrm>
              <a:off x="6715126" y="2776538"/>
              <a:ext cx="57150" cy="23813"/>
            </a:xfrm>
            <a:custGeom>
              <a:avLst/>
              <a:gdLst>
                <a:gd name="T0" fmla="*/ 36 w 36"/>
                <a:gd name="T1" fmla="*/ 0 h 15"/>
                <a:gd name="T2" fmla="*/ 13 w 36"/>
                <a:gd name="T3" fmla="*/ 0 h 15"/>
                <a:gd name="T4" fmla="*/ 0 w 36"/>
                <a:gd name="T5" fmla="*/ 15 h 15"/>
                <a:gd name="T6" fmla="*/ 0 w 36"/>
                <a:gd name="T7" fmla="*/ 15 h 15"/>
                <a:gd name="T8" fmla="*/ 36 w 36"/>
                <a:gd name="T9" fmla="*/ 15 h 15"/>
                <a:gd name="T10" fmla="*/ 36 w 36"/>
                <a:gd name="T11" fmla="*/ 0 h 15"/>
              </a:gdLst>
              <a:ahLst/>
              <a:cxnLst>
                <a:cxn ang="0">
                  <a:pos x="T0" y="T1"/>
                </a:cxn>
                <a:cxn ang="0">
                  <a:pos x="T2" y="T3"/>
                </a:cxn>
                <a:cxn ang="0">
                  <a:pos x="T4" y="T5"/>
                </a:cxn>
                <a:cxn ang="0">
                  <a:pos x="T6" y="T7"/>
                </a:cxn>
                <a:cxn ang="0">
                  <a:pos x="T8" y="T9"/>
                </a:cxn>
                <a:cxn ang="0">
                  <a:pos x="T10" y="T11"/>
                </a:cxn>
              </a:cxnLst>
              <a:rect l="0" t="0" r="r" b="b"/>
              <a:pathLst>
                <a:path w="36" h="15">
                  <a:moveTo>
                    <a:pt x="36" y="0"/>
                  </a:moveTo>
                  <a:lnTo>
                    <a:pt x="13" y="0"/>
                  </a:lnTo>
                  <a:lnTo>
                    <a:pt x="0" y="15"/>
                  </a:lnTo>
                  <a:lnTo>
                    <a:pt x="0" y="15"/>
                  </a:lnTo>
                  <a:lnTo>
                    <a:pt x="36" y="15"/>
                  </a:lnTo>
                  <a:lnTo>
                    <a:pt x="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19" name="îṧ1iḓe"/>
            <p:cNvSpPr/>
            <p:nvPr/>
          </p:nvSpPr>
          <p:spPr bwMode="auto">
            <a:xfrm>
              <a:off x="6715126" y="2874963"/>
              <a:ext cx="57150" cy="23813"/>
            </a:xfrm>
            <a:prstGeom prst="rect">
              <a:avLst/>
            </a:prstGeom>
            <a:solidFill>
              <a:srgbClr val="9785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20" name="ïsḷiḋé"/>
            <p:cNvSpPr/>
            <p:nvPr/>
          </p:nvSpPr>
          <p:spPr bwMode="auto">
            <a:xfrm>
              <a:off x="6715126" y="2874963"/>
              <a:ext cx="57150" cy="2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21" name="íş1ídè"/>
            <p:cNvSpPr/>
            <p:nvPr/>
          </p:nvSpPr>
          <p:spPr bwMode="auto">
            <a:xfrm>
              <a:off x="6715126" y="2974975"/>
              <a:ext cx="57150" cy="23813"/>
            </a:xfrm>
            <a:custGeom>
              <a:avLst/>
              <a:gdLst>
                <a:gd name="T0" fmla="*/ 19 w 19"/>
                <a:gd name="T1" fmla="*/ 0 h 8"/>
                <a:gd name="T2" fmla="*/ 0 w 19"/>
                <a:gd name="T3" fmla="*/ 0 h 8"/>
                <a:gd name="T4" fmla="*/ 0 w 19"/>
                <a:gd name="T5" fmla="*/ 4 h 8"/>
                <a:gd name="T6" fmla="*/ 1 w 19"/>
                <a:gd name="T7" fmla="*/ 8 h 8"/>
                <a:gd name="T8" fmla="*/ 18 w 19"/>
                <a:gd name="T9" fmla="*/ 8 h 8"/>
                <a:gd name="T10" fmla="*/ 19 w 19"/>
                <a:gd name="T11" fmla="*/ 4 h 8"/>
                <a:gd name="T12" fmla="*/ 19 w 19"/>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9" h="8">
                  <a:moveTo>
                    <a:pt x="19" y="0"/>
                  </a:moveTo>
                  <a:cubicBezTo>
                    <a:pt x="0" y="0"/>
                    <a:pt x="0" y="0"/>
                    <a:pt x="0" y="0"/>
                  </a:cubicBezTo>
                  <a:cubicBezTo>
                    <a:pt x="0" y="4"/>
                    <a:pt x="0" y="4"/>
                    <a:pt x="0" y="4"/>
                  </a:cubicBezTo>
                  <a:cubicBezTo>
                    <a:pt x="0" y="6"/>
                    <a:pt x="0" y="7"/>
                    <a:pt x="1" y="8"/>
                  </a:cubicBezTo>
                  <a:cubicBezTo>
                    <a:pt x="18" y="8"/>
                    <a:pt x="18" y="8"/>
                    <a:pt x="18" y="8"/>
                  </a:cubicBezTo>
                  <a:cubicBezTo>
                    <a:pt x="19" y="7"/>
                    <a:pt x="19" y="6"/>
                    <a:pt x="19" y="4"/>
                  </a:cubicBezTo>
                  <a:cubicBezTo>
                    <a:pt x="19" y="0"/>
                    <a:pt x="19" y="0"/>
                    <a:pt x="19" y="0"/>
                  </a:cubicBezTo>
                </a:path>
              </a:pathLst>
            </a:custGeom>
            <a:solidFill>
              <a:srgbClr val="9785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22" name="íṡlíḓe"/>
            <p:cNvSpPr/>
            <p:nvPr/>
          </p:nvSpPr>
          <p:spPr bwMode="auto">
            <a:xfrm>
              <a:off x="6715126" y="2322513"/>
              <a:ext cx="57150" cy="347663"/>
            </a:xfrm>
            <a:prstGeom prst="rect">
              <a:avLst/>
            </a:prstGeom>
            <a:solidFill>
              <a:srgbClr val="29819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23" name="is1iḓé"/>
            <p:cNvSpPr/>
            <p:nvPr/>
          </p:nvSpPr>
          <p:spPr bwMode="auto">
            <a:xfrm>
              <a:off x="6715126" y="2322513"/>
              <a:ext cx="57150" cy="34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24" name="îŝľîḓé"/>
            <p:cNvSpPr/>
            <p:nvPr/>
          </p:nvSpPr>
          <p:spPr bwMode="auto">
            <a:xfrm>
              <a:off x="6715126" y="2695575"/>
              <a:ext cx="57150" cy="80963"/>
            </a:xfrm>
            <a:custGeom>
              <a:avLst/>
              <a:gdLst>
                <a:gd name="T0" fmla="*/ 36 w 36"/>
                <a:gd name="T1" fmla="*/ 0 h 51"/>
                <a:gd name="T2" fmla="*/ 0 w 36"/>
                <a:gd name="T3" fmla="*/ 0 h 51"/>
                <a:gd name="T4" fmla="*/ 0 w 36"/>
                <a:gd name="T5" fmla="*/ 51 h 51"/>
                <a:gd name="T6" fmla="*/ 13 w 36"/>
                <a:gd name="T7" fmla="*/ 51 h 51"/>
                <a:gd name="T8" fmla="*/ 36 w 36"/>
                <a:gd name="T9" fmla="*/ 28 h 51"/>
                <a:gd name="T10" fmla="*/ 36 w 36"/>
                <a:gd name="T11" fmla="*/ 0 h 51"/>
              </a:gdLst>
              <a:ahLst/>
              <a:cxnLst>
                <a:cxn ang="0">
                  <a:pos x="T0" y="T1"/>
                </a:cxn>
                <a:cxn ang="0">
                  <a:pos x="T2" y="T3"/>
                </a:cxn>
                <a:cxn ang="0">
                  <a:pos x="T4" y="T5"/>
                </a:cxn>
                <a:cxn ang="0">
                  <a:pos x="T6" y="T7"/>
                </a:cxn>
                <a:cxn ang="0">
                  <a:pos x="T8" y="T9"/>
                </a:cxn>
                <a:cxn ang="0">
                  <a:pos x="T10" y="T11"/>
                </a:cxn>
              </a:cxnLst>
              <a:rect l="0" t="0" r="r" b="b"/>
              <a:pathLst>
                <a:path w="36" h="51">
                  <a:moveTo>
                    <a:pt x="36" y="0"/>
                  </a:moveTo>
                  <a:lnTo>
                    <a:pt x="0" y="0"/>
                  </a:lnTo>
                  <a:lnTo>
                    <a:pt x="0" y="51"/>
                  </a:lnTo>
                  <a:lnTo>
                    <a:pt x="13" y="51"/>
                  </a:lnTo>
                  <a:lnTo>
                    <a:pt x="36" y="28"/>
                  </a:lnTo>
                  <a:lnTo>
                    <a:pt x="36" y="0"/>
                  </a:lnTo>
                  <a:close/>
                </a:path>
              </a:pathLst>
            </a:custGeom>
            <a:solidFill>
              <a:srgbClr val="29819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25" name="ïṩ1ide"/>
            <p:cNvSpPr/>
            <p:nvPr/>
          </p:nvSpPr>
          <p:spPr bwMode="auto">
            <a:xfrm>
              <a:off x="6715126" y="2695575"/>
              <a:ext cx="57150" cy="80963"/>
            </a:xfrm>
            <a:custGeom>
              <a:avLst/>
              <a:gdLst>
                <a:gd name="T0" fmla="*/ 36 w 36"/>
                <a:gd name="T1" fmla="*/ 0 h 51"/>
                <a:gd name="T2" fmla="*/ 0 w 36"/>
                <a:gd name="T3" fmla="*/ 0 h 51"/>
                <a:gd name="T4" fmla="*/ 0 w 36"/>
                <a:gd name="T5" fmla="*/ 51 h 51"/>
                <a:gd name="T6" fmla="*/ 13 w 36"/>
                <a:gd name="T7" fmla="*/ 51 h 51"/>
                <a:gd name="T8" fmla="*/ 36 w 36"/>
                <a:gd name="T9" fmla="*/ 28 h 51"/>
                <a:gd name="T10" fmla="*/ 36 w 36"/>
                <a:gd name="T11" fmla="*/ 0 h 51"/>
              </a:gdLst>
              <a:ahLst/>
              <a:cxnLst>
                <a:cxn ang="0">
                  <a:pos x="T0" y="T1"/>
                </a:cxn>
                <a:cxn ang="0">
                  <a:pos x="T2" y="T3"/>
                </a:cxn>
                <a:cxn ang="0">
                  <a:pos x="T4" y="T5"/>
                </a:cxn>
                <a:cxn ang="0">
                  <a:pos x="T6" y="T7"/>
                </a:cxn>
                <a:cxn ang="0">
                  <a:pos x="T8" y="T9"/>
                </a:cxn>
                <a:cxn ang="0">
                  <a:pos x="T10" y="T11"/>
                </a:cxn>
              </a:cxnLst>
              <a:rect l="0" t="0" r="r" b="b"/>
              <a:pathLst>
                <a:path w="36" h="51">
                  <a:moveTo>
                    <a:pt x="36" y="0"/>
                  </a:moveTo>
                  <a:lnTo>
                    <a:pt x="0" y="0"/>
                  </a:lnTo>
                  <a:lnTo>
                    <a:pt x="0" y="51"/>
                  </a:lnTo>
                  <a:lnTo>
                    <a:pt x="13" y="51"/>
                  </a:lnTo>
                  <a:lnTo>
                    <a:pt x="36" y="28"/>
                  </a:lnTo>
                  <a:lnTo>
                    <a:pt x="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26" name="i$ļíḑe"/>
            <p:cNvSpPr/>
            <p:nvPr/>
          </p:nvSpPr>
          <p:spPr bwMode="auto">
            <a:xfrm>
              <a:off x="6715126" y="2670175"/>
              <a:ext cx="57150" cy="25400"/>
            </a:xfrm>
            <a:prstGeom prst="rect">
              <a:avLst/>
            </a:prstGeom>
            <a:solidFill>
              <a:srgbClr val="88A09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27" name="iṡ1îďé"/>
            <p:cNvSpPr/>
            <p:nvPr/>
          </p:nvSpPr>
          <p:spPr bwMode="auto">
            <a:xfrm>
              <a:off x="6715126" y="2670175"/>
              <a:ext cx="57150" cy="2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0"/>
            </a:p>
          </p:txBody>
        </p:sp>
        <p:sp>
          <p:nvSpPr>
            <p:cNvPr id="528" name="ï$1idé"/>
            <p:cNvSpPr/>
            <p:nvPr/>
          </p:nvSpPr>
          <p:spPr bwMode="auto">
            <a:xfrm>
              <a:off x="6715126" y="2776538"/>
              <a:ext cx="20638" cy="23813"/>
            </a:xfrm>
            <a:custGeom>
              <a:avLst/>
              <a:gdLst>
                <a:gd name="T0" fmla="*/ 13 w 13"/>
                <a:gd name="T1" fmla="*/ 0 h 15"/>
                <a:gd name="T2" fmla="*/ 0 w 13"/>
                <a:gd name="T3" fmla="*/ 0 h 15"/>
                <a:gd name="T4" fmla="*/ 0 w 13"/>
                <a:gd name="T5" fmla="*/ 15 h 15"/>
                <a:gd name="T6" fmla="*/ 13 w 13"/>
                <a:gd name="T7" fmla="*/ 0 h 15"/>
              </a:gdLst>
              <a:ahLst/>
              <a:cxnLst>
                <a:cxn ang="0">
                  <a:pos x="T0" y="T1"/>
                </a:cxn>
                <a:cxn ang="0">
                  <a:pos x="T2" y="T3"/>
                </a:cxn>
                <a:cxn ang="0">
                  <a:pos x="T4" y="T5"/>
                </a:cxn>
                <a:cxn ang="0">
                  <a:pos x="T6" y="T7"/>
                </a:cxn>
              </a:cxnLst>
              <a:rect l="0" t="0" r="r" b="b"/>
              <a:pathLst>
                <a:path w="13" h="15">
                  <a:moveTo>
                    <a:pt x="13" y="0"/>
                  </a:moveTo>
                  <a:lnTo>
                    <a:pt x="0" y="0"/>
                  </a:lnTo>
                  <a:lnTo>
                    <a:pt x="0" y="15"/>
                  </a:lnTo>
                  <a:lnTo>
                    <a:pt x="13" y="0"/>
                  </a:lnTo>
                  <a:close/>
                </a:path>
              </a:pathLst>
            </a:custGeom>
            <a:solidFill>
              <a:srgbClr val="888FC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29" name="ïṣliḑé"/>
            <p:cNvSpPr/>
            <p:nvPr/>
          </p:nvSpPr>
          <p:spPr bwMode="auto">
            <a:xfrm>
              <a:off x="6715126" y="2776538"/>
              <a:ext cx="20638" cy="23813"/>
            </a:xfrm>
            <a:custGeom>
              <a:avLst/>
              <a:gdLst>
                <a:gd name="T0" fmla="*/ 13 w 13"/>
                <a:gd name="T1" fmla="*/ 0 h 15"/>
                <a:gd name="T2" fmla="*/ 0 w 13"/>
                <a:gd name="T3" fmla="*/ 0 h 15"/>
                <a:gd name="T4" fmla="*/ 0 w 13"/>
                <a:gd name="T5" fmla="*/ 15 h 15"/>
                <a:gd name="T6" fmla="*/ 13 w 13"/>
                <a:gd name="T7" fmla="*/ 0 h 15"/>
              </a:gdLst>
              <a:ahLst/>
              <a:cxnLst>
                <a:cxn ang="0">
                  <a:pos x="T0" y="T1"/>
                </a:cxn>
                <a:cxn ang="0">
                  <a:pos x="T2" y="T3"/>
                </a:cxn>
                <a:cxn ang="0">
                  <a:pos x="T4" y="T5"/>
                </a:cxn>
                <a:cxn ang="0">
                  <a:pos x="T6" y="T7"/>
                </a:cxn>
              </a:cxnLst>
              <a:rect l="0" t="0" r="r" b="b"/>
              <a:pathLst>
                <a:path w="13" h="15">
                  <a:moveTo>
                    <a:pt x="13" y="0"/>
                  </a:moveTo>
                  <a:lnTo>
                    <a:pt x="0" y="0"/>
                  </a:lnTo>
                  <a:lnTo>
                    <a:pt x="0" y="15"/>
                  </a:lnTo>
                  <a:lnTo>
                    <a:pt x="1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0" name="íşlîḍé"/>
            <p:cNvSpPr/>
            <p:nvPr/>
          </p:nvSpPr>
          <p:spPr bwMode="auto">
            <a:xfrm>
              <a:off x="6731001" y="1566863"/>
              <a:ext cx="23813" cy="214313"/>
            </a:xfrm>
            <a:custGeom>
              <a:avLst/>
              <a:gdLst>
                <a:gd name="T0" fmla="*/ 4 w 8"/>
                <a:gd name="T1" fmla="*/ 71 h 71"/>
                <a:gd name="T2" fmla="*/ 4 w 8"/>
                <a:gd name="T3" fmla="*/ 71 h 71"/>
                <a:gd name="T4" fmla="*/ 0 w 8"/>
                <a:gd name="T5" fmla="*/ 67 h 71"/>
                <a:gd name="T6" fmla="*/ 0 w 8"/>
                <a:gd name="T7" fmla="*/ 4 h 71"/>
                <a:gd name="T8" fmla="*/ 4 w 8"/>
                <a:gd name="T9" fmla="*/ 0 h 71"/>
                <a:gd name="T10" fmla="*/ 8 w 8"/>
                <a:gd name="T11" fmla="*/ 4 h 71"/>
                <a:gd name="T12" fmla="*/ 8 w 8"/>
                <a:gd name="T13" fmla="*/ 67 h 71"/>
                <a:gd name="T14" fmla="*/ 4 w 8"/>
                <a:gd name="T15" fmla="*/ 71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1">
                  <a:moveTo>
                    <a:pt x="4" y="71"/>
                  </a:moveTo>
                  <a:cubicBezTo>
                    <a:pt x="4" y="71"/>
                    <a:pt x="4" y="71"/>
                    <a:pt x="4" y="71"/>
                  </a:cubicBezTo>
                  <a:cubicBezTo>
                    <a:pt x="2" y="71"/>
                    <a:pt x="0" y="69"/>
                    <a:pt x="0" y="67"/>
                  </a:cubicBezTo>
                  <a:cubicBezTo>
                    <a:pt x="0" y="4"/>
                    <a:pt x="0" y="4"/>
                    <a:pt x="0" y="4"/>
                  </a:cubicBezTo>
                  <a:cubicBezTo>
                    <a:pt x="0" y="1"/>
                    <a:pt x="2" y="0"/>
                    <a:pt x="4" y="0"/>
                  </a:cubicBezTo>
                  <a:cubicBezTo>
                    <a:pt x="6" y="0"/>
                    <a:pt x="8" y="1"/>
                    <a:pt x="8" y="4"/>
                  </a:cubicBezTo>
                  <a:cubicBezTo>
                    <a:pt x="8" y="67"/>
                    <a:pt x="8" y="67"/>
                    <a:pt x="8" y="67"/>
                  </a:cubicBezTo>
                  <a:cubicBezTo>
                    <a:pt x="8" y="69"/>
                    <a:pt x="6" y="71"/>
                    <a:pt x="4" y="71"/>
                  </a:cubicBezTo>
                  <a:close/>
                </a:path>
              </a:pathLst>
            </a:custGeom>
            <a:solidFill>
              <a:srgbClr val="34DC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1" name="í$lïḍé"/>
            <p:cNvSpPr/>
            <p:nvPr/>
          </p:nvSpPr>
          <p:spPr bwMode="auto">
            <a:xfrm>
              <a:off x="6862763" y="1609725"/>
              <a:ext cx="415925" cy="11113"/>
            </a:xfrm>
            <a:custGeom>
              <a:avLst/>
              <a:gdLst>
                <a:gd name="T0" fmla="*/ 2 w 138"/>
                <a:gd name="T1" fmla="*/ 4 h 4"/>
                <a:gd name="T2" fmla="*/ 136 w 138"/>
                <a:gd name="T3" fmla="*/ 4 h 4"/>
                <a:gd name="T4" fmla="*/ 138 w 138"/>
                <a:gd name="T5" fmla="*/ 2 h 4"/>
                <a:gd name="T6" fmla="*/ 136 w 138"/>
                <a:gd name="T7" fmla="*/ 0 h 4"/>
                <a:gd name="T8" fmla="*/ 2 w 138"/>
                <a:gd name="T9" fmla="*/ 0 h 4"/>
                <a:gd name="T10" fmla="*/ 0 w 138"/>
                <a:gd name="T11" fmla="*/ 2 h 4"/>
                <a:gd name="T12" fmla="*/ 2 w 13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8" h="4">
                  <a:moveTo>
                    <a:pt x="2" y="4"/>
                  </a:moveTo>
                  <a:cubicBezTo>
                    <a:pt x="136" y="4"/>
                    <a:pt x="136" y="4"/>
                    <a:pt x="136" y="4"/>
                  </a:cubicBezTo>
                  <a:cubicBezTo>
                    <a:pt x="137" y="4"/>
                    <a:pt x="138" y="3"/>
                    <a:pt x="138" y="2"/>
                  </a:cubicBezTo>
                  <a:cubicBezTo>
                    <a:pt x="138" y="1"/>
                    <a:pt x="137" y="0"/>
                    <a:pt x="136"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2" name="íṧļidè"/>
            <p:cNvSpPr/>
            <p:nvPr/>
          </p:nvSpPr>
          <p:spPr bwMode="auto">
            <a:xfrm>
              <a:off x="7305676" y="1609725"/>
              <a:ext cx="76200" cy="11113"/>
            </a:xfrm>
            <a:custGeom>
              <a:avLst/>
              <a:gdLst>
                <a:gd name="T0" fmla="*/ 2 w 25"/>
                <a:gd name="T1" fmla="*/ 4 h 4"/>
                <a:gd name="T2" fmla="*/ 23 w 25"/>
                <a:gd name="T3" fmla="*/ 4 h 4"/>
                <a:gd name="T4" fmla="*/ 25 w 25"/>
                <a:gd name="T5" fmla="*/ 2 h 4"/>
                <a:gd name="T6" fmla="*/ 23 w 25"/>
                <a:gd name="T7" fmla="*/ 0 h 4"/>
                <a:gd name="T8" fmla="*/ 2 w 25"/>
                <a:gd name="T9" fmla="*/ 0 h 4"/>
                <a:gd name="T10" fmla="*/ 0 w 25"/>
                <a:gd name="T11" fmla="*/ 2 h 4"/>
                <a:gd name="T12" fmla="*/ 2 w 2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5" h="4">
                  <a:moveTo>
                    <a:pt x="2" y="4"/>
                  </a:moveTo>
                  <a:cubicBezTo>
                    <a:pt x="23" y="4"/>
                    <a:pt x="23" y="4"/>
                    <a:pt x="23" y="4"/>
                  </a:cubicBezTo>
                  <a:cubicBezTo>
                    <a:pt x="25" y="4"/>
                    <a:pt x="25" y="3"/>
                    <a:pt x="25" y="2"/>
                  </a:cubicBezTo>
                  <a:cubicBezTo>
                    <a:pt x="25" y="1"/>
                    <a:pt x="25" y="0"/>
                    <a:pt x="23"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3" name="íṧḷîḑè"/>
            <p:cNvSpPr/>
            <p:nvPr/>
          </p:nvSpPr>
          <p:spPr bwMode="auto">
            <a:xfrm>
              <a:off x="7442201" y="1609725"/>
              <a:ext cx="298450" cy="11113"/>
            </a:xfrm>
            <a:custGeom>
              <a:avLst/>
              <a:gdLst>
                <a:gd name="T0" fmla="*/ 2 w 99"/>
                <a:gd name="T1" fmla="*/ 4 h 4"/>
                <a:gd name="T2" fmla="*/ 97 w 99"/>
                <a:gd name="T3" fmla="*/ 4 h 4"/>
                <a:gd name="T4" fmla="*/ 99 w 99"/>
                <a:gd name="T5" fmla="*/ 2 h 4"/>
                <a:gd name="T6" fmla="*/ 97 w 99"/>
                <a:gd name="T7" fmla="*/ 0 h 4"/>
                <a:gd name="T8" fmla="*/ 2 w 99"/>
                <a:gd name="T9" fmla="*/ 0 h 4"/>
                <a:gd name="T10" fmla="*/ 0 w 99"/>
                <a:gd name="T11" fmla="*/ 2 h 4"/>
                <a:gd name="T12" fmla="*/ 2 w 9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9" h="4">
                  <a:moveTo>
                    <a:pt x="2" y="4"/>
                  </a:moveTo>
                  <a:cubicBezTo>
                    <a:pt x="97" y="4"/>
                    <a:pt x="97" y="4"/>
                    <a:pt x="97" y="4"/>
                  </a:cubicBezTo>
                  <a:cubicBezTo>
                    <a:pt x="99" y="4"/>
                    <a:pt x="99" y="3"/>
                    <a:pt x="99" y="2"/>
                  </a:cubicBezTo>
                  <a:cubicBezTo>
                    <a:pt x="99" y="1"/>
                    <a:pt x="99" y="0"/>
                    <a:pt x="97"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4" name="íŝlídé"/>
            <p:cNvSpPr/>
            <p:nvPr/>
          </p:nvSpPr>
          <p:spPr bwMode="auto">
            <a:xfrm>
              <a:off x="6862763" y="1651000"/>
              <a:ext cx="500063" cy="12700"/>
            </a:xfrm>
            <a:custGeom>
              <a:avLst/>
              <a:gdLst>
                <a:gd name="T0" fmla="*/ 2 w 166"/>
                <a:gd name="T1" fmla="*/ 4 h 4"/>
                <a:gd name="T2" fmla="*/ 164 w 166"/>
                <a:gd name="T3" fmla="*/ 4 h 4"/>
                <a:gd name="T4" fmla="*/ 166 w 166"/>
                <a:gd name="T5" fmla="*/ 2 h 4"/>
                <a:gd name="T6" fmla="*/ 164 w 166"/>
                <a:gd name="T7" fmla="*/ 0 h 4"/>
                <a:gd name="T8" fmla="*/ 2 w 166"/>
                <a:gd name="T9" fmla="*/ 0 h 4"/>
                <a:gd name="T10" fmla="*/ 0 w 166"/>
                <a:gd name="T11" fmla="*/ 2 h 4"/>
                <a:gd name="T12" fmla="*/ 2 w 16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66" h="4">
                  <a:moveTo>
                    <a:pt x="2" y="4"/>
                  </a:moveTo>
                  <a:cubicBezTo>
                    <a:pt x="164" y="4"/>
                    <a:pt x="164" y="4"/>
                    <a:pt x="164" y="4"/>
                  </a:cubicBezTo>
                  <a:cubicBezTo>
                    <a:pt x="165" y="4"/>
                    <a:pt x="166" y="3"/>
                    <a:pt x="166" y="2"/>
                  </a:cubicBezTo>
                  <a:cubicBezTo>
                    <a:pt x="166" y="1"/>
                    <a:pt x="165" y="0"/>
                    <a:pt x="164"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5" name="ïšļiďé"/>
            <p:cNvSpPr/>
            <p:nvPr/>
          </p:nvSpPr>
          <p:spPr bwMode="auto">
            <a:xfrm>
              <a:off x="7399338" y="1641475"/>
              <a:ext cx="211138" cy="12700"/>
            </a:xfrm>
            <a:custGeom>
              <a:avLst/>
              <a:gdLst>
                <a:gd name="T0" fmla="*/ 2 w 70"/>
                <a:gd name="T1" fmla="*/ 4 h 4"/>
                <a:gd name="T2" fmla="*/ 68 w 70"/>
                <a:gd name="T3" fmla="*/ 4 h 4"/>
                <a:gd name="T4" fmla="*/ 70 w 70"/>
                <a:gd name="T5" fmla="*/ 2 h 4"/>
                <a:gd name="T6" fmla="*/ 68 w 70"/>
                <a:gd name="T7" fmla="*/ 0 h 4"/>
                <a:gd name="T8" fmla="*/ 2 w 70"/>
                <a:gd name="T9" fmla="*/ 0 h 4"/>
                <a:gd name="T10" fmla="*/ 0 w 70"/>
                <a:gd name="T11" fmla="*/ 2 h 4"/>
                <a:gd name="T12" fmla="*/ 2 w 7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70" h="4">
                  <a:moveTo>
                    <a:pt x="2" y="4"/>
                  </a:moveTo>
                  <a:cubicBezTo>
                    <a:pt x="68" y="4"/>
                    <a:pt x="68" y="4"/>
                    <a:pt x="68" y="4"/>
                  </a:cubicBezTo>
                  <a:cubicBezTo>
                    <a:pt x="69" y="4"/>
                    <a:pt x="70" y="3"/>
                    <a:pt x="70" y="2"/>
                  </a:cubicBezTo>
                  <a:cubicBezTo>
                    <a:pt x="70" y="1"/>
                    <a:pt x="69" y="0"/>
                    <a:pt x="68"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6" name="ïṥḻíḍê"/>
            <p:cNvSpPr/>
            <p:nvPr/>
          </p:nvSpPr>
          <p:spPr bwMode="auto">
            <a:xfrm>
              <a:off x="7634288" y="1641475"/>
              <a:ext cx="111125" cy="12700"/>
            </a:xfrm>
            <a:custGeom>
              <a:avLst/>
              <a:gdLst>
                <a:gd name="T0" fmla="*/ 2 w 37"/>
                <a:gd name="T1" fmla="*/ 4 h 4"/>
                <a:gd name="T2" fmla="*/ 35 w 37"/>
                <a:gd name="T3" fmla="*/ 4 h 4"/>
                <a:gd name="T4" fmla="*/ 37 w 37"/>
                <a:gd name="T5" fmla="*/ 2 h 4"/>
                <a:gd name="T6" fmla="*/ 35 w 37"/>
                <a:gd name="T7" fmla="*/ 0 h 4"/>
                <a:gd name="T8" fmla="*/ 2 w 37"/>
                <a:gd name="T9" fmla="*/ 0 h 4"/>
                <a:gd name="T10" fmla="*/ 0 w 37"/>
                <a:gd name="T11" fmla="*/ 2 h 4"/>
                <a:gd name="T12" fmla="*/ 2 w 3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7" h="4">
                  <a:moveTo>
                    <a:pt x="2" y="4"/>
                  </a:moveTo>
                  <a:cubicBezTo>
                    <a:pt x="35" y="4"/>
                    <a:pt x="35" y="4"/>
                    <a:pt x="35" y="4"/>
                  </a:cubicBezTo>
                  <a:cubicBezTo>
                    <a:pt x="37" y="4"/>
                    <a:pt x="37" y="3"/>
                    <a:pt x="37" y="2"/>
                  </a:cubicBezTo>
                  <a:cubicBezTo>
                    <a:pt x="37" y="1"/>
                    <a:pt x="37" y="0"/>
                    <a:pt x="35"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7" name="íşḷîḓè"/>
            <p:cNvSpPr/>
            <p:nvPr/>
          </p:nvSpPr>
          <p:spPr bwMode="auto">
            <a:xfrm>
              <a:off x="6883401" y="1701800"/>
              <a:ext cx="588963" cy="12700"/>
            </a:xfrm>
            <a:custGeom>
              <a:avLst/>
              <a:gdLst>
                <a:gd name="T0" fmla="*/ 2 w 195"/>
                <a:gd name="T1" fmla="*/ 4 h 4"/>
                <a:gd name="T2" fmla="*/ 193 w 195"/>
                <a:gd name="T3" fmla="*/ 4 h 4"/>
                <a:gd name="T4" fmla="*/ 195 w 195"/>
                <a:gd name="T5" fmla="*/ 2 h 4"/>
                <a:gd name="T6" fmla="*/ 193 w 195"/>
                <a:gd name="T7" fmla="*/ 0 h 4"/>
                <a:gd name="T8" fmla="*/ 2 w 195"/>
                <a:gd name="T9" fmla="*/ 0 h 4"/>
                <a:gd name="T10" fmla="*/ 0 w 195"/>
                <a:gd name="T11" fmla="*/ 2 h 4"/>
                <a:gd name="T12" fmla="*/ 2 w 19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95" h="4">
                  <a:moveTo>
                    <a:pt x="2" y="4"/>
                  </a:moveTo>
                  <a:cubicBezTo>
                    <a:pt x="193" y="4"/>
                    <a:pt x="193" y="4"/>
                    <a:pt x="193" y="4"/>
                  </a:cubicBezTo>
                  <a:cubicBezTo>
                    <a:pt x="195" y="4"/>
                    <a:pt x="195" y="3"/>
                    <a:pt x="195" y="2"/>
                  </a:cubicBezTo>
                  <a:cubicBezTo>
                    <a:pt x="195" y="1"/>
                    <a:pt x="195" y="0"/>
                    <a:pt x="193"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8" name="išļïḓê"/>
            <p:cNvSpPr/>
            <p:nvPr/>
          </p:nvSpPr>
          <p:spPr bwMode="auto">
            <a:xfrm>
              <a:off x="7529513" y="1701800"/>
              <a:ext cx="168275" cy="12700"/>
            </a:xfrm>
            <a:custGeom>
              <a:avLst/>
              <a:gdLst>
                <a:gd name="T0" fmla="*/ 2 w 56"/>
                <a:gd name="T1" fmla="*/ 4 h 4"/>
                <a:gd name="T2" fmla="*/ 54 w 56"/>
                <a:gd name="T3" fmla="*/ 4 h 4"/>
                <a:gd name="T4" fmla="*/ 56 w 56"/>
                <a:gd name="T5" fmla="*/ 2 h 4"/>
                <a:gd name="T6" fmla="*/ 54 w 56"/>
                <a:gd name="T7" fmla="*/ 0 h 4"/>
                <a:gd name="T8" fmla="*/ 2 w 56"/>
                <a:gd name="T9" fmla="*/ 0 h 4"/>
                <a:gd name="T10" fmla="*/ 0 w 56"/>
                <a:gd name="T11" fmla="*/ 2 h 4"/>
                <a:gd name="T12" fmla="*/ 2 w 5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2" y="4"/>
                  </a:moveTo>
                  <a:cubicBezTo>
                    <a:pt x="54" y="4"/>
                    <a:pt x="54" y="4"/>
                    <a:pt x="54" y="4"/>
                  </a:cubicBezTo>
                  <a:cubicBezTo>
                    <a:pt x="55" y="4"/>
                    <a:pt x="56" y="3"/>
                    <a:pt x="56" y="2"/>
                  </a:cubicBezTo>
                  <a:cubicBezTo>
                    <a:pt x="56" y="1"/>
                    <a:pt x="55" y="0"/>
                    <a:pt x="54"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39" name="ïṣľïdé"/>
            <p:cNvSpPr/>
            <p:nvPr/>
          </p:nvSpPr>
          <p:spPr bwMode="auto">
            <a:xfrm>
              <a:off x="7288213" y="1747838"/>
              <a:ext cx="457200" cy="11113"/>
            </a:xfrm>
            <a:custGeom>
              <a:avLst/>
              <a:gdLst>
                <a:gd name="T0" fmla="*/ 150 w 152"/>
                <a:gd name="T1" fmla="*/ 0 h 4"/>
                <a:gd name="T2" fmla="*/ 2 w 152"/>
                <a:gd name="T3" fmla="*/ 0 h 4"/>
                <a:gd name="T4" fmla="*/ 0 w 152"/>
                <a:gd name="T5" fmla="*/ 2 h 4"/>
                <a:gd name="T6" fmla="*/ 2 w 152"/>
                <a:gd name="T7" fmla="*/ 4 h 4"/>
                <a:gd name="T8" fmla="*/ 150 w 152"/>
                <a:gd name="T9" fmla="*/ 4 h 4"/>
                <a:gd name="T10" fmla="*/ 152 w 152"/>
                <a:gd name="T11" fmla="*/ 2 h 4"/>
                <a:gd name="T12" fmla="*/ 150 w 15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52" h="4">
                  <a:moveTo>
                    <a:pt x="150" y="0"/>
                  </a:moveTo>
                  <a:cubicBezTo>
                    <a:pt x="2" y="0"/>
                    <a:pt x="2" y="0"/>
                    <a:pt x="2" y="0"/>
                  </a:cubicBezTo>
                  <a:cubicBezTo>
                    <a:pt x="1" y="0"/>
                    <a:pt x="0" y="1"/>
                    <a:pt x="0" y="2"/>
                  </a:cubicBezTo>
                  <a:cubicBezTo>
                    <a:pt x="0" y="3"/>
                    <a:pt x="1" y="4"/>
                    <a:pt x="2" y="4"/>
                  </a:cubicBezTo>
                  <a:cubicBezTo>
                    <a:pt x="150" y="4"/>
                    <a:pt x="150" y="4"/>
                    <a:pt x="150" y="4"/>
                  </a:cubicBezTo>
                  <a:cubicBezTo>
                    <a:pt x="152" y="4"/>
                    <a:pt x="152" y="3"/>
                    <a:pt x="152" y="2"/>
                  </a:cubicBezTo>
                  <a:cubicBezTo>
                    <a:pt x="152" y="1"/>
                    <a:pt x="152" y="0"/>
                    <a:pt x="150"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0" name="íš1îďé"/>
            <p:cNvSpPr/>
            <p:nvPr/>
          </p:nvSpPr>
          <p:spPr bwMode="auto">
            <a:xfrm>
              <a:off x="6862763" y="1811338"/>
              <a:ext cx="630238" cy="11113"/>
            </a:xfrm>
            <a:custGeom>
              <a:avLst/>
              <a:gdLst>
                <a:gd name="T0" fmla="*/ 207 w 209"/>
                <a:gd name="T1" fmla="*/ 0 h 4"/>
                <a:gd name="T2" fmla="*/ 2 w 209"/>
                <a:gd name="T3" fmla="*/ 0 h 4"/>
                <a:gd name="T4" fmla="*/ 0 w 209"/>
                <a:gd name="T5" fmla="*/ 2 h 4"/>
                <a:gd name="T6" fmla="*/ 2 w 209"/>
                <a:gd name="T7" fmla="*/ 4 h 4"/>
                <a:gd name="T8" fmla="*/ 207 w 209"/>
                <a:gd name="T9" fmla="*/ 4 h 4"/>
                <a:gd name="T10" fmla="*/ 209 w 209"/>
                <a:gd name="T11" fmla="*/ 2 h 4"/>
                <a:gd name="T12" fmla="*/ 207 w 20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09" h="4">
                  <a:moveTo>
                    <a:pt x="207" y="0"/>
                  </a:moveTo>
                  <a:cubicBezTo>
                    <a:pt x="2" y="0"/>
                    <a:pt x="2" y="0"/>
                    <a:pt x="2" y="0"/>
                  </a:cubicBezTo>
                  <a:cubicBezTo>
                    <a:pt x="1" y="0"/>
                    <a:pt x="0" y="1"/>
                    <a:pt x="0" y="2"/>
                  </a:cubicBezTo>
                  <a:cubicBezTo>
                    <a:pt x="0" y="3"/>
                    <a:pt x="1" y="4"/>
                    <a:pt x="2" y="4"/>
                  </a:cubicBezTo>
                  <a:cubicBezTo>
                    <a:pt x="207" y="4"/>
                    <a:pt x="207" y="4"/>
                    <a:pt x="207" y="4"/>
                  </a:cubicBezTo>
                  <a:cubicBezTo>
                    <a:pt x="208" y="4"/>
                    <a:pt x="209" y="3"/>
                    <a:pt x="209" y="2"/>
                  </a:cubicBezTo>
                  <a:cubicBezTo>
                    <a:pt x="209" y="1"/>
                    <a:pt x="208" y="0"/>
                    <a:pt x="207"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1" name="ïṡḷïḍè"/>
            <p:cNvSpPr/>
            <p:nvPr/>
          </p:nvSpPr>
          <p:spPr bwMode="auto">
            <a:xfrm>
              <a:off x="7288213" y="1849438"/>
              <a:ext cx="469900" cy="12700"/>
            </a:xfrm>
            <a:custGeom>
              <a:avLst/>
              <a:gdLst>
                <a:gd name="T0" fmla="*/ 2 w 156"/>
                <a:gd name="T1" fmla="*/ 4 h 4"/>
                <a:gd name="T2" fmla="*/ 154 w 156"/>
                <a:gd name="T3" fmla="*/ 4 h 4"/>
                <a:gd name="T4" fmla="*/ 156 w 156"/>
                <a:gd name="T5" fmla="*/ 2 h 4"/>
                <a:gd name="T6" fmla="*/ 154 w 156"/>
                <a:gd name="T7" fmla="*/ 0 h 4"/>
                <a:gd name="T8" fmla="*/ 2 w 156"/>
                <a:gd name="T9" fmla="*/ 0 h 4"/>
                <a:gd name="T10" fmla="*/ 0 w 156"/>
                <a:gd name="T11" fmla="*/ 2 h 4"/>
                <a:gd name="T12" fmla="*/ 2 w 15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6" h="4">
                  <a:moveTo>
                    <a:pt x="2" y="4"/>
                  </a:moveTo>
                  <a:cubicBezTo>
                    <a:pt x="154" y="4"/>
                    <a:pt x="154" y="4"/>
                    <a:pt x="154" y="4"/>
                  </a:cubicBezTo>
                  <a:cubicBezTo>
                    <a:pt x="155" y="4"/>
                    <a:pt x="156" y="3"/>
                    <a:pt x="156" y="2"/>
                  </a:cubicBezTo>
                  <a:cubicBezTo>
                    <a:pt x="156" y="1"/>
                    <a:pt x="155" y="0"/>
                    <a:pt x="154"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2" name="îSľïḋé"/>
            <p:cNvSpPr/>
            <p:nvPr/>
          </p:nvSpPr>
          <p:spPr bwMode="auto">
            <a:xfrm>
              <a:off x="6878638" y="1963738"/>
              <a:ext cx="385763" cy="12700"/>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3" name="îş1iḍè"/>
            <p:cNvSpPr/>
            <p:nvPr/>
          </p:nvSpPr>
          <p:spPr bwMode="auto">
            <a:xfrm>
              <a:off x="6862763" y="1747838"/>
              <a:ext cx="174625" cy="11113"/>
            </a:xfrm>
            <a:custGeom>
              <a:avLst/>
              <a:gdLst>
                <a:gd name="T0" fmla="*/ 2 w 58"/>
                <a:gd name="T1" fmla="*/ 4 h 4"/>
                <a:gd name="T2" fmla="*/ 56 w 58"/>
                <a:gd name="T3" fmla="*/ 4 h 4"/>
                <a:gd name="T4" fmla="*/ 58 w 58"/>
                <a:gd name="T5" fmla="*/ 2 h 4"/>
                <a:gd name="T6" fmla="*/ 56 w 58"/>
                <a:gd name="T7" fmla="*/ 0 h 4"/>
                <a:gd name="T8" fmla="*/ 2 w 58"/>
                <a:gd name="T9" fmla="*/ 0 h 4"/>
                <a:gd name="T10" fmla="*/ 0 w 58"/>
                <a:gd name="T11" fmla="*/ 2 h 4"/>
                <a:gd name="T12" fmla="*/ 2 w 5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8" h="4">
                  <a:moveTo>
                    <a:pt x="2" y="4"/>
                  </a:moveTo>
                  <a:cubicBezTo>
                    <a:pt x="56" y="4"/>
                    <a:pt x="56" y="4"/>
                    <a:pt x="56" y="4"/>
                  </a:cubicBezTo>
                  <a:cubicBezTo>
                    <a:pt x="58" y="4"/>
                    <a:pt x="58" y="3"/>
                    <a:pt x="58" y="2"/>
                  </a:cubicBezTo>
                  <a:cubicBezTo>
                    <a:pt x="58" y="1"/>
                    <a:pt x="58" y="0"/>
                    <a:pt x="56"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4" name="ïs1ïdè"/>
            <p:cNvSpPr/>
            <p:nvPr/>
          </p:nvSpPr>
          <p:spPr bwMode="auto">
            <a:xfrm>
              <a:off x="7013576" y="2646363"/>
              <a:ext cx="123825" cy="12700"/>
            </a:xfrm>
            <a:custGeom>
              <a:avLst/>
              <a:gdLst>
                <a:gd name="T0" fmla="*/ 39 w 41"/>
                <a:gd name="T1" fmla="*/ 0 h 4"/>
                <a:gd name="T2" fmla="*/ 2 w 41"/>
                <a:gd name="T3" fmla="*/ 0 h 4"/>
                <a:gd name="T4" fmla="*/ 0 w 41"/>
                <a:gd name="T5" fmla="*/ 2 h 4"/>
                <a:gd name="T6" fmla="*/ 2 w 41"/>
                <a:gd name="T7" fmla="*/ 4 h 4"/>
                <a:gd name="T8" fmla="*/ 39 w 41"/>
                <a:gd name="T9" fmla="*/ 4 h 4"/>
                <a:gd name="T10" fmla="*/ 41 w 41"/>
                <a:gd name="T11" fmla="*/ 2 h 4"/>
                <a:gd name="T12" fmla="*/ 39 w 4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1" h="4">
                  <a:moveTo>
                    <a:pt x="39" y="0"/>
                  </a:moveTo>
                  <a:cubicBezTo>
                    <a:pt x="2" y="0"/>
                    <a:pt x="2" y="0"/>
                    <a:pt x="2" y="0"/>
                  </a:cubicBezTo>
                  <a:cubicBezTo>
                    <a:pt x="1" y="0"/>
                    <a:pt x="0" y="1"/>
                    <a:pt x="0" y="2"/>
                  </a:cubicBezTo>
                  <a:cubicBezTo>
                    <a:pt x="0" y="3"/>
                    <a:pt x="1" y="4"/>
                    <a:pt x="2" y="4"/>
                  </a:cubicBezTo>
                  <a:cubicBezTo>
                    <a:pt x="39" y="4"/>
                    <a:pt x="39" y="4"/>
                    <a:pt x="39" y="4"/>
                  </a:cubicBezTo>
                  <a:cubicBezTo>
                    <a:pt x="41" y="4"/>
                    <a:pt x="41" y="3"/>
                    <a:pt x="41" y="2"/>
                  </a:cubicBezTo>
                  <a:cubicBezTo>
                    <a:pt x="41" y="1"/>
                    <a:pt x="41" y="0"/>
                    <a:pt x="39"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5" name="işľíďé"/>
            <p:cNvSpPr/>
            <p:nvPr/>
          </p:nvSpPr>
          <p:spPr bwMode="auto">
            <a:xfrm>
              <a:off x="6853238" y="2698750"/>
              <a:ext cx="274638" cy="11113"/>
            </a:xfrm>
            <a:custGeom>
              <a:avLst/>
              <a:gdLst>
                <a:gd name="T0" fmla="*/ 89 w 91"/>
                <a:gd name="T1" fmla="*/ 0 h 4"/>
                <a:gd name="T2" fmla="*/ 2 w 91"/>
                <a:gd name="T3" fmla="*/ 0 h 4"/>
                <a:gd name="T4" fmla="*/ 0 w 91"/>
                <a:gd name="T5" fmla="*/ 2 h 4"/>
                <a:gd name="T6" fmla="*/ 2 w 91"/>
                <a:gd name="T7" fmla="*/ 4 h 4"/>
                <a:gd name="T8" fmla="*/ 89 w 91"/>
                <a:gd name="T9" fmla="*/ 4 h 4"/>
                <a:gd name="T10" fmla="*/ 91 w 91"/>
                <a:gd name="T11" fmla="*/ 2 h 4"/>
                <a:gd name="T12" fmla="*/ 89 w 9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1" h="4">
                  <a:moveTo>
                    <a:pt x="89" y="0"/>
                  </a:moveTo>
                  <a:cubicBezTo>
                    <a:pt x="2" y="0"/>
                    <a:pt x="2" y="0"/>
                    <a:pt x="2" y="0"/>
                  </a:cubicBezTo>
                  <a:cubicBezTo>
                    <a:pt x="1" y="0"/>
                    <a:pt x="0" y="1"/>
                    <a:pt x="0" y="2"/>
                  </a:cubicBezTo>
                  <a:cubicBezTo>
                    <a:pt x="0" y="3"/>
                    <a:pt x="1" y="4"/>
                    <a:pt x="2" y="4"/>
                  </a:cubicBezTo>
                  <a:cubicBezTo>
                    <a:pt x="89" y="4"/>
                    <a:pt x="89" y="4"/>
                    <a:pt x="89" y="4"/>
                  </a:cubicBezTo>
                  <a:cubicBezTo>
                    <a:pt x="90" y="4"/>
                    <a:pt x="91" y="3"/>
                    <a:pt x="91" y="2"/>
                  </a:cubicBezTo>
                  <a:cubicBezTo>
                    <a:pt x="91" y="1"/>
                    <a:pt x="90" y="0"/>
                    <a:pt x="89" y="0"/>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6" name="ïŝ1íḑè"/>
            <p:cNvSpPr/>
            <p:nvPr/>
          </p:nvSpPr>
          <p:spPr bwMode="auto">
            <a:xfrm>
              <a:off x="7242176" y="2646363"/>
              <a:ext cx="57150" cy="12700"/>
            </a:xfrm>
            <a:custGeom>
              <a:avLst/>
              <a:gdLst>
                <a:gd name="T0" fmla="*/ 2 w 19"/>
                <a:gd name="T1" fmla="*/ 4 h 4"/>
                <a:gd name="T2" fmla="*/ 17 w 19"/>
                <a:gd name="T3" fmla="*/ 4 h 4"/>
                <a:gd name="T4" fmla="*/ 19 w 19"/>
                <a:gd name="T5" fmla="*/ 2 h 4"/>
                <a:gd name="T6" fmla="*/ 17 w 19"/>
                <a:gd name="T7" fmla="*/ 0 h 4"/>
                <a:gd name="T8" fmla="*/ 2 w 19"/>
                <a:gd name="T9" fmla="*/ 0 h 4"/>
                <a:gd name="T10" fmla="*/ 0 w 19"/>
                <a:gd name="T11" fmla="*/ 2 h 4"/>
                <a:gd name="T12" fmla="*/ 2 w 1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9" h="4">
                  <a:moveTo>
                    <a:pt x="2" y="4"/>
                  </a:moveTo>
                  <a:cubicBezTo>
                    <a:pt x="17" y="4"/>
                    <a:pt x="17" y="4"/>
                    <a:pt x="17" y="4"/>
                  </a:cubicBezTo>
                  <a:cubicBezTo>
                    <a:pt x="19" y="4"/>
                    <a:pt x="19" y="3"/>
                    <a:pt x="19" y="2"/>
                  </a:cubicBezTo>
                  <a:cubicBezTo>
                    <a:pt x="19" y="1"/>
                    <a:pt x="19" y="0"/>
                    <a:pt x="17"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7" name="íSľiḋé"/>
            <p:cNvSpPr/>
            <p:nvPr/>
          </p:nvSpPr>
          <p:spPr bwMode="auto">
            <a:xfrm>
              <a:off x="7326313" y="2646363"/>
              <a:ext cx="60325" cy="12700"/>
            </a:xfrm>
            <a:custGeom>
              <a:avLst/>
              <a:gdLst>
                <a:gd name="T0" fmla="*/ 2 w 20"/>
                <a:gd name="T1" fmla="*/ 4 h 4"/>
                <a:gd name="T2" fmla="*/ 18 w 20"/>
                <a:gd name="T3" fmla="*/ 4 h 4"/>
                <a:gd name="T4" fmla="*/ 20 w 20"/>
                <a:gd name="T5" fmla="*/ 2 h 4"/>
                <a:gd name="T6" fmla="*/ 18 w 20"/>
                <a:gd name="T7" fmla="*/ 0 h 4"/>
                <a:gd name="T8" fmla="*/ 2 w 20"/>
                <a:gd name="T9" fmla="*/ 0 h 4"/>
                <a:gd name="T10" fmla="*/ 0 w 20"/>
                <a:gd name="T11" fmla="*/ 2 h 4"/>
                <a:gd name="T12" fmla="*/ 2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2" y="4"/>
                  </a:moveTo>
                  <a:cubicBezTo>
                    <a:pt x="18" y="4"/>
                    <a:pt x="18" y="4"/>
                    <a:pt x="18" y="4"/>
                  </a:cubicBezTo>
                  <a:cubicBezTo>
                    <a:pt x="19" y="4"/>
                    <a:pt x="20" y="3"/>
                    <a:pt x="20" y="2"/>
                  </a:cubicBezTo>
                  <a:cubicBezTo>
                    <a:pt x="20" y="1"/>
                    <a:pt x="19" y="0"/>
                    <a:pt x="18"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8" name="íşľïde"/>
            <p:cNvSpPr/>
            <p:nvPr/>
          </p:nvSpPr>
          <p:spPr bwMode="auto">
            <a:xfrm>
              <a:off x="7412038" y="2646363"/>
              <a:ext cx="60325" cy="12700"/>
            </a:xfrm>
            <a:custGeom>
              <a:avLst/>
              <a:gdLst>
                <a:gd name="T0" fmla="*/ 2 w 20"/>
                <a:gd name="T1" fmla="*/ 4 h 4"/>
                <a:gd name="T2" fmla="*/ 18 w 20"/>
                <a:gd name="T3" fmla="*/ 4 h 4"/>
                <a:gd name="T4" fmla="*/ 20 w 20"/>
                <a:gd name="T5" fmla="*/ 2 h 4"/>
                <a:gd name="T6" fmla="*/ 18 w 20"/>
                <a:gd name="T7" fmla="*/ 0 h 4"/>
                <a:gd name="T8" fmla="*/ 2 w 20"/>
                <a:gd name="T9" fmla="*/ 0 h 4"/>
                <a:gd name="T10" fmla="*/ 0 w 20"/>
                <a:gd name="T11" fmla="*/ 2 h 4"/>
                <a:gd name="T12" fmla="*/ 2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2" y="4"/>
                  </a:moveTo>
                  <a:cubicBezTo>
                    <a:pt x="18" y="4"/>
                    <a:pt x="18" y="4"/>
                    <a:pt x="18" y="4"/>
                  </a:cubicBezTo>
                  <a:cubicBezTo>
                    <a:pt x="19" y="4"/>
                    <a:pt x="20" y="3"/>
                    <a:pt x="20" y="2"/>
                  </a:cubicBezTo>
                  <a:cubicBezTo>
                    <a:pt x="20" y="1"/>
                    <a:pt x="19" y="0"/>
                    <a:pt x="18"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49" name="îṡľîḓê"/>
            <p:cNvSpPr/>
            <p:nvPr/>
          </p:nvSpPr>
          <p:spPr bwMode="auto">
            <a:xfrm>
              <a:off x="7499351" y="2646363"/>
              <a:ext cx="57150" cy="12700"/>
            </a:xfrm>
            <a:custGeom>
              <a:avLst/>
              <a:gdLst>
                <a:gd name="T0" fmla="*/ 2 w 19"/>
                <a:gd name="T1" fmla="*/ 4 h 4"/>
                <a:gd name="T2" fmla="*/ 17 w 19"/>
                <a:gd name="T3" fmla="*/ 4 h 4"/>
                <a:gd name="T4" fmla="*/ 19 w 19"/>
                <a:gd name="T5" fmla="*/ 2 h 4"/>
                <a:gd name="T6" fmla="*/ 17 w 19"/>
                <a:gd name="T7" fmla="*/ 0 h 4"/>
                <a:gd name="T8" fmla="*/ 2 w 19"/>
                <a:gd name="T9" fmla="*/ 0 h 4"/>
                <a:gd name="T10" fmla="*/ 0 w 19"/>
                <a:gd name="T11" fmla="*/ 2 h 4"/>
                <a:gd name="T12" fmla="*/ 2 w 1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9" h="4">
                  <a:moveTo>
                    <a:pt x="2" y="4"/>
                  </a:moveTo>
                  <a:cubicBezTo>
                    <a:pt x="17" y="4"/>
                    <a:pt x="17" y="4"/>
                    <a:pt x="17" y="4"/>
                  </a:cubicBezTo>
                  <a:cubicBezTo>
                    <a:pt x="18" y="4"/>
                    <a:pt x="19" y="3"/>
                    <a:pt x="19" y="2"/>
                  </a:cubicBezTo>
                  <a:cubicBezTo>
                    <a:pt x="19" y="1"/>
                    <a:pt x="18" y="0"/>
                    <a:pt x="17"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0" name="íSlíḓè"/>
            <p:cNvSpPr/>
            <p:nvPr/>
          </p:nvSpPr>
          <p:spPr bwMode="auto">
            <a:xfrm>
              <a:off x="7583488" y="2646363"/>
              <a:ext cx="57150" cy="12700"/>
            </a:xfrm>
            <a:custGeom>
              <a:avLst/>
              <a:gdLst>
                <a:gd name="T0" fmla="*/ 2 w 19"/>
                <a:gd name="T1" fmla="*/ 4 h 4"/>
                <a:gd name="T2" fmla="*/ 17 w 19"/>
                <a:gd name="T3" fmla="*/ 4 h 4"/>
                <a:gd name="T4" fmla="*/ 19 w 19"/>
                <a:gd name="T5" fmla="*/ 2 h 4"/>
                <a:gd name="T6" fmla="*/ 17 w 19"/>
                <a:gd name="T7" fmla="*/ 0 h 4"/>
                <a:gd name="T8" fmla="*/ 2 w 19"/>
                <a:gd name="T9" fmla="*/ 0 h 4"/>
                <a:gd name="T10" fmla="*/ 0 w 19"/>
                <a:gd name="T11" fmla="*/ 2 h 4"/>
                <a:gd name="T12" fmla="*/ 2 w 1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9" h="4">
                  <a:moveTo>
                    <a:pt x="2" y="4"/>
                  </a:moveTo>
                  <a:cubicBezTo>
                    <a:pt x="17" y="4"/>
                    <a:pt x="17" y="4"/>
                    <a:pt x="17" y="4"/>
                  </a:cubicBezTo>
                  <a:cubicBezTo>
                    <a:pt x="19" y="4"/>
                    <a:pt x="19" y="3"/>
                    <a:pt x="19" y="2"/>
                  </a:cubicBezTo>
                  <a:cubicBezTo>
                    <a:pt x="19" y="1"/>
                    <a:pt x="19" y="0"/>
                    <a:pt x="17"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1" name="ï$1ïḋé"/>
            <p:cNvSpPr/>
            <p:nvPr/>
          </p:nvSpPr>
          <p:spPr bwMode="auto">
            <a:xfrm>
              <a:off x="7667626" y="2646363"/>
              <a:ext cx="60325" cy="12700"/>
            </a:xfrm>
            <a:custGeom>
              <a:avLst/>
              <a:gdLst>
                <a:gd name="T0" fmla="*/ 2 w 20"/>
                <a:gd name="T1" fmla="*/ 4 h 4"/>
                <a:gd name="T2" fmla="*/ 18 w 20"/>
                <a:gd name="T3" fmla="*/ 4 h 4"/>
                <a:gd name="T4" fmla="*/ 20 w 20"/>
                <a:gd name="T5" fmla="*/ 2 h 4"/>
                <a:gd name="T6" fmla="*/ 18 w 20"/>
                <a:gd name="T7" fmla="*/ 0 h 4"/>
                <a:gd name="T8" fmla="*/ 2 w 20"/>
                <a:gd name="T9" fmla="*/ 0 h 4"/>
                <a:gd name="T10" fmla="*/ 0 w 20"/>
                <a:gd name="T11" fmla="*/ 2 h 4"/>
                <a:gd name="T12" fmla="*/ 2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2" y="4"/>
                  </a:moveTo>
                  <a:cubicBezTo>
                    <a:pt x="18" y="4"/>
                    <a:pt x="18" y="4"/>
                    <a:pt x="18" y="4"/>
                  </a:cubicBezTo>
                  <a:cubicBezTo>
                    <a:pt x="19" y="4"/>
                    <a:pt x="20" y="3"/>
                    <a:pt x="20" y="2"/>
                  </a:cubicBezTo>
                  <a:cubicBezTo>
                    <a:pt x="20" y="1"/>
                    <a:pt x="19" y="0"/>
                    <a:pt x="18"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2" name="îślîḑè"/>
            <p:cNvSpPr/>
            <p:nvPr/>
          </p:nvSpPr>
          <p:spPr bwMode="auto">
            <a:xfrm>
              <a:off x="7242176" y="2682875"/>
              <a:ext cx="42863" cy="12700"/>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1"/>
                    <a:pt x="13" y="0"/>
                    <a:pt x="1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3" name="ïṧḻíḍe"/>
            <p:cNvSpPr/>
            <p:nvPr/>
          </p:nvSpPr>
          <p:spPr bwMode="auto">
            <a:xfrm>
              <a:off x="7312026" y="2682875"/>
              <a:ext cx="42863" cy="12700"/>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1"/>
                    <a:pt x="13" y="0"/>
                    <a:pt x="1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4" name="ïṩḷíḑé"/>
            <p:cNvSpPr/>
            <p:nvPr/>
          </p:nvSpPr>
          <p:spPr bwMode="auto">
            <a:xfrm>
              <a:off x="7381876" y="2682875"/>
              <a:ext cx="41275" cy="12700"/>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4" y="4"/>
                    <a:pt x="14" y="3"/>
                    <a:pt x="14" y="2"/>
                  </a:cubicBezTo>
                  <a:cubicBezTo>
                    <a:pt x="14" y="1"/>
                    <a:pt x="14" y="0"/>
                    <a:pt x="1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5" name="iSḻiďé"/>
            <p:cNvSpPr/>
            <p:nvPr/>
          </p:nvSpPr>
          <p:spPr bwMode="auto">
            <a:xfrm>
              <a:off x="7453313" y="2682875"/>
              <a:ext cx="42863" cy="12700"/>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1"/>
                    <a:pt x="13" y="0"/>
                    <a:pt x="1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6" name="işľiḋe"/>
            <p:cNvSpPr/>
            <p:nvPr/>
          </p:nvSpPr>
          <p:spPr bwMode="auto">
            <a:xfrm>
              <a:off x="7523163" y="2682875"/>
              <a:ext cx="41275" cy="12700"/>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1"/>
                    <a:pt x="13" y="0"/>
                    <a:pt x="1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7" name="îṩḷïḋê"/>
            <p:cNvSpPr/>
            <p:nvPr/>
          </p:nvSpPr>
          <p:spPr bwMode="auto">
            <a:xfrm>
              <a:off x="7593013" y="2682875"/>
              <a:ext cx="41275" cy="12700"/>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3" y="4"/>
                    <a:pt x="14" y="3"/>
                    <a:pt x="14" y="2"/>
                  </a:cubicBezTo>
                  <a:cubicBezTo>
                    <a:pt x="14" y="1"/>
                    <a:pt x="13" y="0"/>
                    <a:pt x="1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8" name="ïşḷiďe"/>
            <p:cNvSpPr/>
            <p:nvPr/>
          </p:nvSpPr>
          <p:spPr bwMode="auto">
            <a:xfrm>
              <a:off x="7661276" y="2682875"/>
              <a:ext cx="42863" cy="12700"/>
            </a:xfrm>
            <a:custGeom>
              <a:avLst/>
              <a:gdLst>
                <a:gd name="T0" fmla="*/ 2 w 14"/>
                <a:gd name="T1" fmla="*/ 4 h 4"/>
                <a:gd name="T2" fmla="*/ 12 w 14"/>
                <a:gd name="T3" fmla="*/ 4 h 4"/>
                <a:gd name="T4" fmla="*/ 14 w 14"/>
                <a:gd name="T5" fmla="*/ 2 h 4"/>
                <a:gd name="T6" fmla="*/ 12 w 14"/>
                <a:gd name="T7" fmla="*/ 0 h 4"/>
                <a:gd name="T8" fmla="*/ 2 w 14"/>
                <a:gd name="T9" fmla="*/ 0 h 4"/>
                <a:gd name="T10" fmla="*/ 0 w 14"/>
                <a:gd name="T11" fmla="*/ 2 h 4"/>
                <a:gd name="T12" fmla="*/ 2 w 1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2" y="4"/>
                  </a:moveTo>
                  <a:cubicBezTo>
                    <a:pt x="12" y="4"/>
                    <a:pt x="12" y="4"/>
                    <a:pt x="12" y="4"/>
                  </a:cubicBezTo>
                  <a:cubicBezTo>
                    <a:pt x="14" y="4"/>
                    <a:pt x="14" y="3"/>
                    <a:pt x="14" y="2"/>
                  </a:cubicBezTo>
                  <a:cubicBezTo>
                    <a:pt x="14" y="1"/>
                    <a:pt x="14" y="0"/>
                    <a:pt x="12"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59" name="ïSļïḑè"/>
            <p:cNvSpPr/>
            <p:nvPr/>
          </p:nvSpPr>
          <p:spPr bwMode="auto">
            <a:xfrm>
              <a:off x="6859588" y="2830513"/>
              <a:ext cx="46038" cy="77788"/>
            </a:xfrm>
            <a:custGeom>
              <a:avLst/>
              <a:gdLst>
                <a:gd name="T0" fmla="*/ 11 w 15"/>
                <a:gd name="T1" fmla="*/ 1 h 26"/>
                <a:gd name="T2" fmla="*/ 0 w 15"/>
                <a:gd name="T3" fmla="*/ 12 h 26"/>
                <a:gd name="T4" fmla="*/ 0 w 15"/>
                <a:gd name="T5" fmla="*/ 15 h 26"/>
                <a:gd name="T6" fmla="*/ 11 w 15"/>
                <a:gd name="T7" fmla="*/ 25 h 26"/>
                <a:gd name="T8" fmla="*/ 14 w 15"/>
                <a:gd name="T9" fmla="*/ 25 h 26"/>
                <a:gd name="T10" fmla="*/ 14 w 15"/>
                <a:gd name="T11" fmla="*/ 23 h 26"/>
                <a:gd name="T12" fmla="*/ 5 w 15"/>
                <a:gd name="T13" fmla="*/ 13 h 26"/>
                <a:gd name="T14" fmla="*/ 14 w 15"/>
                <a:gd name="T15" fmla="*/ 4 h 26"/>
                <a:gd name="T16" fmla="*/ 14 w 15"/>
                <a:gd name="T17" fmla="*/ 1 h 26"/>
                <a:gd name="T18" fmla="*/ 11 w 15"/>
                <a:gd name="T19"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26">
                  <a:moveTo>
                    <a:pt x="11" y="1"/>
                  </a:moveTo>
                  <a:cubicBezTo>
                    <a:pt x="0" y="12"/>
                    <a:pt x="0" y="12"/>
                    <a:pt x="0" y="12"/>
                  </a:cubicBezTo>
                  <a:cubicBezTo>
                    <a:pt x="0" y="13"/>
                    <a:pt x="0" y="14"/>
                    <a:pt x="0" y="15"/>
                  </a:cubicBezTo>
                  <a:cubicBezTo>
                    <a:pt x="11" y="25"/>
                    <a:pt x="11" y="25"/>
                    <a:pt x="11" y="25"/>
                  </a:cubicBezTo>
                  <a:cubicBezTo>
                    <a:pt x="12" y="26"/>
                    <a:pt x="13" y="26"/>
                    <a:pt x="14" y="25"/>
                  </a:cubicBezTo>
                  <a:cubicBezTo>
                    <a:pt x="14" y="25"/>
                    <a:pt x="14" y="23"/>
                    <a:pt x="14" y="23"/>
                  </a:cubicBezTo>
                  <a:cubicBezTo>
                    <a:pt x="5" y="13"/>
                    <a:pt x="5" y="13"/>
                    <a:pt x="5" y="13"/>
                  </a:cubicBezTo>
                  <a:cubicBezTo>
                    <a:pt x="14" y="4"/>
                    <a:pt x="14" y="4"/>
                    <a:pt x="14" y="4"/>
                  </a:cubicBezTo>
                  <a:cubicBezTo>
                    <a:pt x="15" y="3"/>
                    <a:pt x="15" y="2"/>
                    <a:pt x="14" y="1"/>
                  </a:cubicBezTo>
                  <a:cubicBezTo>
                    <a:pt x="13" y="0"/>
                    <a:pt x="12" y="0"/>
                    <a:pt x="11"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0" name="îṣļíḓe"/>
            <p:cNvSpPr/>
            <p:nvPr/>
          </p:nvSpPr>
          <p:spPr bwMode="auto">
            <a:xfrm>
              <a:off x="6892926" y="2830513"/>
              <a:ext cx="46038" cy="77788"/>
            </a:xfrm>
            <a:custGeom>
              <a:avLst/>
              <a:gdLst>
                <a:gd name="T0" fmla="*/ 11 w 15"/>
                <a:gd name="T1" fmla="*/ 1 h 26"/>
                <a:gd name="T2" fmla="*/ 0 w 15"/>
                <a:gd name="T3" fmla="*/ 12 h 26"/>
                <a:gd name="T4" fmla="*/ 0 w 15"/>
                <a:gd name="T5" fmla="*/ 15 h 26"/>
                <a:gd name="T6" fmla="*/ 11 w 15"/>
                <a:gd name="T7" fmla="*/ 25 h 26"/>
                <a:gd name="T8" fmla="*/ 14 w 15"/>
                <a:gd name="T9" fmla="*/ 25 h 26"/>
                <a:gd name="T10" fmla="*/ 14 w 15"/>
                <a:gd name="T11" fmla="*/ 23 h 26"/>
                <a:gd name="T12" fmla="*/ 5 w 15"/>
                <a:gd name="T13" fmla="*/ 13 h 26"/>
                <a:gd name="T14" fmla="*/ 14 w 15"/>
                <a:gd name="T15" fmla="*/ 4 h 26"/>
                <a:gd name="T16" fmla="*/ 14 w 15"/>
                <a:gd name="T17" fmla="*/ 1 h 26"/>
                <a:gd name="T18" fmla="*/ 11 w 15"/>
                <a:gd name="T19"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26">
                  <a:moveTo>
                    <a:pt x="11" y="1"/>
                  </a:moveTo>
                  <a:cubicBezTo>
                    <a:pt x="0" y="12"/>
                    <a:pt x="0" y="12"/>
                    <a:pt x="0" y="12"/>
                  </a:cubicBezTo>
                  <a:cubicBezTo>
                    <a:pt x="0" y="13"/>
                    <a:pt x="0" y="14"/>
                    <a:pt x="0" y="15"/>
                  </a:cubicBezTo>
                  <a:cubicBezTo>
                    <a:pt x="11" y="25"/>
                    <a:pt x="11" y="25"/>
                    <a:pt x="11" y="25"/>
                  </a:cubicBezTo>
                  <a:cubicBezTo>
                    <a:pt x="12" y="26"/>
                    <a:pt x="13" y="26"/>
                    <a:pt x="14" y="25"/>
                  </a:cubicBezTo>
                  <a:cubicBezTo>
                    <a:pt x="14" y="25"/>
                    <a:pt x="14" y="23"/>
                    <a:pt x="14" y="23"/>
                  </a:cubicBezTo>
                  <a:cubicBezTo>
                    <a:pt x="5" y="13"/>
                    <a:pt x="5" y="13"/>
                    <a:pt x="5" y="13"/>
                  </a:cubicBezTo>
                  <a:cubicBezTo>
                    <a:pt x="14" y="4"/>
                    <a:pt x="14" y="4"/>
                    <a:pt x="14" y="4"/>
                  </a:cubicBezTo>
                  <a:cubicBezTo>
                    <a:pt x="15" y="3"/>
                    <a:pt x="15" y="2"/>
                    <a:pt x="14" y="1"/>
                  </a:cubicBezTo>
                  <a:cubicBezTo>
                    <a:pt x="13" y="0"/>
                    <a:pt x="12" y="0"/>
                    <a:pt x="11"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1" name="îṡľîḑé"/>
            <p:cNvSpPr/>
            <p:nvPr/>
          </p:nvSpPr>
          <p:spPr bwMode="auto">
            <a:xfrm>
              <a:off x="7124701" y="2039938"/>
              <a:ext cx="87313" cy="158750"/>
            </a:xfrm>
            <a:custGeom>
              <a:avLst/>
              <a:gdLst>
                <a:gd name="T0" fmla="*/ 26 w 29"/>
                <a:gd name="T1" fmla="*/ 1 h 53"/>
                <a:gd name="T2" fmla="*/ 1 w 29"/>
                <a:gd name="T3" fmla="*/ 26 h 53"/>
                <a:gd name="T4" fmla="*/ 1 w 29"/>
                <a:gd name="T5" fmla="*/ 28 h 53"/>
                <a:gd name="T6" fmla="*/ 25 w 29"/>
                <a:gd name="T7" fmla="*/ 52 h 53"/>
                <a:gd name="T8" fmla="*/ 28 w 29"/>
                <a:gd name="T9" fmla="*/ 52 h 53"/>
                <a:gd name="T10" fmla="*/ 28 w 29"/>
                <a:gd name="T11" fmla="*/ 49 h 53"/>
                <a:gd name="T12" fmla="*/ 5 w 29"/>
                <a:gd name="T13" fmla="*/ 27 h 53"/>
                <a:gd name="T14" fmla="*/ 29 w 29"/>
                <a:gd name="T15" fmla="*/ 4 h 53"/>
                <a:gd name="T16" fmla="*/ 29 w 29"/>
                <a:gd name="T17" fmla="*/ 1 h 53"/>
                <a:gd name="T18" fmla="*/ 26 w 29"/>
                <a:gd name="T19"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53">
                  <a:moveTo>
                    <a:pt x="26" y="1"/>
                  </a:moveTo>
                  <a:cubicBezTo>
                    <a:pt x="1" y="26"/>
                    <a:pt x="1" y="26"/>
                    <a:pt x="1" y="26"/>
                  </a:cubicBezTo>
                  <a:cubicBezTo>
                    <a:pt x="0" y="26"/>
                    <a:pt x="0" y="28"/>
                    <a:pt x="1" y="28"/>
                  </a:cubicBezTo>
                  <a:cubicBezTo>
                    <a:pt x="25" y="52"/>
                    <a:pt x="25" y="52"/>
                    <a:pt x="25" y="52"/>
                  </a:cubicBezTo>
                  <a:cubicBezTo>
                    <a:pt x="26" y="53"/>
                    <a:pt x="27" y="53"/>
                    <a:pt x="28" y="52"/>
                  </a:cubicBezTo>
                  <a:cubicBezTo>
                    <a:pt x="28" y="51"/>
                    <a:pt x="28" y="50"/>
                    <a:pt x="28" y="49"/>
                  </a:cubicBezTo>
                  <a:cubicBezTo>
                    <a:pt x="5" y="27"/>
                    <a:pt x="5" y="27"/>
                    <a:pt x="5" y="27"/>
                  </a:cubicBezTo>
                  <a:cubicBezTo>
                    <a:pt x="29" y="4"/>
                    <a:pt x="29" y="4"/>
                    <a:pt x="29" y="4"/>
                  </a:cubicBezTo>
                  <a:cubicBezTo>
                    <a:pt x="29" y="3"/>
                    <a:pt x="29" y="2"/>
                    <a:pt x="29" y="1"/>
                  </a:cubicBezTo>
                  <a:cubicBezTo>
                    <a:pt x="28" y="0"/>
                    <a:pt x="27" y="0"/>
                    <a:pt x="26"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2" name="iŝļïḓe"/>
            <p:cNvSpPr/>
            <p:nvPr/>
          </p:nvSpPr>
          <p:spPr bwMode="auto">
            <a:xfrm>
              <a:off x="7200901" y="2039938"/>
              <a:ext cx="87313" cy="158750"/>
            </a:xfrm>
            <a:custGeom>
              <a:avLst/>
              <a:gdLst>
                <a:gd name="T0" fmla="*/ 26 w 29"/>
                <a:gd name="T1" fmla="*/ 1 h 53"/>
                <a:gd name="T2" fmla="*/ 1 w 29"/>
                <a:gd name="T3" fmla="*/ 26 h 53"/>
                <a:gd name="T4" fmla="*/ 1 w 29"/>
                <a:gd name="T5" fmla="*/ 28 h 53"/>
                <a:gd name="T6" fmla="*/ 25 w 29"/>
                <a:gd name="T7" fmla="*/ 52 h 53"/>
                <a:gd name="T8" fmla="*/ 27 w 29"/>
                <a:gd name="T9" fmla="*/ 52 h 53"/>
                <a:gd name="T10" fmla="*/ 27 w 29"/>
                <a:gd name="T11" fmla="*/ 49 h 53"/>
                <a:gd name="T12" fmla="*/ 5 w 29"/>
                <a:gd name="T13" fmla="*/ 27 h 53"/>
                <a:gd name="T14" fmla="*/ 28 w 29"/>
                <a:gd name="T15" fmla="*/ 4 h 53"/>
                <a:gd name="T16" fmla="*/ 28 w 29"/>
                <a:gd name="T17" fmla="*/ 1 h 53"/>
                <a:gd name="T18" fmla="*/ 26 w 29"/>
                <a:gd name="T19"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53">
                  <a:moveTo>
                    <a:pt x="26" y="1"/>
                  </a:moveTo>
                  <a:cubicBezTo>
                    <a:pt x="1" y="26"/>
                    <a:pt x="1" y="26"/>
                    <a:pt x="1" y="26"/>
                  </a:cubicBezTo>
                  <a:cubicBezTo>
                    <a:pt x="0" y="26"/>
                    <a:pt x="0" y="28"/>
                    <a:pt x="1" y="28"/>
                  </a:cubicBezTo>
                  <a:cubicBezTo>
                    <a:pt x="25" y="52"/>
                    <a:pt x="25" y="52"/>
                    <a:pt x="25" y="52"/>
                  </a:cubicBezTo>
                  <a:cubicBezTo>
                    <a:pt x="25" y="53"/>
                    <a:pt x="27" y="53"/>
                    <a:pt x="27" y="52"/>
                  </a:cubicBezTo>
                  <a:cubicBezTo>
                    <a:pt x="28" y="51"/>
                    <a:pt x="28" y="50"/>
                    <a:pt x="27" y="49"/>
                  </a:cubicBezTo>
                  <a:cubicBezTo>
                    <a:pt x="5" y="27"/>
                    <a:pt x="5" y="27"/>
                    <a:pt x="5" y="27"/>
                  </a:cubicBezTo>
                  <a:cubicBezTo>
                    <a:pt x="28" y="4"/>
                    <a:pt x="28" y="4"/>
                    <a:pt x="28" y="4"/>
                  </a:cubicBezTo>
                  <a:cubicBezTo>
                    <a:pt x="29" y="3"/>
                    <a:pt x="29" y="2"/>
                    <a:pt x="28" y="1"/>
                  </a:cubicBezTo>
                  <a:cubicBezTo>
                    <a:pt x="28" y="0"/>
                    <a:pt x="26" y="0"/>
                    <a:pt x="26" y="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3" name="íSlïḍé"/>
            <p:cNvSpPr/>
            <p:nvPr/>
          </p:nvSpPr>
          <p:spPr bwMode="auto">
            <a:xfrm>
              <a:off x="7007226" y="2830513"/>
              <a:ext cx="720725" cy="11113"/>
            </a:xfrm>
            <a:custGeom>
              <a:avLst/>
              <a:gdLst>
                <a:gd name="T0" fmla="*/ 2 w 239"/>
                <a:gd name="T1" fmla="*/ 4 h 4"/>
                <a:gd name="T2" fmla="*/ 237 w 239"/>
                <a:gd name="T3" fmla="*/ 4 h 4"/>
                <a:gd name="T4" fmla="*/ 239 w 239"/>
                <a:gd name="T5" fmla="*/ 2 h 4"/>
                <a:gd name="T6" fmla="*/ 237 w 239"/>
                <a:gd name="T7" fmla="*/ 0 h 4"/>
                <a:gd name="T8" fmla="*/ 2 w 239"/>
                <a:gd name="T9" fmla="*/ 0 h 4"/>
                <a:gd name="T10" fmla="*/ 0 w 239"/>
                <a:gd name="T11" fmla="*/ 2 h 4"/>
                <a:gd name="T12" fmla="*/ 2 w 23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39" h="4">
                  <a:moveTo>
                    <a:pt x="2" y="4"/>
                  </a:moveTo>
                  <a:cubicBezTo>
                    <a:pt x="237" y="4"/>
                    <a:pt x="237" y="4"/>
                    <a:pt x="237" y="4"/>
                  </a:cubicBezTo>
                  <a:cubicBezTo>
                    <a:pt x="238" y="4"/>
                    <a:pt x="239" y="4"/>
                    <a:pt x="239" y="2"/>
                  </a:cubicBezTo>
                  <a:cubicBezTo>
                    <a:pt x="239" y="1"/>
                    <a:pt x="238" y="0"/>
                    <a:pt x="237" y="0"/>
                  </a:cubicBezTo>
                  <a:cubicBezTo>
                    <a:pt x="2" y="0"/>
                    <a:pt x="2" y="0"/>
                    <a:pt x="2" y="0"/>
                  </a:cubicBezTo>
                  <a:cubicBezTo>
                    <a:pt x="1" y="0"/>
                    <a:pt x="0" y="1"/>
                    <a:pt x="0" y="2"/>
                  </a:cubicBezTo>
                  <a:cubicBezTo>
                    <a:pt x="0" y="4"/>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4" name="ïslïḋê"/>
            <p:cNvSpPr/>
            <p:nvPr/>
          </p:nvSpPr>
          <p:spPr bwMode="auto">
            <a:xfrm>
              <a:off x="7007226" y="2863850"/>
              <a:ext cx="439738" cy="11113"/>
            </a:xfrm>
            <a:custGeom>
              <a:avLst/>
              <a:gdLst>
                <a:gd name="T0" fmla="*/ 2 w 146"/>
                <a:gd name="T1" fmla="*/ 4 h 4"/>
                <a:gd name="T2" fmla="*/ 144 w 146"/>
                <a:gd name="T3" fmla="*/ 4 h 4"/>
                <a:gd name="T4" fmla="*/ 146 w 146"/>
                <a:gd name="T5" fmla="*/ 2 h 4"/>
                <a:gd name="T6" fmla="*/ 144 w 146"/>
                <a:gd name="T7" fmla="*/ 0 h 4"/>
                <a:gd name="T8" fmla="*/ 2 w 146"/>
                <a:gd name="T9" fmla="*/ 0 h 4"/>
                <a:gd name="T10" fmla="*/ 0 w 146"/>
                <a:gd name="T11" fmla="*/ 2 h 4"/>
                <a:gd name="T12" fmla="*/ 2 w 14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6" h="4">
                  <a:moveTo>
                    <a:pt x="2" y="4"/>
                  </a:moveTo>
                  <a:cubicBezTo>
                    <a:pt x="144" y="4"/>
                    <a:pt x="144" y="4"/>
                    <a:pt x="144" y="4"/>
                  </a:cubicBezTo>
                  <a:cubicBezTo>
                    <a:pt x="145" y="4"/>
                    <a:pt x="146" y="3"/>
                    <a:pt x="146" y="2"/>
                  </a:cubicBezTo>
                  <a:cubicBezTo>
                    <a:pt x="146" y="1"/>
                    <a:pt x="145" y="0"/>
                    <a:pt x="144" y="0"/>
                  </a:cubicBezTo>
                  <a:cubicBezTo>
                    <a:pt x="2" y="0"/>
                    <a:pt x="2" y="0"/>
                    <a:pt x="2" y="0"/>
                  </a:cubicBezTo>
                  <a:cubicBezTo>
                    <a:pt x="1" y="0"/>
                    <a:pt x="0" y="1"/>
                    <a:pt x="0" y="2"/>
                  </a:cubicBezTo>
                  <a:cubicBezTo>
                    <a:pt x="0" y="3"/>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5" name="isľiḑé"/>
            <p:cNvSpPr/>
            <p:nvPr/>
          </p:nvSpPr>
          <p:spPr bwMode="auto">
            <a:xfrm>
              <a:off x="7007226" y="2908300"/>
              <a:ext cx="439738" cy="12700"/>
            </a:xfrm>
            <a:custGeom>
              <a:avLst/>
              <a:gdLst>
                <a:gd name="T0" fmla="*/ 2 w 146"/>
                <a:gd name="T1" fmla="*/ 4 h 4"/>
                <a:gd name="T2" fmla="*/ 144 w 146"/>
                <a:gd name="T3" fmla="*/ 4 h 4"/>
                <a:gd name="T4" fmla="*/ 146 w 146"/>
                <a:gd name="T5" fmla="*/ 2 h 4"/>
                <a:gd name="T6" fmla="*/ 144 w 146"/>
                <a:gd name="T7" fmla="*/ 0 h 4"/>
                <a:gd name="T8" fmla="*/ 2 w 146"/>
                <a:gd name="T9" fmla="*/ 0 h 4"/>
                <a:gd name="T10" fmla="*/ 0 w 146"/>
                <a:gd name="T11" fmla="*/ 2 h 4"/>
                <a:gd name="T12" fmla="*/ 2 w 14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46" h="4">
                  <a:moveTo>
                    <a:pt x="2" y="4"/>
                  </a:moveTo>
                  <a:cubicBezTo>
                    <a:pt x="144" y="4"/>
                    <a:pt x="144" y="4"/>
                    <a:pt x="144" y="4"/>
                  </a:cubicBezTo>
                  <a:cubicBezTo>
                    <a:pt x="145" y="4"/>
                    <a:pt x="146" y="4"/>
                    <a:pt x="146" y="2"/>
                  </a:cubicBezTo>
                  <a:cubicBezTo>
                    <a:pt x="146" y="1"/>
                    <a:pt x="145" y="0"/>
                    <a:pt x="144" y="0"/>
                  </a:cubicBezTo>
                  <a:cubicBezTo>
                    <a:pt x="2" y="0"/>
                    <a:pt x="2" y="0"/>
                    <a:pt x="2" y="0"/>
                  </a:cubicBezTo>
                  <a:cubicBezTo>
                    <a:pt x="1" y="0"/>
                    <a:pt x="0" y="1"/>
                    <a:pt x="0" y="2"/>
                  </a:cubicBezTo>
                  <a:cubicBezTo>
                    <a:pt x="0" y="4"/>
                    <a:pt x="1"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6" name="ísḷîḋê"/>
            <p:cNvSpPr/>
            <p:nvPr/>
          </p:nvSpPr>
          <p:spPr bwMode="auto">
            <a:xfrm>
              <a:off x="7326313" y="1927225"/>
              <a:ext cx="307975" cy="307975"/>
            </a:xfrm>
            <a:custGeom>
              <a:avLst/>
              <a:gdLst>
                <a:gd name="T0" fmla="*/ 2 w 102"/>
                <a:gd name="T1" fmla="*/ 51 h 102"/>
                <a:gd name="T2" fmla="*/ 0 w 102"/>
                <a:gd name="T3" fmla="*/ 51 h 102"/>
                <a:gd name="T4" fmla="*/ 51 w 102"/>
                <a:gd name="T5" fmla="*/ 102 h 102"/>
                <a:gd name="T6" fmla="*/ 102 w 102"/>
                <a:gd name="T7" fmla="*/ 51 h 102"/>
                <a:gd name="T8" fmla="*/ 51 w 102"/>
                <a:gd name="T9" fmla="*/ 0 h 102"/>
                <a:gd name="T10" fmla="*/ 0 w 102"/>
                <a:gd name="T11" fmla="*/ 51 h 102"/>
                <a:gd name="T12" fmla="*/ 2 w 102"/>
                <a:gd name="T13" fmla="*/ 51 h 102"/>
                <a:gd name="T14" fmla="*/ 4 w 102"/>
                <a:gd name="T15" fmla="*/ 51 h 102"/>
                <a:gd name="T16" fmla="*/ 18 w 102"/>
                <a:gd name="T17" fmla="*/ 18 h 102"/>
                <a:gd name="T18" fmla="*/ 51 w 102"/>
                <a:gd name="T19" fmla="*/ 4 h 102"/>
                <a:gd name="T20" fmla="*/ 84 w 102"/>
                <a:gd name="T21" fmla="*/ 18 h 102"/>
                <a:gd name="T22" fmla="*/ 98 w 102"/>
                <a:gd name="T23" fmla="*/ 51 h 102"/>
                <a:gd name="T24" fmla="*/ 84 w 102"/>
                <a:gd name="T25" fmla="*/ 84 h 102"/>
                <a:gd name="T26" fmla="*/ 51 w 102"/>
                <a:gd name="T27" fmla="*/ 98 h 102"/>
                <a:gd name="T28" fmla="*/ 18 w 102"/>
                <a:gd name="T29" fmla="*/ 84 h 102"/>
                <a:gd name="T30" fmla="*/ 4 w 102"/>
                <a:gd name="T31" fmla="*/ 51 h 102"/>
                <a:gd name="T32" fmla="*/ 2 w 102"/>
                <a:gd name="T33" fmla="*/ 5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2" h="102">
                  <a:moveTo>
                    <a:pt x="2" y="51"/>
                  </a:moveTo>
                  <a:cubicBezTo>
                    <a:pt x="0" y="51"/>
                    <a:pt x="0" y="51"/>
                    <a:pt x="0" y="51"/>
                  </a:cubicBezTo>
                  <a:cubicBezTo>
                    <a:pt x="0" y="79"/>
                    <a:pt x="23" y="102"/>
                    <a:pt x="51" y="102"/>
                  </a:cubicBezTo>
                  <a:cubicBezTo>
                    <a:pt x="79" y="102"/>
                    <a:pt x="102" y="79"/>
                    <a:pt x="102" y="51"/>
                  </a:cubicBezTo>
                  <a:cubicBezTo>
                    <a:pt x="102" y="23"/>
                    <a:pt x="79" y="0"/>
                    <a:pt x="51" y="0"/>
                  </a:cubicBezTo>
                  <a:cubicBezTo>
                    <a:pt x="23" y="0"/>
                    <a:pt x="0" y="23"/>
                    <a:pt x="0" y="51"/>
                  </a:cubicBezTo>
                  <a:cubicBezTo>
                    <a:pt x="2" y="51"/>
                    <a:pt x="2" y="51"/>
                    <a:pt x="2" y="51"/>
                  </a:cubicBezTo>
                  <a:cubicBezTo>
                    <a:pt x="4" y="51"/>
                    <a:pt x="4" y="51"/>
                    <a:pt x="4" y="51"/>
                  </a:cubicBezTo>
                  <a:cubicBezTo>
                    <a:pt x="4" y="38"/>
                    <a:pt x="9" y="26"/>
                    <a:pt x="18" y="18"/>
                  </a:cubicBezTo>
                  <a:cubicBezTo>
                    <a:pt x="27" y="9"/>
                    <a:pt x="38" y="4"/>
                    <a:pt x="51" y="4"/>
                  </a:cubicBezTo>
                  <a:cubicBezTo>
                    <a:pt x="64" y="4"/>
                    <a:pt x="76" y="9"/>
                    <a:pt x="84" y="18"/>
                  </a:cubicBezTo>
                  <a:cubicBezTo>
                    <a:pt x="93" y="26"/>
                    <a:pt x="98" y="38"/>
                    <a:pt x="98" y="51"/>
                  </a:cubicBezTo>
                  <a:cubicBezTo>
                    <a:pt x="98" y="64"/>
                    <a:pt x="93" y="76"/>
                    <a:pt x="84" y="84"/>
                  </a:cubicBezTo>
                  <a:cubicBezTo>
                    <a:pt x="76" y="93"/>
                    <a:pt x="64" y="98"/>
                    <a:pt x="51" y="98"/>
                  </a:cubicBezTo>
                  <a:cubicBezTo>
                    <a:pt x="38" y="98"/>
                    <a:pt x="27" y="93"/>
                    <a:pt x="18" y="84"/>
                  </a:cubicBezTo>
                  <a:cubicBezTo>
                    <a:pt x="9" y="76"/>
                    <a:pt x="4" y="64"/>
                    <a:pt x="4" y="51"/>
                  </a:cubicBezTo>
                  <a:lnTo>
                    <a:pt x="2" y="51"/>
                  </a:ln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7" name="í$ľiďe"/>
            <p:cNvSpPr/>
            <p:nvPr/>
          </p:nvSpPr>
          <p:spPr bwMode="auto">
            <a:xfrm>
              <a:off x="7416801" y="2114550"/>
              <a:ext cx="130175" cy="69850"/>
            </a:xfrm>
            <a:custGeom>
              <a:avLst/>
              <a:gdLst>
                <a:gd name="T0" fmla="*/ 2 w 43"/>
                <a:gd name="T1" fmla="*/ 2 h 23"/>
                <a:gd name="T2" fmla="*/ 0 w 43"/>
                <a:gd name="T3" fmla="*/ 2 h 23"/>
                <a:gd name="T4" fmla="*/ 21 w 43"/>
                <a:gd name="T5" fmla="*/ 23 h 23"/>
                <a:gd name="T6" fmla="*/ 43 w 43"/>
                <a:gd name="T7" fmla="*/ 2 h 23"/>
                <a:gd name="T8" fmla="*/ 42 w 43"/>
                <a:gd name="T9" fmla="*/ 0 h 23"/>
                <a:gd name="T10" fmla="*/ 41 w 43"/>
                <a:gd name="T11" fmla="*/ 0 h 23"/>
                <a:gd name="T12" fmla="*/ 2 w 43"/>
                <a:gd name="T13" fmla="*/ 0 h 23"/>
                <a:gd name="T14" fmla="*/ 0 w 43"/>
                <a:gd name="T15" fmla="*/ 0 h 23"/>
                <a:gd name="T16" fmla="*/ 0 w 43"/>
                <a:gd name="T17" fmla="*/ 2 h 23"/>
                <a:gd name="T18" fmla="*/ 2 w 43"/>
                <a:gd name="T19" fmla="*/ 2 h 23"/>
                <a:gd name="T20" fmla="*/ 2 w 43"/>
                <a:gd name="T21" fmla="*/ 4 h 23"/>
                <a:gd name="T22" fmla="*/ 41 w 43"/>
                <a:gd name="T23" fmla="*/ 4 h 23"/>
                <a:gd name="T24" fmla="*/ 41 w 43"/>
                <a:gd name="T25" fmla="*/ 2 h 23"/>
                <a:gd name="T26" fmla="*/ 39 w 43"/>
                <a:gd name="T27" fmla="*/ 2 h 23"/>
                <a:gd name="T28" fmla="*/ 34 w 43"/>
                <a:gd name="T29" fmla="*/ 14 h 23"/>
                <a:gd name="T30" fmla="*/ 21 w 43"/>
                <a:gd name="T31" fmla="*/ 19 h 23"/>
                <a:gd name="T32" fmla="*/ 9 w 43"/>
                <a:gd name="T33" fmla="*/ 14 h 23"/>
                <a:gd name="T34" fmla="*/ 4 w 43"/>
                <a:gd name="T35" fmla="*/ 2 h 23"/>
                <a:gd name="T36" fmla="*/ 2 w 43"/>
                <a:gd name="T37" fmla="*/ 2 h 23"/>
                <a:gd name="T38" fmla="*/ 2 w 43"/>
                <a:gd name="T39" fmla="*/ 4 h 23"/>
                <a:gd name="T40" fmla="*/ 2 w 43"/>
                <a:gd name="T4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3" h="23">
                  <a:moveTo>
                    <a:pt x="2" y="2"/>
                  </a:moveTo>
                  <a:cubicBezTo>
                    <a:pt x="0" y="2"/>
                    <a:pt x="0" y="2"/>
                    <a:pt x="0" y="2"/>
                  </a:cubicBezTo>
                  <a:cubicBezTo>
                    <a:pt x="0" y="13"/>
                    <a:pt x="9" y="23"/>
                    <a:pt x="21" y="23"/>
                  </a:cubicBezTo>
                  <a:cubicBezTo>
                    <a:pt x="33" y="23"/>
                    <a:pt x="43" y="13"/>
                    <a:pt x="43" y="2"/>
                  </a:cubicBezTo>
                  <a:cubicBezTo>
                    <a:pt x="43" y="1"/>
                    <a:pt x="43" y="0"/>
                    <a:pt x="42" y="0"/>
                  </a:cubicBezTo>
                  <a:cubicBezTo>
                    <a:pt x="42" y="0"/>
                    <a:pt x="41" y="0"/>
                    <a:pt x="41" y="0"/>
                  </a:cubicBezTo>
                  <a:cubicBezTo>
                    <a:pt x="2" y="0"/>
                    <a:pt x="2" y="0"/>
                    <a:pt x="2" y="0"/>
                  </a:cubicBezTo>
                  <a:cubicBezTo>
                    <a:pt x="1" y="0"/>
                    <a:pt x="1" y="0"/>
                    <a:pt x="0" y="0"/>
                  </a:cubicBezTo>
                  <a:cubicBezTo>
                    <a:pt x="0" y="0"/>
                    <a:pt x="0" y="1"/>
                    <a:pt x="0" y="2"/>
                  </a:cubicBezTo>
                  <a:cubicBezTo>
                    <a:pt x="2" y="2"/>
                    <a:pt x="2" y="2"/>
                    <a:pt x="2" y="2"/>
                  </a:cubicBezTo>
                  <a:cubicBezTo>
                    <a:pt x="2" y="4"/>
                    <a:pt x="2" y="4"/>
                    <a:pt x="2" y="4"/>
                  </a:cubicBezTo>
                  <a:cubicBezTo>
                    <a:pt x="41" y="4"/>
                    <a:pt x="41" y="4"/>
                    <a:pt x="41" y="4"/>
                  </a:cubicBezTo>
                  <a:cubicBezTo>
                    <a:pt x="41" y="2"/>
                    <a:pt x="41" y="2"/>
                    <a:pt x="41" y="2"/>
                  </a:cubicBezTo>
                  <a:cubicBezTo>
                    <a:pt x="39" y="2"/>
                    <a:pt x="39" y="2"/>
                    <a:pt x="39" y="2"/>
                  </a:cubicBezTo>
                  <a:cubicBezTo>
                    <a:pt x="39" y="6"/>
                    <a:pt x="37" y="11"/>
                    <a:pt x="34" y="14"/>
                  </a:cubicBezTo>
                  <a:cubicBezTo>
                    <a:pt x="31" y="17"/>
                    <a:pt x="26" y="19"/>
                    <a:pt x="21" y="19"/>
                  </a:cubicBezTo>
                  <a:cubicBezTo>
                    <a:pt x="16" y="19"/>
                    <a:pt x="12" y="17"/>
                    <a:pt x="9" y="14"/>
                  </a:cubicBezTo>
                  <a:cubicBezTo>
                    <a:pt x="6" y="11"/>
                    <a:pt x="4" y="6"/>
                    <a:pt x="4" y="2"/>
                  </a:cubicBezTo>
                  <a:cubicBezTo>
                    <a:pt x="2" y="2"/>
                    <a:pt x="2" y="2"/>
                    <a:pt x="2" y="2"/>
                  </a:cubicBezTo>
                  <a:cubicBezTo>
                    <a:pt x="2" y="4"/>
                    <a:pt x="2" y="4"/>
                    <a:pt x="2" y="4"/>
                  </a:cubicBezTo>
                  <a:lnTo>
                    <a:pt x="2" y="2"/>
                  </a:ln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8" name="í$ľîḍè"/>
            <p:cNvSpPr/>
            <p:nvPr/>
          </p:nvSpPr>
          <p:spPr bwMode="auto">
            <a:xfrm>
              <a:off x="7386638" y="2024063"/>
              <a:ext cx="69850" cy="39688"/>
            </a:xfrm>
            <a:custGeom>
              <a:avLst/>
              <a:gdLst>
                <a:gd name="T0" fmla="*/ 4 w 23"/>
                <a:gd name="T1" fmla="*/ 11 h 13"/>
                <a:gd name="T2" fmla="*/ 12 w 23"/>
                <a:gd name="T3" fmla="*/ 4 h 13"/>
                <a:gd name="T4" fmla="*/ 19 w 23"/>
                <a:gd name="T5" fmla="*/ 11 h 13"/>
                <a:gd name="T6" fmla="*/ 21 w 23"/>
                <a:gd name="T7" fmla="*/ 13 h 13"/>
                <a:gd name="T8" fmla="*/ 23 w 23"/>
                <a:gd name="T9" fmla="*/ 11 h 13"/>
                <a:gd name="T10" fmla="*/ 12 w 23"/>
                <a:gd name="T11" fmla="*/ 0 h 13"/>
                <a:gd name="T12" fmla="*/ 0 w 23"/>
                <a:gd name="T13" fmla="*/ 11 h 13"/>
                <a:gd name="T14" fmla="*/ 2 w 23"/>
                <a:gd name="T15" fmla="*/ 13 h 13"/>
                <a:gd name="T16" fmla="*/ 4 w 23"/>
                <a:gd name="T17"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3">
                  <a:moveTo>
                    <a:pt x="4" y="11"/>
                  </a:moveTo>
                  <a:cubicBezTo>
                    <a:pt x="4" y="7"/>
                    <a:pt x="7" y="4"/>
                    <a:pt x="12" y="4"/>
                  </a:cubicBezTo>
                  <a:cubicBezTo>
                    <a:pt x="16" y="4"/>
                    <a:pt x="19" y="7"/>
                    <a:pt x="19" y="11"/>
                  </a:cubicBezTo>
                  <a:cubicBezTo>
                    <a:pt x="19" y="12"/>
                    <a:pt x="20" y="13"/>
                    <a:pt x="21" y="13"/>
                  </a:cubicBezTo>
                  <a:cubicBezTo>
                    <a:pt x="22" y="13"/>
                    <a:pt x="23" y="12"/>
                    <a:pt x="23" y="11"/>
                  </a:cubicBezTo>
                  <a:cubicBezTo>
                    <a:pt x="23" y="5"/>
                    <a:pt x="18" y="0"/>
                    <a:pt x="12" y="0"/>
                  </a:cubicBezTo>
                  <a:cubicBezTo>
                    <a:pt x="5" y="0"/>
                    <a:pt x="0" y="5"/>
                    <a:pt x="0" y="11"/>
                  </a:cubicBezTo>
                  <a:cubicBezTo>
                    <a:pt x="0" y="12"/>
                    <a:pt x="1" y="13"/>
                    <a:pt x="2" y="13"/>
                  </a:cubicBezTo>
                  <a:cubicBezTo>
                    <a:pt x="3" y="13"/>
                    <a:pt x="4" y="12"/>
                    <a:pt x="4" y="1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69" name="iṣlïḑé"/>
            <p:cNvSpPr/>
            <p:nvPr/>
          </p:nvSpPr>
          <p:spPr bwMode="auto">
            <a:xfrm>
              <a:off x="7504113" y="2024063"/>
              <a:ext cx="69850" cy="39688"/>
            </a:xfrm>
            <a:custGeom>
              <a:avLst/>
              <a:gdLst>
                <a:gd name="T0" fmla="*/ 4 w 23"/>
                <a:gd name="T1" fmla="*/ 11 h 13"/>
                <a:gd name="T2" fmla="*/ 12 w 23"/>
                <a:gd name="T3" fmla="*/ 4 h 13"/>
                <a:gd name="T4" fmla="*/ 19 w 23"/>
                <a:gd name="T5" fmla="*/ 11 h 13"/>
                <a:gd name="T6" fmla="*/ 21 w 23"/>
                <a:gd name="T7" fmla="*/ 13 h 13"/>
                <a:gd name="T8" fmla="*/ 23 w 23"/>
                <a:gd name="T9" fmla="*/ 11 h 13"/>
                <a:gd name="T10" fmla="*/ 12 w 23"/>
                <a:gd name="T11" fmla="*/ 0 h 13"/>
                <a:gd name="T12" fmla="*/ 0 w 23"/>
                <a:gd name="T13" fmla="*/ 11 h 13"/>
                <a:gd name="T14" fmla="*/ 2 w 23"/>
                <a:gd name="T15" fmla="*/ 13 h 13"/>
                <a:gd name="T16" fmla="*/ 4 w 23"/>
                <a:gd name="T17"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3">
                  <a:moveTo>
                    <a:pt x="4" y="11"/>
                  </a:moveTo>
                  <a:cubicBezTo>
                    <a:pt x="4" y="7"/>
                    <a:pt x="8" y="4"/>
                    <a:pt x="12" y="4"/>
                  </a:cubicBezTo>
                  <a:cubicBezTo>
                    <a:pt x="16" y="4"/>
                    <a:pt x="19" y="7"/>
                    <a:pt x="19" y="11"/>
                  </a:cubicBezTo>
                  <a:cubicBezTo>
                    <a:pt x="19" y="12"/>
                    <a:pt x="20" y="13"/>
                    <a:pt x="21" y="13"/>
                  </a:cubicBezTo>
                  <a:cubicBezTo>
                    <a:pt x="22" y="13"/>
                    <a:pt x="23" y="12"/>
                    <a:pt x="23" y="11"/>
                  </a:cubicBezTo>
                  <a:cubicBezTo>
                    <a:pt x="23" y="5"/>
                    <a:pt x="18" y="0"/>
                    <a:pt x="12" y="0"/>
                  </a:cubicBezTo>
                  <a:cubicBezTo>
                    <a:pt x="5" y="0"/>
                    <a:pt x="0" y="5"/>
                    <a:pt x="0" y="11"/>
                  </a:cubicBezTo>
                  <a:cubicBezTo>
                    <a:pt x="0" y="12"/>
                    <a:pt x="1" y="13"/>
                    <a:pt x="2" y="13"/>
                  </a:cubicBezTo>
                  <a:cubicBezTo>
                    <a:pt x="3" y="13"/>
                    <a:pt x="4" y="12"/>
                    <a:pt x="4" y="11"/>
                  </a:cubicBezTo>
                  <a:close/>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0" name="ïṣlîḑè"/>
            <p:cNvSpPr/>
            <p:nvPr/>
          </p:nvSpPr>
          <p:spPr bwMode="auto">
            <a:xfrm>
              <a:off x="7600951" y="2219325"/>
              <a:ext cx="133350" cy="12700"/>
            </a:xfrm>
            <a:custGeom>
              <a:avLst/>
              <a:gdLst>
                <a:gd name="T0" fmla="*/ 2 w 44"/>
                <a:gd name="T1" fmla="*/ 4 h 4"/>
                <a:gd name="T2" fmla="*/ 42 w 44"/>
                <a:gd name="T3" fmla="*/ 4 h 4"/>
                <a:gd name="T4" fmla="*/ 44 w 44"/>
                <a:gd name="T5" fmla="*/ 2 h 4"/>
                <a:gd name="T6" fmla="*/ 42 w 44"/>
                <a:gd name="T7" fmla="*/ 0 h 4"/>
                <a:gd name="T8" fmla="*/ 2 w 44"/>
                <a:gd name="T9" fmla="*/ 0 h 4"/>
                <a:gd name="T10" fmla="*/ 0 w 44"/>
                <a:gd name="T11" fmla="*/ 2 h 4"/>
                <a:gd name="T12" fmla="*/ 2 w 4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4" h="4">
                  <a:moveTo>
                    <a:pt x="2" y="4"/>
                  </a:moveTo>
                  <a:cubicBezTo>
                    <a:pt x="42" y="4"/>
                    <a:pt x="42" y="4"/>
                    <a:pt x="42" y="4"/>
                  </a:cubicBezTo>
                  <a:cubicBezTo>
                    <a:pt x="43" y="4"/>
                    <a:pt x="44" y="3"/>
                    <a:pt x="44" y="2"/>
                  </a:cubicBezTo>
                  <a:cubicBezTo>
                    <a:pt x="44" y="0"/>
                    <a:pt x="43" y="0"/>
                    <a:pt x="42" y="0"/>
                  </a:cubicBezTo>
                  <a:cubicBezTo>
                    <a:pt x="2" y="0"/>
                    <a:pt x="2" y="0"/>
                    <a:pt x="2" y="0"/>
                  </a:cubicBezTo>
                  <a:cubicBezTo>
                    <a:pt x="0" y="0"/>
                    <a:pt x="0" y="0"/>
                    <a:pt x="0" y="2"/>
                  </a:cubicBezTo>
                  <a:cubicBezTo>
                    <a:pt x="0" y="3"/>
                    <a:pt x="0" y="4"/>
                    <a:pt x="2" y="4"/>
                  </a:cubicBezTo>
                </a:path>
              </a:pathLst>
            </a:custGeom>
            <a:solidFill>
              <a:srgbClr val="34FBE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1" name="iSlïḋé"/>
            <p:cNvSpPr/>
            <p:nvPr/>
          </p:nvSpPr>
          <p:spPr bwMode="auto">
            <a:xfrm>
              <a:off x="7805738" y="3214688"/>
              <a:ext cx="147638" cy="144463"/>
            </a:xfrm>
            <a:custGeom>
              <a:avLst/>
              <a:gdLst>
                <a:gd name="T0" fmla="*/ 25 w 49"/>
                <a:gd name="T1" fmla="*/ 48 h 48"/>
                <a:gd name="T2" fmla="*/ 0 w 49"/>
                <a:gd name="T3" fmla="*/ 24 h 48"/>
                <a:gd name="T4" fmla="*/ 25 w 49"/>
                <a:gd name="T5" fmla="*/ 0 h 48"/>
                <a:gd name="T6" fmla="*/ 49 w 49"/>
                <a:gd name="T7" fmla="*/ 24 h 48"/>
                <a:gd name="T8" fmla="*/ 25 w 49"/>
                <a:gd name="T9" fmla="*/ 48 h 48"/>
                <a:gd name="T10" fmla="*/ 25 w 49"/>
                <a:gd name="T11" fmla="*/ 4 h 48"/>
                <a:gd name="T12" fmla="*/ 5 w 49"/>
                <a:gd name="T13" fmla="*/ 24 h 48"/>
                <a:gd name="T14" fmla="*/ 25 w 49"/>
                <a:gd name="T15" fmla="*/ 44 h 48"/>
                <a:gd name="T16" fmla="*/ 45 w 49"/>
                <a:gd name="T17" fmla="*/ 24 h 48"/>
                <a:gd name="T18" fmla="*/ 25 w 49"/>
                <a:gd name="T1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8">
                  <a:moveTo>
                    <a:pt x="25" y="48"/>
                  </a:moveTo>
                  <a:cubicBezTo>
                    <a:pt x="11" y="48"/>
                    <a:pt x="0" y="37"/>
                    <a:pt x="0" y="24"/>
                  </a:cubicBezTo>
                  <a:cubicBezTo>
                    <a:pt x="0" y="11"/>
                    <a:pt x="11" y="0"/>
                    <a:pt x="25" y="0"/>
                  </a:cubicBezTo>
                  <a:cubicBezTo>
                    <a:pt x="38" y="0"/>
                    <a:pt x="49" y="11"/>
                    <a:pt x="49" y="24"/>
                  </a:cubicBezTo>
                  <a:cubicBezTo>
                    <a:pt x="49" y="37"/>
                    <a:pt x="38" y="48"/>
                    <a:pt x="25" y="48"/>
                  </a:cubicBezTo>
                  <a:close/>
                  <a:moveTo>
                    <a:pt x="25" y="4"/>
                  </a:moveTo>
                  <a:cubicBezTo>
                    <a:pt x="14" y="4"/>
                    <a:pt x="5" y="13"/>
                    <a:pt x="5" y="24"/>
                  </a:cubicBezTo>
                  <a:cubicBezTo>
                    <a:pt x="5" y="35"/>
                    <a:pt x="14" y="44"/>
                    <a:pt x="25" y="44"/>
                  </a:cubicBezTo>
                  <a:cubicBezTo>
                    <a:pt x="36" y="44"/>
                    <a:pt x="45" y="35"/>
                    <a:pt x="45" y="24"/>
                  </a:cubicBezTo>
                  <a:cubicBezTo>
                    <a:pt x="45" y="13"/>
                    <a:pt x="36" y="4"/>
                    <a:pt x="25" y="4"/>
                  </a:cubicBez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2" name="íšḷíḑe"/>
            <p:cNvSpPr/>
            <p:nvPr/>
          </p:nvSpPr>
          <p:spPr bwMode="auto">
            <a:xfrm>
              <a:off x="4222751" y="2894013"/>
              <a:ext cx="147638" cy="147638"/>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4 h 49"/>
                <a:gd name="T12" fmla="*/ 5 w 49"/>
                <a:gd name="T13" fmla="*/ 24 h 49"/>
                <a:gd name="T14" fmla="*/ 25 w 49"/>
                <a:gd name="T15" fmla="*/ 44 h 49"/>
                <a:gd name="T16" fmla="*/ 45 w 49"/>
                <a:gd name="T17" fmla="*/ 24 h 49"/>
                <a:gd name="T18" fmla="*/ 25 w 49"/>
                <a:gd name="T19" fmla="*/ 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4"/>
                  </a:moveTo>
                  <a:cubicBezTo>
                    <a:pt x="14" y="4"/>
                    <a:pt x="5" y="13"/>
                    <a:pt x="5" y="24"/>
                  </a:cubicBezTo>
                  <a:cubicBezTo>
                    <a:pt x="5" y="35"/>
                    <a:pt x="14" y="44"/>
                    <a:pt x="25" y="44"/>
                  </a:cubicBezTo>
                  <a:cubicBezTo>
                    <a:pt x="36" y="44"/>
                    <a:pt x="45" y="35"/>
                    <a:pt x="45" y="24"/>
                  </a:cubicBezTo>
                  <a:cubicBezTo>
                    <a:pt x="45" y="13"/>
                    <a:pt x="36" y="4"/>
                    <a:pt x="25" y="4"/>
                  </a:cubicBez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3" name="íṣ1iḍe"/>
            <p:cNvSpPr/>
            <p:nvPr/>
          </p:nvSpPr>
          <p:spPr bwMode="auto">
            <a:xfrm>
              <a:off x="5751513" y="1455738"/>
              <a:ext cx="168275" cy="168275"/>
            </a:xfrm>
            <a:custGeom>
              <a:avLst/>
              <a:gdLst>
                <a:gd name="T0" fmla="*/ 94 w 106"/>
                <a:gd name="T1" fmla="*/ 106 h 106"/>
                <a:gd name="T2" fmla="*/ 0 w 106"/>
                <a:gd name="T3" fmla="*/ 11 h 106"/>
                <a:gd name="T4" fmla="*/ 9 w 106"/>
                <a:gd name="T5" fmla="*/ 0 h 106"/>
                <a:gd name="T6" fmla="*/ 106 w 106"/>
                <a:gd name="T7" fmla="*/ 97 h 106"/>
                <a:gd name="T8" fmla="*/ 94 w 106"/>
                <a:gd name="T9" fmla="*/ 106 h 106"/>
              </a:gdLst>
              <a:ahLst/>
              <a:cxnLst>
                <a:cxn ang="0">
                  <a:pos x="T0" y="T1"/>
                </a:cxn>
                <a:cxn ang="0">
                  <a:pos x="T2" y="T3"/>
                </a:cxn>
                <a:cxn ang="0">
                  <a:pos x="T4" y="T5"/>
                </a:cxn>
                <a:cxn ang="0">
                  <a:pos x="T6" y="T7"/>
                </a:cxn>
                <a:cxn ang="0">
                  <a:pos x="T8" y="T9"/>
                </a:cxn>
              </a:cxnLst>
              <a:rect l="0" t="0" r="r" b="b"/>
              <a:pathLst>
                <a:path w="106" h="106">
                  <a:moveTo>
                    <a:pt x="94" y="106"/>
                  </a:moveTo>
                  <a:lnTo>
                    <a:pt x="0" y="11"/>
                  </a:lnTo>
                  <a:lnTo>
                    <a:pt x="9" y="0"/>
                  </a:lnTo>
                  <a:lnTo>
                    <a:pt x="106" y="97"/>
                  </a:lnTo>
                  <a:lnTo>
                    <a:pt x="94" y="106"/>
                  </a:ln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4" name="íṩḷïďê"/>
            <p:cNvSpPr/>
            <p:nvPr/>
          </p:nvSpPr>
          <p:spPr bwMode="auto">
            <a:xfrm>
              <a:off x="5751513" y="1455738"/>
              <a:ext cx="168275" cy="168275"/>
            </a:xfrm>
            <a:custGeom>
              <a:avLst/>
              <a:gdLst>
                <a:gd name="T0" fmla="*/ 9 w 106"/>
                <a:gd name="T1" fmla="*/ 106 h 106"/>
                <a:gd name="T2" fmla="*/ 0 w 106"/>
                <a:gd name="T3" fmla="*/ 97 h 106"/>
                <a:gd name="T4" fmla="*/ 94 w 106"/>
                <a:gd name="T5" fmla="*/ 0 h 106"/>
                <a:gd name="T6" fmla="*/ 106 w 106"/>
                <a:gd name="T7" fmla="*/ 11 h 106"/>
                <a:gd name="T8" fmla="*/ 9 w 106"/>
                <a:gd name="T9" fmla="*/ 106 h 106"/>
              </a:gdLst>
              <a:ahLst/>
              <a:cxnLst>
                <a:cxn ang="0">
                  <a:pos x="T0" y="T1"/>
                </a:cxn>
                <a:cxn ang="0">
                  <a:pos x="T2" y="T3"/>
                </a:cxn>
                <a:cxn ang="0">
                  <a:pos x="T4" y="T5"/>
                </a:cxn>
                <a:cxn ang="0">
                  <a:pos x="T6" y="T7"/>
                </a:cxn>
                <a:cxn ang="0">
                  <a:pos x="T8" y="T9"/>
                </a:cxn>
              </a:cxnLst>
              <a:rect l="0" t="0" r="r" b="b"/>
              <a:pathLst>
                <a:path w="106" h="106">
                  <a:moveTo>
                    <a:pt x="9" y="106"/>
                  </a:moveTo>
                  <a:lnTo>
                    <a:pt x="0" y="97"/>
                  </a:lnTo>
                  <a:lnTo>
                    <a:pt x="94" y="0"/>
                  </a:lnTo>
                  <a:lnTo>
                    <a:pt x="106" y="11"/>
                  </a:lnTo>
                  <a:lnTo>
                    <a:pt x="9" y="106"/>
                  </a:ln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5" name="íṣļiḓé"/>
            <p:cNvSpPr/>
            <p:nvPr/>
          </p:nvSpPr>
          <p:spPr bwMode="auto">
            <a:xfrm>
              <a:off x="4743451" y="4319588"/>
              <a:ext cx="344488" cy="342900"/>
            </a:xfrm>
            <a:custGeom>
              <a:avLst/>
              <a:gdLst>
                <a:gd name="T0" fmla="*/ 109 w 217"/>
                <a:gd name="T1" fmla="*/ 216 h 216"/>
                <a:gd name="T2" fmla="*/ 0 w 217"/>
                <a:gd name="T3" fmla="*/ 108 h 216"/>
                <a:gd name="T4" fmla="*/ 109 w 217"/>
                <a:gd name="T5" fmla="*/ 0 h 216"/>
                <a:gd name="T6" fmla="*/ 217 w 217"/>
                <a:gd name="T7" fmla="*/ 108 h 216"/>
                <a:gd name="T8" fmla="*/ 109 w 217"/>
                <a:gd name="T9" fmla="*/ 216 h 216"/>
                <a:gd name="T10" fmla="*/ 21 w 217"/>
                <a:gd name="T11" fmla="*/ 108 h 216"/>
                <a:gd name="T12" fmla="*/ 109 w 217"/>
                <a:gd name="T13" fmla="*/ 195 h 216"/>
                <a:gd name="T14" fmla="*/ 194 w 217"/>
                <a:gd name="T15" fmla="*/ 108 h 216"/>
                <a:gd name="T16" fmla="*/ 109 w 217"/>
                <a:gd name="T17" fmla="*/ 21 h 216"/>
                <a:gd name="T18" fmla="*/ 21 w 217"/>
                <a:gd name="T19" fmla="*/ 10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 h="216">
                  <a:moveTo>
                    <a:pt x="109" y="216"/>
                  </a:moveTo>
                  <a:lnTo>
                    <a:pt x="0" y="108"/>
                  </a:lnTo>
                  <a:lnTo>
                    <a:pt x="109" y="0"/>
                  </a:lnTo>
                  <a:lnTo>
                    <a:pt x="217" y="108"/>
                  </a:lnTo>
                  <a:lnTo>
                    <a:pt x="109" y="216"/>
                  </a:lnTo>
                  <a:close/>
                  <a:moveTo>
                    <a:pt x="21" y="108"/>
                  </a:moveTo>
                  <a:lnTo>
                    <a:pt x="109" y="195"/>
                  </a:lnTo>
                  <a:lnTo>
                    <a:pt x="194" y="108"/>
                  </a:lnTo>
                  <a:lnTo>
                    <a:pt x="109" y="21"/>
                  </a:lnTo>
                  <a:lnTo>
                    <a:pt x="21" y="108"/>
                  </a:ln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6" name="îṧļidê"/>
            <p:cNvSpPr/>
            <p:nvPr/>
          </p:nvSpPr>
          <p:spPr bwMode="auto">
            <a:xfrm>
              <a:off x="4168776" y="3244850"/>
              <a:ext cx="342900" cy="342900"/>
            </a:xfrm>
            <a:custGeom>
              <a:avLst/>
              <a:gdLst>
                <a:gd name="T0" fmla="*/ 108 w 216"/>
                <a:gd name="T1" fmla="*/ 216 h 216"/>
                <a:gd name="T2" fmla="*/ 0 w 216"/>
                <a:gd name="T3" fmla="*/ 108 h 216"/>
                <a:gd name="T4" fmla="*/ 108 w 216"/>
                <a:gd name="T5" fmla="*/ 0 h 216"/>
                <a:gd name="T6" fmla="*/ 216 w 216"/>
                <a:gd name="T7" fmla="*/ 108 h 216"/>
                <a:gd name="T8" fmla="*/ 108 w 216"/>
                <a:gd name="T9" fmla="*/ 216 h 216"/>
                <a:gd name="T10" fmla="*/ 21 w 216"/>
                <a:gd name="T11" fmla="*/ 108 h 216"/>
                <a:gd name="T12" fmla="*/ 108 w 216"/>
                <a:gd name="T13" fmla="*/ 194 h 216"/>
                <a:gd name="T14" fmla="*/ 193 w 216"/>
                <a:gd name="T15" fmla="*/ 108 h 216"/>
                <a:gd name="T16" fmla="*/ 108 w 216"/>
                <a:gd name="T17" fmla="*/ 21 h 216"/>
                <a:gd name="T18" fmla="*/ 21 w 216"/>
                <a:gd name="T19" fmla="*/ 10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6" h="216">
                  <a:moveTo>
                    <a:pt x="108" y="216"/>
                  </a:moveTo>
                  <a:lnTo>
                    <a:pt x="0" y="108"/>
                  </a:lnTo>
                  <a:lnTo>
                    <a:pt x="108" y="0"/>
                  </a:lnTo>
                  <a:lnTo>
                    <a:pt x="216" y="108"/>
                  </a:lnTo>
                  <a:lnTo>
                    <a:pt x="108" y="216"/>
                  </a:lnTo>
                  <a:close/>
                  <a:moveTo>
                    <a:pt x="21" y="108"/>
                  </a:moveTo>
                  <a:lnTo>
                    <a:pt x="108" y="194"/>
                  </a:lnTo>
                  <a:lnTo>
                    <a:pt x="193" y="108"/>
                  </a:lnTo>
                  <a:lnTo>
                    <a:pt x="108" y="21"/>
                  </a:lnTo>
                  <a:lnTo>
                    <a:pt x="21" y="108"/>
                  </a:ln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7" name="ïṥḻïḋé"/>
            <p:cNvSpPr/>
            <p:nvPr/>
          </p:nvSpPr>
          <p:spPr bwMode="auto">
            <a:xfrm>
              <a:off x="7770813" y="3549650"/>
              <a:ext cx="171450" cy="171450"/>
            </a:xfrm>
            <a:custGeom>
              <a:avLst/>
              <a:gdLst>
                <a:gd name="T0" fmla="*/ 53 w 108"/>
                <a:gd name="T1" fmla="*/ 108 h 108"/>
                <a:gd name="T2" fmla="*/ 0 w 108"/>
                <a:gd name="T3" fmla="*/ 55 h 108"/>
                <a:gd name="T4" fmla="*/ 53 w 108"/>
                <a:gd name="T5" fmla="*/ 0 h 108"/>
                <a:gd name="T6" fmla="*/ 108 w 108"/>
                <a:gd name="T7" fmla="*/ 55 h 108"/>
                <a:gd name="T8" fmla="*/ 53 w 108"/>
                <a:gd name="T9" fmla="*/ 108 h 108"/>
                <a:gd name="T10" fmla="*/ 9 w 108"/>
                <a:gd name="T11" fmla="*/ 55 h 108"/>
                <a:gd name="T12" fmla="*/ 53 w 108"/>
                <a:gd name="T13" fmla="*/ 98 h 108"/>
                <a:gd name="T14" fmla="*/ 96 w 108"/>
                <a:gd name="T15" fmla="*/ 55 h 108"/>
                <a:gd name="T16" fmla="*/ 53 w 108"/>
                <a:gd name="T17" fmla="*/ 11 h 108"/>
                <a:gd name="T18" fmla="*/ 9 w 108"/>
                <a:gd name="T19" fmla="*/ 5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8">
                  <a:moveTo>
                    <a:pt x="53" y="108"/>
                  </a:moveTo>
                  <a:lnTo>
                    <a:pt x="0" y="55"/>
                  </a:lnTo>
                  <a:lnTo>
                    <a:pt x="53" y="0"/>
                  </a:lnTo>
                  <a:lnTo>
                    <a:pt x="108" y="55"/>
                  </a:lnTo>
                  <a:lnTo>
                    <a:pt x="53" y="108"/>
                  </a:lnTo>
                  <a:close/>
                  <a:moveTo>
                    <a:pt x="9" y="55"/>
                  </a:moveTo>
                  <a:lnTo>
                    <a:pt x="53" y="98"/>
                  </a:lnTo>
                  <a:lnTo>
                    <a:pt x="96" y="55"/>
                  </a:lnTo>
                  <a:lnTo>
                    <a:pt x="53" y="11"/>
                  </a:lnTo>
                  <a:lnTo>
                    <a:pt x="9" y="55"/>
                  </a:ln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8" name="îŝ1ïḑe"/>
            <p:cNvSpPr/>
            <p:nvPr/>
          </p:nvSpPr>
          <p:spPr bwMode="auto">
            <a:xfrm>
              <a:off x="8107363" y="2670175"/>
              <a:ext cx="111125" cy="201613"/>
            </a:xfrm>
            <a:custGeom>
              <a:avLst/>
              <a:gdLst>
                <a:gd name="T0" fmla="*/ 63 w 70"/>
                <a:gd name="T1" fmla="*/ 127 h 127"/>
                <a:gd name="T2" fmla="*/ 0 w 70"/>
                <a:gd name="T3" fmla="*/ 63 h 127"/>
                <a:gd name="T4" fmla="*/ 63 w 70"/>
                <a:gd name="T5" fmla="*/ 0 h 127"/>
                <a:gd name="T6" fmla="*/ 70 w 70"/>
                <a:gd name="T7" fmla="*/ 6 h 127"/>
                <a:gd name="T8" fmla="*/ 13 w 70"/>
                <a:gd name="T9" fmla="*/ 63 h 127"/>
                <a:gd name="T10" fmla="*/ 70 w 70"/>
                <a:gd name="T11" fmla="*/ 120 h 127"/>
                <a:gd name="T12" fmla="*/ 63 w 70"/>
                <a:gd name="T13" fmla="*/ 127 h 127"/>
              </a:gdLst>
              <a:ahLst/>
              <a:cxnLst>
                <a:cxn ang="0">
                  <a:pos x="T0" y="T1"/>
                </a:cxn>
                <a:cxn ang="0">
                  <a:pos x="T2" y="T3"/>
                </a:cxn>
                <a:cxn ang="0">
                  <a:pos x="T4" y="T5"/>
                </a:cxn>
                <a:cxn ang="0">
                  <a:pos x="T6" y="T7"/>
                </a:cxn>
                <a:cxn ang="0">
                  <a:pos x="T8" y="T9"/>
                </a:cxn>
                <a:cxn ang="0">
                  <a:pos x="T10" y="T11"/>
                </a:cxn>
                <a:cxn ang="0">
                  <a:pos x="T12" y="T13"/>
                </a:cxn>
              </a:cxnLst>
              <a:rect l="0" t="0" r="r" b="b"/>
              <a:pathLst>
                <a:path w="70" h="127">
                  <a:moveTo>
                    <a:pt x="63" y="127"/>
                  </a:moveTo>
                  <a:lnTo>
                    <a:pt x="0" y="63"/>
                  </a:lnTo>
                  <a:lnTo>
                    <a:pt x="63" y="0"/>
                  </a:lnTo>
                  <a:lnTo>
                    <a:pt x="70" y="6"/>
                  </a:lnTo>
                  <a:lnTo>
                    <a:pt x="13" y="63"/>
                  </a:lnTo>
                  <a:lnTo>
                    <a:pt x="70" y="120"/>
                  </a:lnTo>
                  <a:lnTo>
                    <a:pt x="63" y="127"/>
                  </a:ln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79" name="íšlide"/>
            <p:cNvSpPr/>
            <p:nvPr/>
          </p:nvSpPr>
          <p:spPr bwMode="auto">
            <a:xfrm>
              <a:off x="8183563" y="2670175"/>
              <a:ext cx="111125" cy="201613"/>
            </a:xfrm>
            <a:custGeom>
              <a:avLst/>
              <a:gdLst>
                <a:gd name="T0" fmla="*/ 64 w 70"/>
                <a:gd name="T1" fmla="*/ 127 h 127"/>
                <a:gd name="T2" fmla="*/ 0 w 70"/>
                <a:gd name="T3" fmla="*/ 63 h 127"/>
                <a:gd name="T4" fmla="*/ 64 w 70"/>
                <a:gd name="T5" fmla="*/ 0 h 127"/>
                <a:gd name="T6" fmla="*/ 70 w 70"/>
                <a:gd name="T7" fmla="*/ 6 h 127"/>
                <a:gd name="T8" fmla="*/ 13 w 70"/>
                <a:gd name="T9" fmla="*/ 63 h 127"/>
                <a:gd name="T10" fmla="*/ 70 w 70"/>
                <a:gd name="T11" fmla="*/ 120 h 127"/>
                <a:gd name="T12" fmla="*/ 64 w 70"/>
                <a:gd name="T13" fmla="*/ 127 h 127"/>
              </a:gdLst>
              <a:ahLst/>
              <a:cxnLst>
                <a:cxn ang="0">
                  <a:pos x="T0" y="T1"/>
                </a:cxn>
                <a:cxn ang="0">
                  <a:pos x="T2" y="T3"/>
                </a:cxn>
                <a:cxn ang="0">
                  <a:pos x="T4" y="T5"/>
                </a:cxn>
                <a:cxn ang="0">
                  <a:pos x="T6" y="T7"/>
                </a:cxn>
                <a:cxn ang="0">
                  <a:pos x="T8" y="T9"/>
                </a:cxn>
                <a:cxn ang="0">
                  <a:pos x="T10" y="T11"/>
                </a:cxn>
                <a:cxn ang="0">
                  <a:pos x="T12" y="T13"/>
                </a:cxn>
              </a:cxnLst>
              <a:rect l="0" t="0" r="r" b="b"/>
              <a:pathLst>
                <a:path w="70" h="127">
                  <a:moveTo>
                    <a:pt x="64" y="127"/>
                  </a:moveTo>
                  <a:lnTo>
                    <a:pt x="0" y="63"/>
                  </a:lnTo>
                  <a:lnTo>
                    <a:pt x="64" y="0"/>
                  </a:lnTo>
                  <a:lnTo>
                    <a:pt x="70" y="6"/>
                  </a:lnTo>
                  <a:lnTo>
                    <a:pt x="13" y="63"/>
                  </a:lnTo>
                  <a:lnTo>
                    <a:pt x="70" y="120"/>
                  </a:lnTo>
                  <a:lnTo>
                    <a:pt x="64" y="127"/>
                  </a:ln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80" name="îs1íḑé"/>
            <p:cNvSpPr/>
            <p:nvPr/>
          </p:nvSpPr>
          <p:spPr bwMode="auto">
            <a:xfrm>
              <a:off x="6319838" y="1900238"/>
              <a:ext cx="112713" cy="201613"/>
            </a:xfrm>
            <a:custGeom>
              <a:avLst/>
              <a:gdLst>
                <a:gd name="T0" fmla="*/ 65 w 71"/>
                <a:gd name="T1" fmla="*/ 127 h 127"/>
                <a:gd name="T2" fmla="*/ 0 w 71"/>
                <a:gd name="T3" fmla="*/ 63 h 127"/>
                <a:gd name="T4" fmla="*/ 65 w 71"/>
                <a:gd name="T5" fmla="*/ 0 h 127"/>
                <a:gd name="T6" fmla="*/ 71 w 71"/>
                <a:gd name="T7" fmla="*/ 6 h 127"/>
                <a:gd name="T8" fmla="*/ 14 w 71"/>
                <a:gd name="T9" fmla="*/ 63 h 127"/>
                <a:gd name="T10" fmla="*/ 71 w 71"/>
                <a:gd name="T11" fmla="*/ 120 h 127"/>
                <a:gd name="T12" fmla="*/ 65 w 71"/>
                <a:gd name="T13" fmla="*/ 127 h 127"/>
              </a:gdLst>
              <a:ahLst/>
              <a:cxnLst>
                <a:cxn ang="0">
                  <a:pos x="T0" y="T1"/>
                </a:cxn>
                <a:cxn ang="0">
                  <a:pos x="T2" y="T3"/>
                </a:cxn>
                <a:cxn ang="0">
                  <a:pos x="T4" y="T5"/>
                </a:cxn>
                <a:cxn ang="0">
                  <a:pos x="T6" y="T7"/>
                </a:cxn>
                <a:cxn ang="0">
                  <a:pos x="T8" y="T9"/>
                </a:cxn>
                <a:cxn ang="0">
                  <a:pos x="T10" y="T11"/>
                </a:cxn>
                <a:cxn ang="0">
                  <a:pos x="T12" y="T13"/>
                </a:cxn>
              </a:cxnLst>
              <a:rect l="0" t="0" r="r" b="b"/>
              <a:pathLst>
                <a:path w="71" h="127">
                  <a:moveTo>
                    <a:pt x="65" y="127"/>
                  </a:moveTo>
                  <a:lnTo>
                    <a:pt x="0" y="63"/>
                  </a:lnTo>
                  <a:lnTo>
                    <a:pt x="65" y="0"/>
                  </a:lnTo>
                  <a:lnTo>
                    <a:pt x="71" y="6"/>
                  </a:lnTo>
                  <a:lnTo>
                    <a:pt x="14" y="63"/>
                  </a:lnTo>
                  <a:lnTo>
                    <a:pt x="71" y="120"/>
                  </a:lnTo>
                  <a:lnTo>
                    <a:pt x="65" y="127"/>
                  </a:ln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81" name="iśliḓê"/>
            <p:cNvSpPr/>
            <p:nvPr/>
          </p:nvSpPr>
          <p:spPr bwMode="auto">
            <a:xfrm>
              <a:off x="6399213" y="1900238"/>
              <a:ext cx="111125" cy="201613"/>
            </a:xfrm>
            <a:custGeom>
              <a:avLst/>
              <a:gdLst>
                <a:gd name="T0" fmla="*/ 64 w 70"/>
                <a:gd name="T1" fmla="*/ 127 h 127"/>
                <a:gd name="T2" fmla="*/ 0 w 70"/>
                <a:gd name="T3" fmla="*/ 63 h 127"/>
                <a:gd name="T4" fmla="*/ 64 w 70"/>
                <a:gd name="T5" fmla="*/ 0 h 127"/>
                <a:gd name="T6" fmla="*/ 70 w 70"/>
                <a:gd name="T7" fmla="*/ 6 h 127"/>
                <a:gd name="T8" fmla="*/ 13 w 70"/>
                <a:gd name="T9" fmla="*/ 63 h 127"/>
                <a:gd name="T10" fmla="*/ 70 w 70"/>
                <a:gd name="T11" fmla="*/ 120 h 127"/>
                <a:gd name="T12" fmla="*/ 64 w 70"/>
                <a:gd name="T13" fmla="*/ 127 h 127"/>
              </a:gdLst>
              <a:ahLst/>
              <a:cxnLst>
                <a:cxn ang="0">
                  <a:pos x="T0" y="T1"/>
                </a:cxn>
                <a:cxn ang="0">
                  <a:pos x="T2" y="T3"/>
                </a:cxn>
                <a:cxn ang="0">
                  <a:pos x="T4" y="T5"/>
                </a:cxn>
                <a:cxn ang="0">
                  <a:pos x="T6" y="T7"/>
                </a:cxn>
                <a:cxn ang="0">
                  <a:pos x="T8" y="T9"/>
                </a:cxn>
                <a:cxn ang="0">
                  <a:pos x="T10" y="T11"/>
                </a:cxn>
                <a:cxn ang="0">
                  <a:pos x="T12" y="T13"/>
                </a:cxn>
              </a:cxnLst>
              <a:rect l="0" t="0" r="r" b="b"/>
              <a:pathLst>
                <a:path w="70" h="127">
                  <a:moveTo>
                    <a:pt x="64" y="127"/>
                  </a:moveTo>
                  <a:lnTo>
                    <a:pt x="0" y="63"/>
                  </a:lnTo>
                  <a:lnTo>
                    <a:pt x="64" y="0"/>
                  </a:lnTo>
                  <a:lnTo>
                    <a:pt x="70" y="6"/>
                  </a:lnTo>
                  <a:lnTo>
                    <a:pt x="13" y="63"/>
                  </a:lnTo>
                  <a:lnTo>
                    <a:pt x="70" y="120"/>
                  </a:lnTo>
                  <a:lnTo>
                    <a:pt x="64" y="127"/>
                  </a:ln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82" name="îṡľidê"/>
            <p:cNvSpPr/>
            <p:nvPr/>
          </p:nvSpPr>
          <p:spPr bwMode="auto">
            <a:xfrm>
              <a:off x="5865813" y="1846263"/>
              <a:ext cx="177800" cy="166688"/>
            </a:xfrm>
            <a:custGeom>
              <a:avLst/>
              <a:gdLst>
                <a:gd name="T0" fmla="*/ 41 w 59"/>
                <a:gd name="T1" fmla="*/ 55 h 55"/>
                <a:gd name="T2" fmla="*/ 18 w 59"/>
                <a:gd name="T3" fmla="*/ 55 h 55"/>
                <a:gd name="T4" fmla="*/ 12 w 59"/>
                <a:gd name="T5" fmla="*/ 49 h 55"/>
                <a:gd name="T6" fmla="*/ 12 w 59"/>
                <a:gd name="T7" fmla="*/ 35 h 55"/>
                <a:gd name="T8" fmla="*/ 6 w 59"/>
                <a:gd name="T9" fmla="*/ 35 h 55"/>
                <a:gd name="T10" fmla="*/ 1 w 59"/>
                <a:gd name="T11" fmla="*/ 32 h 55"/>
                <a:gd name="T12" fmla="*/ 2 w 59"/>
                <a:gd name="T13" fmla="*/ 26 h 55"/>
                <a:gd name="T14" fmla="*/ 26 w 59"/>
                <a:gd name="T15" fmla="*/ 2 h 55"/>
                <a:gd name="T16" fmla="*/ 34 w 59"/>
                <a:gd name="T17" fmla="*/ 2 h 55"/>
                <a:gd name="T18" fmla="*/ 57 w 59"/>
                <a:gd name="T19" fmla="*/ 26 h 55"/>
                <a:gd name="T20" fmla="*/ 58 w 59"/>
                <a:gd name="T21" fmla="*/ 32 h 55"/>
                <a:gd name="T22" fmla="*/ 53 w 59"/>
                <a:gd name="T23" fmla="*/ 35 h 55"/>
                <a:gd name="T24" fmla="*/ 47 w 59"/>
                <a:gd name="T25" fmla="*/ 35 h 55"/>
                <a:gd name="T26" fmla="*/ 47 w 59"/>
                <a:gd name="T27" fmla="*/ 49 h 55"/>
                <a:gd name="T28" fmla="*/ 41 w 59"/>
                <a:gd name="T29" fmla="*/ 55 h 55"/>
                <a:gd name="T30" fmla="*/ 30 w 59"/>
                <a:gd name="T31" fmla="*/ 5 h 55"/>
                <a:gd name="T32" fmla="*/ 28 w 59"/>
                <a:gd name="T33" fmla="*/ 5 h 55"/>
                <a:gd name="T34" fmla="*/ 5 w 59"/>
                <a:gd name="T35" fmla="*/ 29 h 55"/>
                <a:gd name="T36" fmla="*/ 5 w 59"/>
                <a:gd name="T37" fmla="*/ 30 h 55"/>
                <a:gd name="T38" fmla="*/ 6 w 59"/>
                <a:gd name="T39" fmla="*/ 31 h 55"/>
                <a:gd name="T40" fmla="*/ 16 w 59"/>
                <a:gd name="T41" fmla="*/ 31 h 55"/>
                <a:gd name="T42" fmla="*/ 16 w 59"/>
                <a:gd name="T43" fmla="*/ 49 h 55"/>
                <a:gd name="T44" fmla="*/ 18 w 59"/>
                <a:gd name="T45" fmla="*/ 51 h 55"/>
                <a:gd name="T46" fmla="*/ 41 w 59"/>
                <a:gd name="T47" fmla="*/ 51 h 55"/>
                <a:gd name="T48" fmla="*/ 43 w 59"/>
                <a:gd name="T49" fmla="*/ 49 h 55"/>
                <a:gd name="T50" fmla="*/ 43 w 59"/>
                <a:gd name="T51" fmla="*/ 31 h 55"/>
                <a:gd name="T52" fmla="*/ 53 w 59"/>
                <a:gd name="T53" fmla="*/ 31 h 55"/>
                <a:gd name="T54" fmla="*/ 55 w 59"/>
                <a:gd name="T55" fmla="*/ 30 h 55"/>
                <a:gd name="T56" fmla="*/ 54 w 59"/>
                <a:gd name="T57" fmla="*/ 29 h 55"/>
                <a:gd name="T58" fmla="*/ 31 w 59"/>
                <a:gd name="T59" fmla="*/ 5 h 55"/>
                <a:gd name="T60" fmla="*/ 30 w 59"/>
                <a:gd name="T61" fmla="*/ 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9" h="55">
                  <a:moveTo>
                    <a:pt x="41" y="55"/>
                  </a:moveTo>
                  <a:cubicBezTo>
                    <a:pt x="18" y="55"/>
                    <a:pt x="18" y="55"/>
                    <a:pt x="18" y="55"/>
                  </a:cubicBezTo>
                  <a:cubicBezTo>
                    <a:pt x="15" y="55"/>
                    <a:pt x="12" y="52"/>
                    <a:pt x="12" y="49"/>
                  </a:cubicBezTo>
                  <a:cubicBezTo>
                    <a:pt x="12" y="35"/>
                    <a:pt x="12" y="35"/>
                    <a:pt x="12" y="35"/>
                  </a:cubicBezTo>
                  <a:cubicBezTo>
                    <a:pt x="6" y="35"/>
                    <a:pt x="6" y="35"/>
                    <a:pt x="6" y="35"/>
                  </a:cubicBezTo>
                  <a:cubicBezTo>
                    <a:pt x="4" y="35"/>
                    <a:pt x="2" y="34"/>
                    <a:pt x="1" y="32"/>
                  </a:cubicBezTo>
                  <a:cubicBezTo>
                    <a:pt x="0" y="30"/>
                    <a:pt x="1" y="27"/>
                    <a:pt x="2" y="26"/>
                  </a:cubicBezTo>
                  <a:cubicBezTo>
                    <a:pt x="26" y="2"/>
                    <a:pt x="26" y="2"/>
                    <a:pt x="26" y="2"/>
                  </a:cubicBezTo>
                  <a:cubicBezTo>
                    <a:pt x="28" y="0"/>
                    <a:pt x="31" y="0"/>
                    <a:pt x="34" y="2"/>
                  </a:cubicBezTo>
                  <a:cubicBezTo>
                    <a:pt x="57" y="26"/>
                    <a:pt x="57" y="26"/>
                    <a:pt x="57" y="26"/>
                  </a:cubicBezTo>
                  <a:cubicBezTo>
                    <a:pt x="59" y="27"/>
                    <a:pt x="59" y="30"/>
                    <a:pt x="58" y="32"/>
                  </a:cubicBezTo>
                  <a:cubicBezTo>
                    <a:pt x="57" y="34"/>
                    <a:pt x="55" y="35"/>
                    <a:pt x="53" y="35"/>
                  </a:cubicBezTo>
                  <a:cubicBezTo>
                    <a:pt x="47" y="35"/>
                    <a:pt x="47" y="35"/>
                    <a:pt x="47" y="35"/>
                  </a:cubicBezTo>
                  <a:cubicBezTo>
                    <a:pt x="47" y="49"/>
                    <a:pt x="47" y="49"/>
                    <a:pt x="47" y="49"/>
                  </a:cubicBezTo>
                  <a:cubicBezTo>
                    <a:pt x="47" y="52"/>
                    <a:pt x="45" y="55"/>
                    <a:pt x="41" y="55"/>
                  </a:cubicBezTo>
                  <a:close/>
                  <a:moveTo>
                    <a:pt x="30" y="5"/>
                  </a:moveTo>
                  <a:cubicBezTo>
                    <a:pt x="29" y="5"/>
                    <a:pt x="29" y="5"/>
                    <a:pt x="28" y="5"/>
                  </a:cubicBezTo>
                  <a:cubicBezTo>
                    <a:pt x="5" y="29"/>
                    <a:pt x="5" y="29"/>
                    <a:pt x="5" y="29"/>
                  </a:cubicBezTo>
                  <a:cubicBezTo>
                    <a:pt x="4" y="29"/>
                    <a:pt x="5" y="30"/>
                    <a:pt x="5" y="30"/>
                  </a:cubicBezTo>
                  <a:cubicBezTo>
                    <a:pt x="5" y="31"/>
                    <a:pt x="5" y="31"/>
                    <a:pt x="6" y="31"/>
                  </a:cubicBezTo>
                  <a:cubicBezTo>
                    <a:pt x="16" y="31"/>
                    <a:pt x="16" y="31"/>
                    <a:pt x="16" y="31"/>
                  </a:cubicBezTo>
                  <a:cubicBezTo>
                    <a:pt x="16" y="49"/>
                    <a:pt x="16" y="49"/>
                    <a:pt x="16" y="49"/>
                  </a:cubicBezTo>
                  <a:cubicBezTo>
                    <a:pt x="16" y="50"/>
                    <a:pt x="17" y="51"/>
                    <a:pt x="18" y="51"/>
                  </a:cubicBezTo>
                  <a:cubicBezTo>
                    <a:pt x="41" y="51"/>
                    <a:pt x="41" y="51"/>
                    <a:pt x="41" y="51"/>
                  </a:cubicBezTo>
                  <a:cubicBezTo>
                    <a:pt x="42" y="51"/>
                    <a:pt x="43" y="50"/>
                    <a:pt x="43" y="49"/>
                  </a:cubicBezTo>
                  <a:cubicBezTo>
                    <a:pt x="43" y="31"/>
                    <a:pt x="43" y="31"/>
                    <a:pt x="43" y="31"/>
                  </a:cubicBezTo>
                  <a:cubicBezTo>
                    <a:pt x="53" y="31"/>
                    <a:pt x="53" y="31"/>
                    <a:pt x="53" y="31"/>
                  </a:cubicBezTo>
                  <a:cubicBezTo>
                    <a:pt x="54" y="31"/>
                    <a:pt x="54" y="31"/>
                    <a:pt x="55" y="30"/>
                  </a:cubicBezTo>
                  <a:cubicBezTo>
                    <a:pt x="55" y="30"/>
                    <a:pt x="55" y="29"/>
                    <a:pt x="54" y="29"/>
                  </a:cubicBezTo>
                  <a:cubicBezTo>
                    <a:pt x="31" y="5"/>
                    <a:pt x="31" y="5"/>
                    <a:pt x="31" y="5"/>
                  </a:cubicBezTo>
                  <a:cubicBezTo>
                    <a:pt x="31" y="5"/>
                    <a:pt x="30" y="5"/>
                    <a:pt x="30" y="5"/>
                  </a:cubicBez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sp>
          <p:nvSpPr>
            <p:cNvPr id="583" name="iŝliḋe"/>
            <p:cNvSpPr/>
            <p:nvPr/>
          </p:nvSpPr>
          <p:spPr bwMode="auto">
            <a:xfrm>
              <a:off x="8016876" y="2228850"/>
              <a:ext cx="177800" cy="165100"/>
            </a:xfrm>
            <a:custGeom>
              <a:avLst/>
              <a:gdLst>
                <a:gd name="T0" fmla="*/ 41 w 59"/>
                <a:gd name="T1" fmla="*/ 55 h 55"/>
                <a:gd name="T2" fmla="*/ 18 w 59"/>
                <a:gd name="T3" fmla="*/ 55 h 55"/>
                <a:gd name="T4" fmla="*/ 12 w 59"/>
                <a:gd name="T5" fmla="*/ 49 h 55"/>
                <a:gd name="T6" fmla="*/ 12 w 59"/>
                <a:gd name="T7" fmla="*/ 35 h 55"/>
                <a:gd name="T8" fmla="*/ 6 w 59"/>
                <a:gd name="T9" fmla="*/ 35 h 55"/>
                <a:gd name="T10" fmla="*/ 1 w 59"/>
                <a:gd name="T11" fmla="*/ 32 h 55"/>
                <a:gd name="T12" fmla="*/ 2 w 59"/>
                <a:gd name="T13" fmla="*/ 26 h 55"/>
                <a:gd name="T14" fmla="*/ 26 w 59"/>
                <a:gd name="T15" fmla="*/ 2 h 55"/>
                <a:gd name="T16" fmla="*/ 34 w 59"/>
                <a:gd name="T17" fmla="*/ 2 h 55"/>
                <a:gd name="T18" fmla="*/ 57 w 59"/>
                <a:gd name="T19" fmla="*/ 26 h 55"/>
                <a:gd name="T20" fmla="*/ 58 w 59"/>
                <a:gd name="T21" fmla="*/ 32 h 55"/>
                <a:gd name="T22" fmla="*/ 53 w 59"/>
                <a:gd name="T23" fmla="*/ 35 h 55"/>
                <a:gd name="T24" fmla="*/ 47 w 59"/>
                <a:gd name="T25" fmla="*/ 35 h 55"/>
                <a:gd name="T26" fmla="*/ 47 w 59"/>
                <a:gd name="T27" fmla="*/ 49 h 55"/>
                <a:gd name="T28" fmla="*/ 41 w 59"/>
                <a:gd name="T29" fmla="*/ 55 h 55"/>
                <a:gd name="T30" fmla="*/ 30 w 59"/>
                <a:gd name="T31" fmla="*/ 5 h 55"/>
                <a:gd name="T32" fmla="*/ 29 w 59"/>
                <a:gd name="T33" fmla="*/ 5 h 55"/>
                <a:gd name="T34" fmla="*/ 5 w 59"/>
                <a:gd name="T35" fmla="*/ 29 h 55"/>
                <a:gd name="T36" fmla="*/ 5 w 59"/>
                <a:gd name="T37" fmla="*/ 30 h 55"/>
                <a:gd name="T38" fmla="*/ 6 w 59"/>
                <a:gd name="T39" fmla="*/ 31 h 55"/>
                <a:gd name="T40" fmla="*/ 16 w 59"/>
                <a:gd name="T41" fmla="*/ 31 h 55"/>
                <a:gd name="T42" fmla="*/ 16 w 59"/>
                <a:gd name="T43" fmla="*/ 49 h 55"/>
                <a:gd name="T44" fmla="*/ 18 w 59"/>
                <a:gd name="T45" fmla="*/ 51 h 55"/>
                <a:gd name="T46" fmla="*/ 41 w 59"/>
                <a:gd name="T47" fmla="*/ 51 h 55"/>
                <a:gd name="T48" fmla="*/ 43 w 59"/>
                <a:gd name="T49" fmla="*/ 49 h 55"/>
                <a:gd name="T50" fmla="*/ 43 w 59"/>
                <a:gd name="T51" fmla="*/ 31 h 55"/>
                <a:gd name="T52" fmla="*/ 53 w 59"/>
                <a:gd name="T53" fmla="*/ 31 h 55"/>
                <a:gd name="T54" fmla="*/ 55 w 59"/>
                <a:gd name="T55" fmla="*/ 30 h 55"/>
                <a:gd name="T56" fmla="*/ 54 w 59"/>
                <a:gd name="T57" fmla="*/ 29 h 55"/>
                <a:gd name="T58" fmla="*/ 31 w 59"/>
                <a:gd name="T59" fmla="*/ 5 h 55"/>
                <a:gd name="T60" fmla="*/ 30 w 59"/>
                <a:gd name="T61" fmla="*/ 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9" h="55">
                  <a:moveTo>
                    <a:pt x="41" y="55"/>
                  </a:moveTo>
                  <a:cubicBezTo>
                    <a:pt x="18" y="55"/>
                    <a:pt x="18" y="55"/>
                    <a:pt x="18" y="55"/>
                  </a:cubicBezTo>
                  <a:cubicBezTo>
                    <a:pt x="15" y="55"/>
                    <a:pt x="12" y="53"/>
                    <a:pt x="12" y="49"/>
                  </a:cubicBezTo>
                  <a:cubicBezTo>
                    <a:pt x="12" y="35"/>
                    <a:pt x="12" y="35"/>
                    <a:pt x="12" y="35"/>
                  </a:cubicBezTo>
                  <a:cubicBezTo>
                    <a:pt x="6" y="35"/>
                    <a:pt x="6" y="35"/>
                    <a:pt x="6" y="35"/>
                  </a:cubicBezTo>
                  <a:cubicBezTo>
                    <a:pt x="4" y="35"/>
                    <a:pt x="2" y="34"/>
                    <a:pt x="1" y="32"/>
                  </a:cubicBezTo>
                  <a:cubicBezTo>
                    <a:pt x="0" y="30"/>
                    <a:pt x="1" y="27"/>
                    <a:pt x="2" y="26"/>
                  </a:cubicBezTo>
                  <a:cubicBezTo>
                    <a:pt x="26" y="2"/>
                    <a:pt x="26" y="2"/>
                    <a:pt x="26" y="2"/>
                  </a:cubicBezTo>
                  <a:cubicBezTo>
                    <a:pt x="28" y="0"/>
                    <a:pt x="31" y="0"/>
                    <a:pt x="34" y="2"/>
                  </a:cubicBezTo>
                  <a:cubicBezTo>
                    <a:pt x="57" y="26"/>
                    <a:pt x="57" y="26"/>
                    <a:pt x="57" y="26"/>
                  </a:cubicBezTo>
                  <a:cubicBezTo>
                    <a:pt x="59" y="27"/>
                    <a:pt x="59" y="30"/>
                    <a:pt x="58" y="32"/>
                  </a:cubicBezTo>
                  <a:cubicBezTo>
                    <a:pt x="57" y="34"/>
                    <a:pt x="55" y="35"/>
                    <a:pt x="53" y="35"/>
                  </a:cubicBezTo>
                  <a:cubicBezTo>
                    <a:pt x="47" y="35"/>
                    <a:pt x="47" y="35"/>
                    <a:pt x="47" y="35"/>
                  </a:cubicBezTo>
                  <a:cubicBezTo>
                    <a:pt x="47" y="49"/>
                    <a:pt x="47" y="49"/>
                    <a:pt x="47" y="49"/>
                  </a:cubicBezTo>
                  <a:cubicBezTo>
                    <a:pt x="47" y="53"/>
                    <a:pt x="45" y="55"/>
                    <a:pt x="41" y="55"/>
                  </a:cubicBezTo>
                  <a:close/>
                  <a:moveTo>
                    <a:pt x="30" y="5"/>
                  </a:moveTo>
                  <a:cubicBezTo>
                    <a:pt x="29" y="5"/>
                    <a:pt x="29" y="5"/>
                    <a:pt x="29" y="5"/>
                  </a:cubicBezTo>
                  <a:cubicBezTo>
                    <a:pt x="5" y="29"/>
                    <a:pt x="5" y="29"/>
                    <a:pt x="5" y="29"/>
                  </a:cubicBezTo>
                  <a:cubicBezTo>
                    <a:pt x="4" y="29"/>
                    <a:pt x="5" y="30"/>
                    <a:pt x="5" y="30"/>
                  </a:cubicBezTo>
                  <a:cubicBezTo>
                    <a:pt x="5" y="31"/>
                    <a:pt x="5" y="31"/>
                    <a:pt x="6" y="31"/>
                  </a:cubicBezTo>
                  <a:cubicBezTo>
                    <a:pt x="16" y="31"/>
                    <a:pt x="16" y="31"/>
                    <a:pt x="16" y="31"/>
                  </a:cubicBezTo>
                  <a:cubicBezTo>
                    <a:pt x="16" y="49"/>
                    <a:pt x="16" y="49"/>
                    <a:pt x="16" y="49"/>
                  </a:cubicBezTo>
                  <a:cubicBezTo>
                    <a:pt x="16" y="50"/>
                    <a:pt x="17" y="51"/>
                    <a:pt x="18" y="51"/>
                  </a:cubicBezTo>
                  <a:cubicBezTo>
                    <a:pt x="41" y="51"/>
                    <a:pt x="41" y="51"/>
                    <a:pt x="41" y="51"/>
                  </a:cubicBezTo>
                  <a:cubicBezTo>
                    <a:pt x="43" y="51"/>
                    <a:pt x="43" y="50"/>
                    <a:pt x="43" y="49"/>
                  </a:cubicBezTo>
                  <a:cubicBezTo>
                    <a:pt x="43" y="31"/>
                    <a:pt x="43" y="31"/>
                    <a:pt x="43" y="31"/>
                  </a:cubicBezTo>
                  <a:cubicBezTo>
                    <a:pt x="53" y="31"/>
                    <a:pt x="53" y="31"/>
                    <a:pt x="53" y="31"/>
                  </a:cubicBezTo>
                  <a:cubicBezTo>
                    <a:pt x="54" y="31"/>
                    <a:pt x="55" y="31"/>
                    <a:pt x="55" y="30"/>
                  </a:cubicBezTo>
                  <a:cubicBezTo>
                    <a:pt x="55" y="30"/>
                    <a:pt x="55" y="29"/>
                    <a:pt x="54" y="29"/>
                  </a:cubicBezTo>
                  <a:cubicBezTo>
                    <a:pt x="31" y="5"/>
                    <a:pt x="31" y="5"/>
                    <a:pt x="31" y="5"/>
                  </a:cubicBezTo>
                  <a:cubicBezTo>
                    <a:pt x="31" y="5"/>
                    <a:pt x="30" y="5"/>
                    <a:pt x="30" y="5"/>
                  </a:cubicBezTo>
                  <a:close/>
                </a:path>
              </a:pathLst>
            </a:custGeom>
            <a:solidFill>
              <a:srgbClr val="1515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0"/>
            </a:p>
          </p:txBody>
        </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68661"/>
            <a:ext cx="5269706" cy="414020"/>
          </a:xfrm>
          <a:prstGeom prst="rect">
            <a:avLst/>
          </a:prstGeom>
        </p:spPr>
        <p:txBody>
          <a:bodyPr wrap="square">
            <a:spAutoFit/>
          </a:bodyPr>
          <a:lstStyle/>
          <a:p>
            <a:r>
              <a:rPr lang="zh-CN" altLang="en-US" sz="2100" b="1" dirty="0">
                <a:solidFill>
                  <a:srgbClr val="7F7F7F"/>
                </a:solidFill>
              </a:rPr>
              <a:t>存在问题及解决方案</a:t>
            </a:r>
          </a:p>
        </p:txBody>
      </p:sp>
      <p:sp>
        <p:nvSpPr>
          <p:cNvPr id="9" name="iṥlídè"/>
          <p:cNvSpPr/>
          <p:nvPr/>
        </p:nvSpPr>
        <p:spPr>
          <a:xfrm>
            <a:off x="5488940" y="905510"/>
            <a:ext cx="3618230" cy="3756025"/>
          </a:xfrm>
          <a:prstGeom prst="rect">
            <a:avLst/>
          </a:prstGeom>
          <a:blipFill>
            <a:blip r:embed="rId2"/>
            <a:stretch>
              <a:fillRect t="-27413" b="-27272"/>
            </a:stretch>
          </a:blipFill>
          <a:ln w="28575">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anchor="ctr">
            <a:normAutofit/>
          </a:bodyPr>
          <a:lstStyle/>
          <a:p>
            <a:pPr algn="ctr"/>
            <a:endParaRPr lang="zh-CN" altLang="en-US" sz="100" dirty="0"/>
          </a:p>
        </p:txBody>
      </p:sp>
      <p:grpSp>
        <p:nvGrpSpPr>
          <p:cNvPr id="10" name="iṡļiḓe"/>
          <p:cNvGrpSpPr/>
          <p:nvPr/>
        </p:nvGrpSpPr>
        <p:grpSpPr>
          <a:xfrm>
            <a:off x="502444" y="846719"/>
            <a:ext cx="4652645" cy="1529080"/>
            <a:chOff x="653628" y="1293168"/>
            <a:chExt cx="6203527" cy="2038773"/>
          </a:xfrm>
        </p:grpSpPr>
        <p:sp>
          <p:nvSpPr>
            <p:cNvPr id="24" name="îṧľîḋé"/>
            <p:cNvSpPr txBox="1"/>
            <p:nvPr/>
          </p:nvSpPr>
          <p:spPr>
            <a:xfrm>
              <a:off x="1309795" y="1293168"/>
              <a:ext cx="5547360" cy="2038773"/>
            </a:xfrm>
            <a:prstGeom prst="rect">
              <a:avLst/>
            </a:prstGeom>
            <a:noFill/>
          </p:spPr>
          <p:txBody>
            <a:bodyPr wrap="square" lIns="68580" tIns="34290" rIns="68580" bIns="3429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3000"/>
                </a:lnSpc>
              </a:pPr>
              <a:r>
                <a:rPr lang="zh-CN" altLang="en-US" dirty="0"/>
                <a:t>可能引起死锁，如五个哲学家同时饥饿而各自拿起左筷子时，会使信号量</a:t>
              </a:r>
              <a:r>
                <a:rPr lang="en-US" altLang="zh-CN" dirty="0"/>
                <a:t>chopstick</a:t>
              </a:r>
              <a:r>
                <a:rPr lang="zh-CN" altLang="en-US" dirty="0"/>
                <a:t>均为</a:t>
              </a:r>
              <a:r>
                <a:rPr lang="en-US" altLang="zh-CN" dirty="0"/>
                <a:t>0</a:t>
              </a:r>
              <a:r>
                <a:rPr lang="zh-CN" altLang="en-US" dirty="0"/>
                <a:t>；因此他们试图去拿右筷子时，无法拿到而无限期等待。</a:t>
              </a:r>
            </a:p>
          </p:txBody>
        </p:sp>
        <p:grpSp>
          <p:nvGrpSpPr>
            <p:cNvPr id="21" name="ïS1íḋé"/>
            <p:cNvGrpSpPr/>
            <p:nvPr/>
          </p:nvGrpSpPr>
          <p:grpSpPr>
            <a:xfrm>
              <a:off x="653628" y="1989925"/>
              <a:ext cx="497734" cy="497734"/>
              <a:chOff x="653628" y="1989925"/>
              <a:chExt cx="497734" cy="497734"/>
            </a:xfrm>
          </p:grpSpPr>
          <p:sp>
            <p:nvSpPr>
              <p:cNvPr id="22" name="islîḋe"/>
              <p:cNvSpPr/>
              <p:nvPr/>
            </p:nvSpPr>
            <p:spPr>
              <a:xfrm>
                <a:off x="653628" y="1989925"/>
                <a:ext cx="497734" cy="49773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200" dirty="0">
                  <a:solidFill>
                    <a:schemeClr val="bg1"/>
                  </a:solidFill>
                </a:endParaRPr>
              </a:p>
            </p:txBody>
          </p:sp>
          <p:sp>
            <p:nvSpPr>
              <p:cNvPr id="23" name="îŝlîďe"/>
              <p:cNvSpPr/>
              <p:nvPr/>
            </p:nvSpPr>
            <p:spPr>
              <a:xfrm>
                <a:off x="773076" y="2121360"/>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fontScale="5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500" b="1" dirty="0">
                  <a:solidFill>
                    <a:schemeClr val="bg1"/>
                  </a:solidFill>
                </a:endParaRPr>
              </a:p>
            </p:txBody>
          </p:sp>
        </p:grpSp>
      </p:grpSp>
      <p:grpSp>
        <p:nvGrpSpPr>
          <p:cNvPr id="11" name="iŝļïḓê"/>
          <p:cNvGrpSpPr/>
          <p:nvPr/>
        </p:nvGrpSpPr>
        <p:grpSpPr>
          <a:xfrm>
            <a:off x="502444" y="2705449"/>
            <a:ext cx="4651750" cy="2179320"/>
            <a:chOff x="660400" y="1935907"/>
            <a:chExt cx="6202333" cy="2905760"/>
          </a:xfrm>
        </p:grpSpPr>
        <p:grpSp>
          <p:nvGrpSpPr>
            <p:cNvPr id="13" name="ïṧļïḓe"/>
            <p:cNvGrpSpPr/>
            <p:nvPr/>
          </p:nvGrpSpPr>
          <p:grpSpPr>
            <a:xfrm>
              <a:off x="1309446" y="1935907"/>
              <a:ext cx="5553287" cy="2905760"/>
              <a:chOff x="1312811" y="1935907"/>
              <a:chExt cx="7004085" cy="2905760"/>
            </a:xfrm>
          </p:grpSpPr>
          <p:sp>
            <p:nvSpPr>
              <p:cNvPr id="17" name="ïšļíďè"/>
              <p:cNvSpPr txBox="1"/>
              <p:nvPr/>
            </p:nvSpPr>
            <p:spPr>
              <a:xfrm>
                <a:off x="1312811" y="1935907"/>
                <a:ext cx="6293555" cy="389423"/>
              </a:xfrm>
              <a:prstGeom prst="rect">
                <a:avLst/>
              </a:prstGeom>
              <a:noFill/>
            </p:spPr>
            <p:txBody>
              <a:bodyPr wrap="square" lIns="68580" tIns="34290" rIns="68580" bIns="3429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dirty="0">
                    <a:solidFill>
                      <a:srgbClr val="FF0000"/>
                    </a:solidFill>
                  </a:rPr>
                  <a:t>解决方法：</a:t>
                </a:r>
              </a:p>
            </p:txBody>
          </p:sp>
          <p:sp>
            <p:nvSpPr>
              <p:cNvPr id="18" name="íşľíḑè"/>
              <p:cNvSpPr/>
              <p:nvPr/>
            </p:nvSpPr>
            <p:spPr bwMode="auto">
              <a:xfrm>
                <a:off x="1312811" y="2369400"/>
                <a:ext cx="7004085" cy="2472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1" indent="-457200">
                  <a:lnSpc>
                    <a:spcPct val="123000"/>
                  </a:lnSpc>
                  <a:buClr>
                    <a:srgbClr val="FF0000"/>
                  </a:buClr>
                  <a:buFont typeface="+mj-ea"/>
                  <a:buAutoNum type="circleNumDbPlain"/>
                </a:pPr>
                <a:r>
                  <a:rPr lang="zh-CN" altLang="en-US" sz="1650" dirty="0"/>
                  <a:t>最多允许</a:t>
                </a:r>
                <a:r>
                  <a:rPr lang="en-US" altLang="zh-CN" sz="1650" dirty="0"/>
                  <a:t>4</a:t>
                </a:r>
                <a:r>
                  <a:rPr lang="zh-CN" altLang="en-US" sz="1650" dirty="0"/>
                  <a:t>个哲学家同时拿左边筷子</a:t>
                </a:r>
              </a:p>
              <a:p>
                <a:pPr lvl="1" indent="-457200">
                  <a:lnSpc>
                    <a:spcPct val="123000"/>
                  </a:lnSpc>
                  <a:buClr>
                    <a:srgbClr val="FF0000"/>
                  </a:buClr>
                  <a:buFont typeface="+mj-ea"/>
                  <a:buAutoNum type="circleNumDbPlain"/>
                </a:pPr>
                <a:r>
                  <a:rPr lang="zh-CN" altLang="en-US" sz="1650" dirty="0"/>
                  <a:t>仅当一个哲学家左右两边的筷子都可用时，才允许他拿筷子。</a:t>
                </a:r>
              </a:p>
              <a:p>
                <a:pPr lvl="1" indent="-457200">
                  <a:lnSpc>
                    <a:spcPct val="123000"/>
                  </a:lnSpc>
                  <a:buClr>
                    <a:srgbClr val="FF0000"/>
                  </a:buClr>
                  <a:buFont typeface="+mj-ea"/>
                  <a:buAutoNum type="circleNumDbPlain"/>
                </a:pPr>
                <a:r>
                  <a:rPr lang="zh-CN" altLang="en-US" sz="1650" dirty="0"/>
                  <a:t>给所有哲学家编号，奇数号的哲学家必须首先拿左边的筷子，偶数号的哲学家则反之</a:t>
                </a:r>
              </a:p>
            </p:txBody>
          </p:sp>
        </p:grpSp>
        <p:grpSp>
          <p:nvGrpSpPr>
            <p:cNvPr id="14" name="ïŝľídè"/>
            <p:cNvGrpSpPr/>
            <p:nvPr/>
          </p:nvGrpSpPr>
          <p:grpSpPr>
            <a:xfrm>
              <a:off x="660400" y="2096245"/>
              <a:ext cx="497734" cy="497734"/>
              <a:chOff x="660400" y="2096245"/>
              <a:chExt cx="497734" cy="497734"/>
            </a:xfrm>
          </p:grpSpPr>
          <p:sp>
            <p:nvSpPr>
              <p:cNvPr id="15" name="ïṡľïde"/>
              <p:cNvSpPr/>
              <p:nvPr/>
            </p:nvSpPr>
            <p:spPr>
              <a:xfrm>
                <a:off x="660400" y="2096245"/>
                <a:ext cx="497734" cy="497734"/>
              </a:xfrm>
              <a:prstGeom prst="ellipse">
                <a:avLst/>
              </a:prstGeom>
              <a:solidFill>
                <a:schemeClr val="tx1">
                  <a:lumMod val="50000"/>
                  <a:lumOff val="50000"/>
                </a:schemeClr>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200" dirty="0">
                  <a:solidFill>
                    <a:schemeClr val="bg1"/>
                  </a:solidFill>
                </a:endParaRPr>
              </a:p>
            </p:txBody>
          </p:sp>
          <p:sp>
            <p:nvSpPr>
              <p:cNvPr id="16" name="ïšliḍe"/>
              <p:cNvSpPr/>
              <p:nvPr/>
            </p:nvSpPr>
            <p:spPr>
              <a:xfrm>
                <a:off x="779848" y="2227680"/>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fontScale="5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500" b="1" dirty="0">
                  <a:solidFill>
                    <a:schemeClr val="bg1"/>
                  </a:solidFill>
                </a:endParaRPr>
              </a:p>
            </p:txBody>
          </p:sp>
        </p:grpSp>
      </p:grpSp>
      <p:cxnSp>
        <p:nvCxnSpPr>
          <p:cNvPr id="12" name="直接连接符 11"/>
          <p:cNvCxnSpPr/>
          <p:nvPr/>
        </p:nvCxnSpPr>
        <p:spPr>
          <a:xfrm>
            <a:off x="1040440" y="2540627"/>
            <a:ext cx="3640025"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利用</a:t>
            </a:r>
            <a:r>
              <a:rPr lang="en-US" altLang="zh-CN" sz="2100" b="1" dirty="0">
                <a:solidFill>
                  <a:srgbClr val="7F7F7F"/>
                </a:solidFill>
              </a:rPr>
              <a:t>AND</a:t>
            </a:r>
            <a:r>
              <a:rPr lang="zh-CN" altLang="en-US" sz="2100" b="1" dirty="0">
                <a:solidFill>
                  <a:srgbClr val="7F7F7F"/>
                </a:solidFill>
              </a:rPr>
              <a:t>信号量机制解决哲学家就餐问题</a:t>
            </a:r>
          </a:p>
        </p:txBody>
      </p:sp>
      <p:sp>
        <p:nvSpPr>
          <p:cNvPr id="584" name="Rectangle 7"/>
          <p:cNvSpPr txBox="1">
            <a:spLocks noChangeArrowheads="1"/>
          </p:cNvSpPr>
          <p:nvPr/>
        </p:nvSpPr>
        <p:spPr>
          <a:xfrm>
            <a:off x="502445" y="986636"/>
            <a:ext cx="5573165" cy="3524190"/>
          </a:xfrm>
          <a:prstGeom prst="rect">
            <a:avLst/>
          </a:prstGeom>
          <a:noFill/>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600"/>
              </a:spcBef>
              <a:buFont typeface="Wingdings 2" panose="05020102010507070707" pitchFamily="18" charset="2"/>
              <a:buNone/>
            </a:pPr>
            <a:r>
              <a:rPr lang="en-US" altLang="zh-CN" dirty="0"/>
              <a:t>semaphore chopstick chopstick[5]={1,1,1,1,1}</a:t>
            </a:r>
            <a:r>
              <a:rPr lang="zh-CN" altLang="en-US" dirty="0"/>
              <a:t>；</a:t>
            </a:r>
          </a:p>
          <a:p>
            <a:pPr marL="0" indent="0">
              <a:spcBef>
                <a:spcPts val="600"/>
              </a:spcBef>
              <a:buFont typeface="Wingdings 2" panose="05020102010507070707" pitchFamily="18" charset="2"/>
              <a:buNone/>
            </a:pPr>
            <a:r>
              <a:rPr lang="en-US" altLang="zh-CN" dirty="0"/>
              <a:t>do {</a:t>
            </a:r>
          </a:p>
          <a:p>
            <a:pPr marL="0" indent="0">
              <a:spcBef>
                <a:spcPts val="600"/>
              </a:spcBef>
              <a:buFont typeface="Wingdings 2" panose="05020102010507070707" pitchFamily="18" charset="2"/>
              <a:buNone/>
            </a:pPr>
            <a:r>
              <a:rPr lang="en-US" altLang="zh-CN" dirty="0"/>
              <a:t>	…</a:t>
            </a:r>
          </a:p>
          <a:p>
            <a:pPr marL="0" indent="0">
              <a:spcBef>
                <a:spcPts val="600"/>
              </a:spcBef>
              <a:buFont typeface="Wingdings 2" panose="05020102010507070707" pitchFamily="18" charset="2"/>
              <a:buNone/>
            </a:pPr>
            <a:r>
              <a:rPr lang="en-US" altLang="zh-CN" dirty="0"/>
              <a:t>	</a:t>
            </a:r>
            <a:r>
              <a:rPr lang="en-US" altLang="zh-CN" dirty="0">
                <a:solidFill>
                  <a:srgbClr val="FF0000"/>
                </a:solidFill>
              </a:rPr>
              <a:t>//think</a:t>
            </a:r>
          </a:p>
          <a:p>
            <a:pPr marL="0" indent="0">
              <a:spcBef>
                <a:spcPts val="600"/>
              </a:spcBef>
              <a:buFont typeface="Wingdings 2" panose="05020102010507070707" pitchFamily="18" charset="2"/>
              <a:buNone/>
            </a:pPr>
            <a:r>
              <a:rPr lang="en-US" altLang="zh-CN" dirty="0"/>
              <a:t>	…</a:t>
            </a:r>
          </a:p>
          <a:p>
            <a:pPr marL="0" indent="0">
              <a:spcBef>
                <a:spcPts val="600"/>
              </a:spcBef>
              <a:buFont typeface="Wingdings 2" panose="05020102010507070707" pitchFamily="18" charset="2"/>
              <a:buNone/>
            </a:pPr>
            <a:r>
              <a:rPr lang="en-US" altLang="zh-CN" dirty="0"/>
              <a:t>	</a:t>
            </a:r>
            <a:r>
              <a:rPr lang="en-US" altLang="zh-CN" dirty="0" err="1"/>
              <a:t>Sswait</a:t>
            </a:r>
            <a:r>
              <a:rPr lang="en-US" altLang="zh-CN" dirty="0"/>
              <a:t>(chopstick[(i+1)%5]</a:t>
            </a:r>
            <a:r>
              <a:rPr lang="zh-CN" altLang="en-US" dirty="0"/>
              <a:t>，</a:t>
            </a:r>
            <a:r>
              <a:rPr lang="en-US" altLang="zh-CN" dirty="0"/>
              <a:t>chopstick[</a:t>
            </a:r>
            <a:r>
              <a:rPr lang="en-US" altLang="zh-CN" dirty="0" err="1"/>
              <a:t>i</a:t>
            </a:r>
            <a:r>
              <a:rPr lang="en-US" altLang="zh-CN" dirty="0"/>
              <a:t>])</a:t>
            </a:r>
            <a:r>
              <a:rPr lang="zh-CN" altLang="en-US" dirty="0"/>
              <a:t>；</a:t>
            </a:r>
          </a:p>
          <a:p>
            <a:pPr marL="0" indent="0">
              <a:spcBef>
                <a:spcPts val="600"/>
              </a:spcBef>
              <a:buFont typeface="Wingdings 2" panose="05020102010507070707" pitchFamily="18" charset="2"/>
              <a:buNone/>
            </a:pPr>
            <a:r>
              <a:rPr lang="en-US" altLang="zh-CN" dirty="0"/>
              <a:t>	…</a:t>
            </a:r>
          </a:p>
          <a:p>
            <a:pPr marL="0" indent="0">
              <a:spcBef>
                <a:spcPts val="600"/>
              </a:spcBef>
              <a:buFont typeface="Wingdings 2" panose="05020102010507070707" pitchFamily="18" charset="2"/>
              <a:buNone/>
            </a:pPr>
            <a:r>
              <a:rPr lang="en-US" altLang="zh-CN" dirty="0"/>
              <a:t>	</a:t>
            </a:r>
            <a:r>
              <a:rPr lang="en-US" altLang="zh-CN" dirty="0">
                <a:solidFill>
                  <a:srgbClr val="FF0000"/>
                </a:solidFill>
              </a:rPr>
              <a:t>//eat</a:t>
            </a:r>
          </a:p>
          <a:p>
            <a:pPr marL="0" indent="0">
              <a:spcBef>
                <a:spcPts val="600"/>
              </a:spcBef>
              <a:buFont typeface="Wingdings 2" panose="05020102010507070707" pitchFamily="18" charset="2"/>
              <a:buNone/>
            </a:pPr>
            <a:r>
              <a:rPr lang="en-US" altLang="zh-CN" dirty="0"/>
              <a:t>	…</a:t>
            </a:r>
          </a:p>
          <a:p>
            <a:pPr marL="0" indent="0">
              <a:spcBef>
                <a:spcPts val="600"/>
              </a:spcBef>
              <a:buFont typeface="Wingdings 2" panose="05020102010507070707" pitchFamily="18" charset="2"/>
              <a:buNone/>
            </a:pPr>
            <a:r>
              <a:rPr lang="en-US" altLang="zh-CN" dirty="0"/>
              <a:t>	</a:t>
            </a:r>
            <a:r>
              <a:rPr lang="en-US" altLang="zh-CN" dirty="0" err="1"/>
              <a:t>Ssignal</a:t>
            </a:r>
            <a:r>
              <a:rPr lang="en-US" altLang="zh-CN" dirty="0"/>
              <a:t>(chopstick[(i+1)%5]</a:t>
            </a:r>
            <a:r>
              <a:rPr lang="zh-CN" altLang="en-US" dirty="0"/>
              <a:t>，</a:t>
            </a:r>
            <a:r>
              <a:rPr lang="en-US" altLang="zh-CN" dirty="0"/>
              <a:t>chopstick[</a:t>
            </a:r>
            <a:r>
              <a:rPr lang="en-US" altLang="zh-CN" dirty="0" err="1"/>
              <a:t>i</a:t>
            </a:r>
            <a:r>
              <a:rPr lang="en-US" altLang="zh-CN" dirty="0"/>
              <a:t>])</a:t>
            </a:r>
            <a:r>
              <a:rPr lang="zh-CN" altLang="en-US" dirty="0"/>
              <a:t>；</a:t>
            </a:r>
          </a:p>
          <a:p>
            <a:pPr marL="0" indent="0">
              <a:spcBef>
                <a:spcPts val="600"/>
              </a:spcBef>
              <a:buFont typeface="Wingdings 2" panose="05020102010507070707" pitchFamily="18" charset="2"/>
              <a:buNone/>
            </a:pPr>
            <a:r>
              <a:rPr lang="en-US" altLang="zh-CN" dirty="0"/>
              <a:t>} while[TRUE]</a:t>
            </a:r>
            <a:r>
              <a:rPr lang="zh-CN" altLang="en-US" dirty="0"/>
              <a:t>；</a:t>
            </a:r>
          </a:p>
        </p:txBody>
      </p:sp>
      <p:sp>
        <p:nvSpPr>
          <p:cNvPr id="585" name="íśḷíḋé"/>
          <p:cNvSpPr/>
          <p:nvPr/>
        </p:nvSpPr>
        <p:spPr bwMode="auto">
          <a:xfrm>
            <a:off x="6585565" y="2372588"/>
            <a:ext cx="1941825" cy="1941170"/>
          </a:xfrm>
          <a:prstGeom prst="ellipse">
            <a:avLst/>
          </a:prstGeom>
          <a:blipFill>
            <a:blip r:embed="rId2"/>
            <a:stretch>
              <a:fillRect l="-25098" r="-24851"/>
            </a:stretch>
          </a:blipFill>
          <a:ln w="57150">
            <a:solidFill>
              <a:schemeClr val="bg1">
                <a:lumMod val="95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p>
            <a:pPr algn="ctr"/>
            <a:endParaRPr lang="en-US" sz="2100" b="1">
              <a:solidFill>
                <a:schemeClr val="lt1"/>
              </a:solidFill>
            </a:endParaRPr>
          </a:p>
        </p:txBody>
      </p:sp>
      <p:sp>
        <p:nvSpPr>
          <p:cNvPr id="3" name="文本框 2">
            <a:extLst>
              <a:ext uri="{FF2B5EF4-FFF2-40B4-BE49-F238E27FC236}">
                <a16:creationId xmlns:a16="http://schemas.microsoft.com/office/drawing/2014/main" id="{FF574009-5886-5E8C-0E15-3345049BC698}"/>
              </a:ext>
            </a:extLst>
          </p:cNvPr>
          <p:cNvSpPr txBox="1"/>
          <p:nvPr/>
        </p:nvSpPr>
        <p:spPr>
          <a:xfrm>
            <a:off x="762000" y="657167"/>
            <a:ext cx="1524000" cy="369332"/>
          </a:xfrm>
          <a:prstGeom prst="rect">
            <a:avLst/>
          </a:prstGeom>
          <a:noFill/>
          <a:ln w="12700">
            <a:solidFill>
              <a:schemeClr val="tx1"/>
            </a:solidFill>
          </a:ln>
        </p:spPr>
        <p:txBody>
          <a:bodyPr wrap="square">
            <a:spAutoFit/>
          </a:bodyPr>
          <a:lstStyle/>
          <a:p>
            <a:r>
              <a:rPr lang="en-US" altLang="zh-CN" sz="1800" b="1" dirty="0">
                <a:solidFill>
                  <a:srgbClr val="FF0000"/>
                </a:solidFill>
              </a:rPr>
              <a:t>AND</a:t>
            </a:r>
            <a:r>
              <a:rPr lang="zh-CN" altLang="en-US" sz="1800" b="1" dirty="0">
                <a:solidFill>
                  <a:srgbClr val="FF0000"/>
                </a:solidFill>
              </a:rPr>
              <a:t>信号量</a:t>
            </a:r>
            <a:endParaRPr lang="zh-CN" altLang="en-US" dirty="0">
              <a:solidFill>
                <a:srgbClr val="FF0000"/>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利用管程解决哲学家就餐问题</a:t>
            </a:r>
          </a:p>
        </p:txBody>
      </p:sp>
      <p:pic>
        <p:nvPicPr>
          <p:cNvPr id="9" name="图片 8">
            <a:extLst>
              <a:ext uri="{FF2B5EF4-FFF2-40B4-BE49-F238E27FC236}">
                <a16:creationId xmlns:a16="http://schemas.microsoft.com/office/drawing/2014/main" id="{0FC81920-E1A4-3598-45FB-2B4F62C76903}"/>
              </a:ext>
            </a:extLst>
          </p:cNvPr>
          <p:cNvPicPr>
            <a:picLocks noChangeAspect="1"/>
          </p:cNvPicPr>
          <p:nvPr/>
        </p:nvPicPr>
        <p:blipFill>
          <a:blip r:embed="rId2"/>
          <a:stretch>
            <a:fillRect/>
          </a:stretch>
        </p:blipFill>
        <p:spPr>
          <a:xfrm>
            <a:off x="381000" y="421748"/>
            <a:ext cx="3429000" cy="4721752"/>
          </a:xfrm>
          <a:prstGeom prst="rect">
            <a:avLst/>
          </a:prstGeom>
        </p:spPr>
      </p:pic>
      <p:cxnSp>
        <p:nvCxnSpPr>
          <p:cNvPr id="11" name="直接连接符 10">
            <a:extLst>
              <a:ext uri="{FF2B5EF4-FFF2-40B4-BE49-F238E27FC236}">
                <a16:creationId xmlns:a16="http://schemas.microsoft.com/office/drawing/2014/main" id="{C75BB144-DE20-E35E-EBE4-FC6A5340644B}"/>
              </a:ext>
            </a:extLst>
          </p:cNvPr>
          <p:cNvCxnSpPr/>
          <p:nvPr/>
        </p:nvCxnSpPr>
        <p:spPr>
          <a:xfrm>
            <a:off x="1066800" y="2210346"/>
            <a:ext cx="457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2E110939-EA22-78E9-0498-E76DFEDCC3B4}"/>
              </a:ext>
            </a:extLst>
          </p:cNvPr>
          <p:cNvCxnSpPr/>
          <p:nvPr/>
        </p:nvCxnSpPr>
        <p:spPr>
          <a:xfrm flipH="1">
            <a:off x="304800" y="2210346"/>
            <a:ext cx="5334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7F66143F-075C-EA27-BC65-B60AE9CAAF3B}"/>
              </a:ext>
            </a:extLst>
          </p:cNvPr>
          <p:cNvCxnSpPr/>
          <p:nvPr/>
        </p:nvCxnSpPr>
        <p:spPr>
          <a:xfrm>
            <a:off x="304800" y="2210346"/>
            <a:ext cx="0" cy="1580604"/>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10B92C7E-5D82-E56B-5CA9-91554FB385AE}"/>
              </a:ext>
            </a:extLst>
          </p:cNvPr>
          <p:cNvCxnSpPr/>
          <p:nvPr/>
        </p:nvCxnSpPr>
        <p:spPr>
          <a:xfrm>
            <a:off x="304800" y="3790950"/>
            <a:ext cx="533400" cy="0"/>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2" name="Picture 5">
            <a:extLst>
              <a:ext uri="{FF2B5EF4-FFF2-40B4-BE49-F238E27FC236}">
                <a16:creationId xmlns:a16="http://schemas.microsoft.com/office/drawing/2014/main" id="{6AE0AD90-A06C-57DB-5240-63AA98ED7D39}"/>
              </a:ext>
            </a:extLst>
          </p:cNvPr>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l="9184" t="752" r="9151" b="710"/>
          <a:stretch>
            <a:fillRect/>
          </a:stretch>
        </p:blipFill>
        <p:spPr bwMode="auto">
          <a:xfrm>
            <a:off x="4231562" y="61624"/>
            <a:ext cx="1483438" cy="143192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组合 5">
            <a:extLst>
              <a:ext uri="{FF2B5EF4-FFF2-40B4-BE49-F238E27FC236}">
                <a16:creationId xmlns:a16="http://schemas.microsoft.com/office/drawing/2014/main" id="{A849F042-79D2-CA3D-22DE-EBCE81FF2B64}"/>
              </a:ext>
            </a:extLst>
          </p:cNvPr>
          <p:cNvGrpSpPr/>
          <p:nvPr/>
        </p:nvGrpSpPr>
        <p:grpSpPr>
          <a:xfrm>
            <a:off x="4953000" y="1534934"/>
            <a:ext cx="1755865" cy="1741977"/>
            <a:chOff x="4953000" y="1534934"/>
            <a:chExt cx="1755865" cy="1741977"/>
          </a:xfrm>
        </p:grpSpPr>
        <p:pic>
          <p:nvPicPr>
            <p:cNvPr id="24" name="图片 23">
              <a:extLst>
                <a:ext uri="{FF2B5EF4-FFF2-40B4-BE49-F238E27FC236}">
                  <a16:creationId xmlns:a16="http://schemas.microsoft.com/office/drawing/2014/main" id="{E99B2F69-E8CB-0828-FC09-BBFB6EC7FECE}"/>
                </a:ext>
              </a:extLst>
            </p:cNvPr>
            <p:cNvPicPr>
              <a:picLocks noChangeAspect="1"/>
            </p:cNvPicPr>
            <p:nvPr/>
          </p:nvPicPr>
          <p:blipFill>
            <a:blip r:embed="rId4"/>
            <a:stretch>
              <a:fillRect/>
            </a:stretch>
          </p:blipFill>
          <p:spPr>
            <a:xfrm>
              <a:off x="4956265" y="1534934"/>
              <a:ext cx="1752600" cy="446576"/>
            </a:xfrm>
            <a:prstGeom prst="rect">
              <a:avLst/>
            </a:prstGeom>
          </p:spPr>
        </p:pic>
        <p:pic>
          <p:nvPicPr>
            <p:cNvPr id="26" name="图片 25">
              <a:extLst>
                <a:ext uri="{FF2B5EF4-FFF2-40B4-BE49-F238E27FC236}">
                  <a16:creationId xmlns:a16="http://schemas.microsoft.com/office/drawing/2014/main" id="{E73740D4-4CBC-A9A9-939A-485E6D3203F4}"/>
                </a:ext>
              </a:extLst>
            </p:cNvPr>
            <p:cNvPicPr>
              <a:picLocks noChangeAspect="1"/>
            </p:cNvPicPr>
            <p:nvPr/>
          </p:nvPicPr>
          <p:blipFill>
            <a:blip r:embed="rId5"/>
            <a:stretch>
              <a:fillRect/>
            </a:stretch>
          </p:blipFill>
          <p:spPr>
            <a:xfrm>
              <a:off x="4953000" y="1981511"/>
              <a:ext cx="1652752" cy="1295400"/>
            </a:xfrm>
            <a:prstGeom prst="rect">
              <a:avLst/>
            </a:prstGeom>
          </p:spPr>
        </p:pic>
      </p:grpSp>
      <p:sp>
        <p:nvSpPr>
          <p:cNvPr id="2" name="文本框 1">
            <a:extLst>
              <a:ext uri="{FF2B5EF4-FFF2-40B4-BE49-F238E27FC236}">
                <a16:creationId xmlns:a16="http://schemas.microsoft.com/office/drawing/2014/main" id="{80161A6B-62E8-133C-A910-2B02C51A0322}"/>
              </a:ext>
            </a:extLst>
          </p:cNvPr>
          <p:cNvSpPr txBox="1"/>
          <p:nvPr/>
        </p:nvSpPr>
        <p:spPr>
          <a:xfrm>
            <a:off x="3863460" y="3826815"/>
            <a:ext cx="4410182" cy="461665"/>
          </a:xfrm>
          <a:prstGeom prst="rect">
            <a:avLst/>
          </a:prstGeom>
          <a:noFill/>
          <a:ln w="12700">
            <a:solidFill>
              <a:schemeClr val="tx1"/>
            </a:solidFill>
          </a:ln>
        </p:spPr>
        <p:txBody>
          <a:bodyPr wrap="none" rtlCol="0">
            <a:spAutoFit/>
          </a:bodyPr>
          <a:lstStyle/>
          <a:p>
            <a:pPr algn="l"/>
            <a:r>
              <a:rPr lang="zh-CN" altLang="en-US" sz="1200" dirty="0"/>
              <a:t>如果左边和右边的人  没有在进餐状态 同时 自己在 “饿”状态</a:t>
            </a:r>
            <a:endParaRPr lang="en-US" altLang="zh-CN" sz="1200" dirty="0"/>
          </a:p>
          <a:p>
            <a:pPr algn="l"/>
            <a:r>
              <a:rPr lang="zh-CN" altLang="en-US" sz="1200" dirty="0"/>
              <a:t>则自己可以进入吃状态</a:t>
            </a:r>
          </a:p>
        </p:txBody>
      </p:sp>
      <p:sp>
        <p:nvSpPr>
          <p:cNvPr id="5" name="矩形: 圆角 4">
            <a:extLst>
              <a:ext uri="{FF2B5EF4-FFF2-40B4-BE49-F238E27FC236}">
                <a16:creationId xmlns:a16="http://schemas.microsoft.com/office/drawing/2014/main" id="{23613773-2E77-D41D-3CF4-514A5AE72FBE}"/>
              </a:ext>
            </a:extLst>
          </p:cNvPr>
          <p:cNvSpPr/>
          <p:nvPr/>
        </p:nvSpPr>
        <p:spPr>
          <a:xfrm>
            <a:off x="1066800" y="3867150"/>
            <a:ext cx="2743200" cy="380997"/>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a:extLst>
              <a:ext uri="{FF2B5EF4-FFF2-40B4-BE49-F238E27FC236}">
                <a16:creationId xmlns:a16="http://schemas.microsoft.com/office/drawing/2014/main" id="{1E5E1B71-3883-21F2-1489-B39C9117EC02}"/>
              </a:ext>
            </a:extLst>
          </p:cNvPr>
          <p:cNvCxnSpPr/>
          <p:nvPr/>
        </p:nvCxnSpPr>
        <p:spPr>
          <a:xfrm>
            <a:off x="1752600" y="1809750"/>
            <a:ext cx="3505200" cy="76200"/>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85E19E42-8ADA-C64D-3546-5E0DCCFAF886}"/>
              </a:ext>
            </a:extLst>
          </p:cNvPr>
          <p:cNvCxnSpPr>
            <a:cxnSpLocks/>
          </p:cNvCxnSpPr>
          <p:nvPr/>
        </p:nvCxnSpPr>
        <p:spPr>
          <a:xfrm>
            <a:off x="1828800" y="2709494"/>
            <a:ext cx="3581400" cy="210636"/>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81CB2EE-840B-D29D-937E-22C6F65C33B4}"/>
              </a:ext>
            </a:extLst>
          </p:cNvPr>
          <p:cNvSpPr/>
          <p:nvPr/>
        </p:nvSpPr>
        <p:spPr>
          <a:xfrm>
            <a:off x="533400" y="432056"/>
            <a:ext cx="457200" cy="158492"/>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D0DA338B-4AD5-5782-8B84-E8F581CCD072}"/>
              </a:ext>
            </a:extLst>
          </p:cNvPr>
          <p:cNvSpPr txBox="1"/>
          <p:nvPr/>
        </p:nvSpPr>
        <p:spPr>
          <a:xfrm>
            <a:off x="3848219" y="3329285"/>
            <a:ext cx="3321743" cy="276999"/>
          </a:xfrm>
          <a:prstGeom prst="rect">
            <a:avLst/>
          </a:prstGeom>
          <a:noFill/>
          <a:ln w="12700">
            <a:solidFill>
              <a:schemeClr val="tx1"/>
            </a:solidFill>
          </a:ln>
        </p:spPr>
        <p:txBody>
          <a:bodyPr wrap="none" rtlCol="0">
            <a:spAutoFit/>
          </a:bodyPr>
          <a:lstStyle/>
          <a:p>
            <a:pPr algn="l"/>
            <a:r>
              <a:rPr lang="zh-CN" altLang="en-US" sz="1200" dirty="0"/>
              <a:t>自己吃完，检查左右邻居，尝试让左右邻居吃</a:t>
            </a:r>
          </a:p>
        </p:txBody>
      </p:sp>
      <p:sp>
        <p:nvSpPr>
          <p:cNvPr id="17" name="矩形: 圆角 16">
            <a:extLst>
              <a:ext uri="{FF2B5EF4-FFF2-40B4-BE49-F238E27FC236}">
                <a16:creationId xmlns:a16="http://schemas.microsoft.com/office/drawing/2014/main" id="{3F7D2393-FBD9-B7D7-1661-D98366E148E7}"/>
              </a:ext>
            </a:extLst>
          </p:cNvPr>
          <p:cNvSpPr/>
          <p:nvPr/>
        </p:nvSpPr>
        <p:spPr>
          <a:xfrm>
            <a:off x="1066800" y="3138786"/>
            <a:ext cx="907238" cy="380997"/>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箭头连接符 22">
            <a:extLst>
              <a:ext uri="{FF2B5EF4-FFF2-40B4-BE49-F238E27FC236}">
                <a16:creationId xmlns:a16="http://schemas.microsoft.com/office/drawing/2014/main" id="{0E1438A6-67FD-7408-5BB7-D4B5D1464211}"/>
              </a:ext>
            </a:extLst>
          </p:cNvPr>
          <p:cNvCxnSpPr>
            <a:endCxn id="15" idx="1"/>
          </p:cNvCxnSpPr>
          <p:nvPr/>
        </p:nvCxnSpPr>
        <p:spPr>
          <a:xfrm>
            <a:off x="1981200" y="3409950"/>
            <a:ext cx="1867019" cy="57835"/>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B83DE822-714B-CE38-43C4-A5A853CA4E3B}"/>
              </a:ext>
            </a:extLst>
          </p:cNvPr>
          <p:cNvCxnSpPr/>
          <p:nvPr/>
        </p:nvCxnSpPr>
        <p:spPr>
          <a:xfrm>
            <a:off x="1143000" y="2419350"/>
            <a:ext cx="1600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27173507-A556-EA48-7AF5-10A8120D83D9}"/>
              </a:ext>
            </a:extLst>
          </p:cNvPr>
          <p:cNvSpPr txBox="1"/>
          <p:nvPr/>
        </p:nvSpPr>
        <p:spPr>
          <a:xfrm>
            <a:off x="2743200" y="2220700"/>
            <a:ext cx="1569660" cy="276999"/>
          </a:xfrm>
          <a:prstGeom prst="rect">
            <a:avLst/>
          </a:prstGeom>
          <a:solidFill>
            <a:schemeClr val="bg1"/>
          </a:solidFill>
          <a:ln w="12700">
            <a:solidFill>
              <a:schemeClr val="tx1"/>
            </a:solidFill>
          </a:ln>
        </p:spPr>
        <p:txBody>
          <a:bodyPr wrap="none" rtlCol="0">
            <a:spAutoFit/>
          </a:bodyPr>
          <a:lstStyle/>
          <a:p>
            <a:pPr algn="l"/>
            <a:r>
              <a:rPr lang="zh-CN" altLang="en-US" sz="1200" dirty="0"/>
              <a:t>没有进入吃，则等待</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502444" y="4202195"/>
            <a:ext cx="8137922" cy="222203"/>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125"/>
              <a:t>Date</a:t>
            </a:r>
            <a:endParaRPr lang="zh-CN" altLang="en-US" sz="1125" dirty="0"/>
          </a:p>
        </p:txBody>
      </p:sp>
      <p:sp>
        <p:nvSpPr>
          <p:cNvPr id="19" name="任意多边形: 形状 18"/>
          <p:cNvSpPr/>
          <p:nvPr/>
        </p:nvSpPr>
        <p:spPr>
          <a:xfrm>
            <a:off x="-7144" y="-1"/>
            <a:ext cx="9151144" cy="941305"/>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0" name="矩形 19"/>
          <p:cNvSpPr/>
          <p:nvPr/>
        </p:nvSpPr>
        <p:spPr>
          <a:xfrm>
            <a:off x="578644" y="193373"/>
            <a:ext cx="1516380" cy="414020"/>
          </a:xfrm>
          <a:prstGeom prst="rect">
            <a:avLst/>
          </a:prstGeom>
        </p:spPr>
        <p:txBody>
          <a:bodyPr wrap="none">
            <a:spAutoFit/>
          </a:bodyPr>
          <a:lstStyle/>
          <a:p>
            <a:r>
              <a:rPr lang="zh-CN" altLang="en-US" sz="2100" b="1" dirty="0">
                <a:solidFill>
                  <a:schemeClr val="bg1"/>
                </a:solidFill>
              </a:rPr>
              <a:t>内容导航：</a:t>
            </a:r>
          </a:p>
        </p:txBody>
      </p:sp>
      <p:sp>
        <p:nvSpPr>
          <p:cNvPr id="3" name="矩形 2"/>
          <p:cNvSpPr/>
          <p:nvPr/>
        </p:nvSpPr>
        <p:spPr>
          <a:xfrm>
            <a:off x="6180941" y="1843657"/>
            <a:ext cx="2543175" cy="506730"/>
          </a:xfrm>
          <a:prstGeom prst="rect">
            <a:avLst/>
          </a:prstGeom>
        </p:spPr>
        <p:txBody>
          <a:bodyPr wrap="none">
            <a:spAutoFit/>
          </a:bodyPr>
          <a:lstStyle/>
          <a:p>
            <a:r>
              <a:rPr lang="zh-CN" altLang="en-US" sz="2700" dirty="0">
                <a:solidFill>
                  <a:srgbClr val="000000"/>
                </a:solidFill>
                <a:sym typeface="+mn-ea"/>
              </a:rPr>
              <a:t>第</a:t>
            </a:r>
            <a:r>
              <a:rPr lang="en-US" altLang="zh-CN" sz="2700" dirty="0">
                <a:solidFill>
                  <a:srgbClr val="000000"/>
                </a:solidFill>
                <a:sym typeface="+mn-ea"/>
              </a:rPr>
              <a:t>4</a:t>
            </a:r>
            <a:r>
              <a:rPr lang="zh-CN" altLang="en-US" sz="2700" dirty="0">
                <a:solidFill>
                  <a:srgbClr val="000000"/>
                </a:solidFill>
                <a:sym typeface="+mn-ea"/>
              </a:rPr>
              <a:t>章 进程同步</a:t>
            </a:r>
            <a:endParaRPr lang="zh-CN" altLang="en-US" sz="2700" dirty="0">
              <a:solidFill>
                <a:srgbClr val="000000"/>
              </a:solidFill>
            </a:endParaRPr>
          </a:p>
        </p:txBody>
      </p:sp>
      <p:cxnSp>
        <p:nvCxnSpPr>
          <p:cNvPr id="5" name="直接连接符 4"/>
          <p:cNvCxnSpPr/>
          <p:nvPr/>
        </p:nvCxnSpPr>
        <p:spPr>
          <a:xfrm>
            <a:off x="5669924" y="2392853"/>
            <a:ext cx="2990417"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144" y="4781282"/>
            <a:ext cx="9151145" cy="3622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6" name="任意多边形: 形状 25"/>
          <p:cNvSpPr/>
          <p:nvPr/>
        </p:nvSpPr>
        <p:spPr bwMode="auto">
          <a:xfrm>
            <a:off x="-7144" y="189555"/>
            <a:ext cx="9151144" cy="846542"/>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68580" tIns="34290" rIns="68580" bIns="34290" numCol="1" anchor="t" anchorCtr="0" compatLnSpc="1">
            <a:noAutofit/>
          </a:bodyPr>
          <a:lstStyle/>
          <a:p>
            <a:endParaRPr lang="zh-CN" altLang="en-US" sz="100">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83356" y="196107"/>
            <a:ext cx="395288" cy="395288"/>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259561"/>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1698416"/>
            <a:ext cx="395288" cy="395288"/>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190018"/>
            <a:ext cx="395288" cy="395288"/>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2653873"/>
            <a:ext cx="395288" cy="395288"/>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123433"/>
            <a:ext cx="395288" cy="395288"/>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3601718"/>
            <a:ext cx="395288" cy="395288"/>
          </a:xfrm>
          <a:prstGeom prst="rect">
            <a:avLst/>
          </a:prstGeom>
          <a:ln>
            <a:noFill/>
          </a:ln>
          <a:effectLst>
            <a:softEdge rad="0"/>
          </a:effectLst>
        </p:spPr>
      </p:pic>
      <p:sp>
        <p:nvSpPr>
          <p:cNvPr id="33" name="矩形 32"/>
          <p:cNvSpPr/>
          <p:nvPr/>
        </p:nvSpPr>
        <p:spPr>
          <a:xfrm>
            <a:off x="1273253" y="1301602"/>
            <a:ext cx="2616725" cy="368300"/>
          </a:xfrm>
          <a:prstGeom prst="rect">
            <a:avLst/>
          </a:prstGeom>
        </p:spPr>
        <p:txBody>
          <a:bodyPr wrap="square">
            <a:spAutoFit/>
          </a:bodyPr>
          <a:lstStyle/>
          <a:p>
            <a:r>
              <a:rPr lang="en-US" altLang="zh-CN" sz="1800" dirty="0">
                <a:latin typeface="+mj-ea"/>
                <a:ea typeface="+mj-ea"/>
              </a:rPr>
              <a:t>4.1 </a:t>
            </a:r>
            <a:r>
              <a:rPr lang="zh-CN" altLang="en-US" sz="1800" dirty="0">
                <a:latin typeface="+mj-ea"/>
                <a:ea typeface="+mj-ea"/>
              </a:rPr>
              <a:t>进程同步的概念</a:t>
            </a:r>
          </a:p>
        </p:txBody>
      </p:sp>
      <p:sp>
        <p:nvSpPr>
          <p:cNvPr id="34" name="矩形 33"/>
          <p:cNvSpPr/>
          <p:nvPr/>
        </p:nvSpPr>
        <p:spPr>
          <a:xfrm>
            <a:off x="1273253" y="1765945"/>
            <a:ext cx="2761613" cy="368300"/>
          </a:xfrm>
          <a:prstGeom prst="rect">
            <a:avLst/>
          </a:prstGeom>
        </p:spPr>
        <p:txBody>
          <a:bodyPr wrap="square">
            <a:spAutoFit/>
          </a:bodyPr>
          <a:lstStyle/>
          <a:p>
            <a:r>
              <a:rPr lang="en-US" altLang="zh-CN" sz="1800" dirty="0">
                <a:latin typeface="+mj-ea"/>
              </a:rPr>
              <a:t>4.2 </a:t>
            </a:r>
            <a:r>
              <a:rPr lang="zh-CN" altLang="en-US" sz="1800" dirty="0">
                <a:latin typeface="+mj-ea"/>
              </a:rPr>
              <a:t>软件同步机制</a:t>
            </a:r>
          </a:p>
        </p:txBody>
      </p:sp>
      <p:sp>
        <p:nvSpPr>
          <p:cNvPr id="35" name="矩形 34"/>
          <p:cNvSpPr/>
          <p:nvPr/>
        </p:nvSpPr>
        <p:spPr>
          <a:xfrm>
            <a:off x="1273253" y="2230289"/>
            <a:ext cx="2616725" cy="368300"/>
          </a:xfrm>
          <a:prstGeom prst="rect">
            <a:avLst/>
          </a:prstGeom>
        </p:spPr>
        <p:txBody>
          <a:bodyPr wrap="square">
            <a:spAutoFit/>
          </a:bodyPr>
          <a:lstStyle/>
          <a:p>
            <a:r>
              <a:rPr lang="en-US" altLang="zh-CN" sz="1800" dirty="0">
                <a:latin typeface="+mj-ea"/>
              </a:rPr>
              <a:t>4.3 </a:t>
            </a:r>
            <a:r>
              <a:rPr lang="zh-CN" altLang="en-US" sz="1800" dirty="0">
                <a:latin typeface="+mj-ea"/>
              </a:rPr>
              <a:t>硬件同步机制</a:t>
            </a:r>
          </a:p>
        </p:txBody>
      </p:sp>
      <p:sp>
        <p:nvSpPr>
          <p:cNvPr id="36" name="矩形 35"/>
          <p:cNvSpPr/>
          <p:nvPr/>
        </p:nvSpPr>
        <p:spPr>
          <a:xfrm>
            <a:off x="1273253" y="2694633"/>
            <a:ext cx="2616725" cy="368300"/>
          </a:xfrm>
          <a:prstGeom prst="rect">
            <a:avLst/>
          </a:prstGeom>
        </p:spPr>
        <p:txBody>
          <a:bodyPr wrap="square">
            <a:spAutoFit/>
          </a:bodyPr>
          <a:lstStyle/>
          <a:p>
            <a:r>
              <a:rPr lang="en-US" altLang="zh-CN" sz="1800" dirty="0">
                <a:latin typeface="+mj-ea"/>
              </a:rPr>
              <a:t>4.4 </a:t>
            </a:r>
            <a:r>
              <a:rPr lang="zh-CN" altLang="en-US" sz="1800" dirty="0">
                <a:latin typeface="+mj-ea"/>
              </a:rPr>
              <a:t>信号量机制</a:t>
            </a:r>
          </a:p>
        </p:txBody>
      </p:sp>
      <p:sp>
        <p:nvSpPr>
          <p:cNvPr id="37" name="矩形 36"/>
          <p:cNvSpPr/>
          <p:nvPr/>
        </p:nvSpPr>
        <p:spPr>
          <a:xfrm>
            <a:off x="1273253" y="3158977"/>
            <a:ext cx="2525359" cy="368300"/>
          </a:xfrm>
          <a:prstGeom prst="rect">
            <a:avLst/>
          </a:prstGeom>
        </p:spPr>
        <p:txBody>
          <a:bodyPr wrap="square">
            <a:spAutoFit/>
          </a:bodyPr>
          <a:lstStyle/>
          <a:p>
            <a:r>
              <a:rPr lang="en-US" altLang="zh-CN" sz="1800" dirty="0">
                <a:latin typeface="+mj-ea"/>
              </a:rPr>
              <a:t>4.5 </a:t>
            </a:r>
            <a:r>
              <a:rPr lang="zh-CN" altLang="en-US" sz="1800" dirty="0">
                <a:latin typeface="+mj-ea"/>
              </a:rPr>
              <a:t>管程机制</a:t>
            </a:r>
          </a:p>
        </p:txBody>
      </p:sp>
      <p:sp>
        <p:nvSpPr>
          <p:cNvPr id="38" name="矩形 37"/>
          <p:cNvSpPr/>
          <p:nvPr/>
        </p:nvSpPr>
        <p:spPr>
          <a:xfrm>
            <a:off x="1273252" y="3623321"/>
            <a:ext cx="2761613" cy="368300"/>
          </a:xfrm>
          <a:prstGeom prst="rect">
            <a:avLst/>
          </a:prstGeom>
        </p:spPr>
        <p:txBody>
          <a:bodyPr wrap="square">
            <a:spAutoFit/>
          </a:bodyPr>
          <a:lstStyle/>
          <a:p>
            <a:r>
              <a:rPr lang="en-US" altLang="zh-CN" sz="1800" dirty="0">
                <a:latin typeface="+mj-ea"/>
              </a:rPr>
              <a:t>4.6 </a:t>
            </a:r>
            <a:r>
              <a:rPr lang="zh-CN" altLang="en-US" sz="1800" dirty="0">
                <a:latin typeface="+mj-ea"/>
              </a:rPr>
              <a:t>经典进程的同步问题</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70813" y="4056547"/>
            <a:ext cx="395288" cy="395288"/>
          </a:xfrm>
          <a:prstGeom prst="rect">
            <a:avLst/>
          </a:prstGeom>
          <a:ln>
            <a:noFill/>
          </a:ln>
          <a:effectLst>
            <a:softEdge rad="0"/>
          </a:effectLst>
        </p:spPr>
      </p:pic>
      <p:sp>
        <p:nvSpPr>
          <p:cNvPr id="24" name="矩形 23"/>
          <p:cNvSpPr/>
          <p:nvPr/>
        </p:nvSpPr>
        <p:spPr>
          <a:xfrm>
            <a:off x="1273252" y="4078150"/>
            <a:ext cx="2761613" cy="368300"/>
          </a:xfrm>
          <a:prstGeom prst="rect">
            <a:avLst/>
          </a:prstGeom>
        </p:spPr>
        <p:txBody>
          <a:bodyPr wrap="square">
            <a:spAutoFit/>
          </a:bodyPr>
          <a:lstStyle/>
          <a:p>
            <a:r>
              <a:rPr lang="en-US" altLang="zh-CN" sz="1800" dirty="0">
                <a:latin typeface="+mj-ea"/>
              </a:rPr>
              <a:t>4.7 Linux</a:t>
            </a:r>
            <a:r>
              <a:rPr lang="zh-CN" altLang="en-US" sz="1800" dirty="0">
                <a:latin typeface="+mj-ea"/>
              </a:rPr>
              <a:t>进程同步机制</a:t>
            </a:r>
          </a:p>
        </p:txBody>
      </p:sp>
      <p:sp>
        <p:nvSpPr>
          <p:cNvPr id="2" name="右箭头 1"/>
          <p:cNvSpPr/>
          <p:nvPr/>
        </p:nvSpPr>
        <p:spPr>
          <a:xfrm>
            <a:off x="3918956" y="3710828"/>
            <a:ext cx="379369" cy="234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7" name="矩形 26"/>
          <p:cNvSpPr/>
          <p:nvPr/>
        </p:nvSpPr>
        <p:spPr>
          <a:xfrm>
            <a:off x="4431206" y="3253399"/>
            <a:ext cx="3189866" cy="1170305"/>
          </a:xfrm>
          <a:prstGeom prst="rect">
            <a:avLst/>
          </a:prstGeom>
        </p:spPr>
        <p:txBody>
          <a:bodyPr wrap="square">
            <a:spAutoFit/>
          </a:bodyPr>
          <a:lstStyle/>
          <a:p>
            <a:pPr marL="342900" indent="-342900">
              <a:lnSpc>
                <a:spcPct val="130000"/>
              </a:lnSpc>
              <a:buFont typeface="Wingdings" panose="05000000000000000000" pitchFamily="2" charset="2"/>
              <a:buChar char="n"/>
            </a:pPr>
            <a:r>
              <a:rPr lang="en-US" altLang="zh-CN" sz="1800" dirty="0">
                <a:latin typeface="+mj-ea"/>
              </a:rPr>
              <a:t>4.6.1 </a:t>
            </a:r>
            <a:r>
              <a:rPr lang="zh-CN" altLang="en-US" sz="1800" dirty="0">
                <a:latin typeface="+mj-ea"/>
              </a:rPr>
              <a:t>生产者</a:t>
            </a:r>
            <a:r>
              <a:rPr lang="en-US" altLang="zh-CN" sz="1800" dirty="0">
                <a:latin typeface="+mj-ea"/>
              </a:rPr>
              <a:t>-</a:t>
            </a:r>
            <a:r>
              <a:rPr lang="zh-CN" altLang="en-US" sz="1800" dirty="0">
                <a:latin typeface="+mj-ea"/>
              </a:rPr>
              <a:t>消费者问题</a:t>
            </a:r>
          </a:p>
          <a:p>
            <a:pPr marL="342900" indent="-342900">
              <a:lnSpc>
                <a:spcPct val="130000"/>
              </a:lnSpc>
              <a:buFont typeface="Wingdings" panose="05000000000000000000" pitchFamily="2" charset="2"/>
              <a:buChar char="n"/>
            </a:pPr>
            <a:r>
              <a:rPr lang="en-US" altLang="zh-CN" sz="1800" dirty="0">
                <a:latin typeface="+mj-ea"/>
              </a:rPr>
              <a:t>4.6.2 </a:t>
            </a:r>
            <a:r>
              <a:rPr lang="zh-CN" altLang="en-US" sz="1800" dirty="0">
                <a:latin typeface="+mj-ea"/>
              </a:rPr>
              <a:t>哲学家进餐问题</a:t>
            </a:r>
          </a:p>
          <a:p>
            <a:pPr marL="342900" indent="-342900">
              <a:lnSpc>
                <a:spcPct val="130000"/>
              </a:lnSpc>
              <a:buFont typeface="Wingdings" panose="05000000000000000000" pitchFamily="2" charset="2"/>
              <a:buChar char="n"/>
            </a:pPr>
            <a:r>
              <a:rPr lang="en-US" altLang="zh-CN" sz="1800" b="1" dirty="0">
                <a:solidFill>
                  <a:srgbClr val="0000FF"/>
                </a:solidFill>
                <a:latin typeface="+mj-ea"/>
              </a:rPr>
              <a:t>4.6.3 </a:t>
            </a:r>
            <a:r>
              <a:rPr lang="zh-CN" altLang="en-US" sz="1800" b="1" dirty="0">
                <a:solidFill>
                  <a:srgbClr val="0000FF"/>
                </a:solidFill>
                <a:latin typeface="+mj-ea"/>
              </a:rPr>
              <a:t>读者</a:t>
            </a:r>
            <a:r>
              <a:rPr lang="en-US" altLang="zh-CN" sz="1800" b="1" dirty="0">
                <a:solidFill>
                  <a:srgbClr val="0000FF"/>
                </a:solidFill>
                <a:latin typeface="+mj-ea"/>
              </a:rPr>
              <a:t>-</a:t>
            </a:r>
            <a:r>
              <a:rPr lang="zh-CN" altLang="en-US" sz="1800" b="1" dirty="0">
                <a:solidFill>
                  <a:srgbClr val="0000FF"/>
                </a:solidFill>
                <a:latin typeface="+mj-ea"/>
              </a:rPr>
              <a:t>写者问题</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读者</a:t>
            </a:r>
            <a:r>
              <a:rPr lang="en-US" altLang="zh-CN" sz="2100" b="1" dirty="0">
                <a:solidFill>
                  <a:srgbClr val="7F7F7F"/>
                </a:solidFill>
              </a:rPr>
              <a:t>-</a:t>
            </a:r>
            <a:r>
              <a:rPr lang="zh-CN" altLang="en-US" sz="2100" b="1" dirty="0">
                <a:solidFill>
                  <a:srgbClr val="7F7F7F"/>
                </a:solidFill>
              </a:rPr>
              <a:t>写者问题</a:t>
            </a:r>
          </a:p>
        </p:txBody>
      </p:sp>
      <p:grpSp>
        <p:nvGrpSpPr>
          <p:cNvPr id="29" name="21764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414242" y="944513"/>
            <a:ext cx="8395970" cy="4134485"/>
            <a:chOff x="671406" y="1194957"/>
            <a:chExt cx="11194626" cy="5512647"/>
          </a:xfrm>
        </p:grpSpPr>
        <p:sp>
          <p:nvSpPr>
            <p:cNvPr id="30" name="ïsḷîḋê"/>
            <p:cNvSpPr/>
            <p:nvPr/>
          </p:nvSpPr>
          <p:spPr>
            <a:xfrm>
              <a:off x="673100" y="1929384"/>
              <a:ext cx="10845800" cy="2125980"/>
            </a:xfrm>
            <a:prstGeom prst="rightArrow">
              <a:avLst>
                <a:gd name="adj1" fmla="val 50000"/>
                <a:gd name="adj2" fmla="val 4225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a:p>
          </p:txBody>
        </p:sp>
        <p:sp>
          <p:nvSpPr>
            <p:cNvPr id="32" name="ïṩḻíḑe"/>
            <p:cNvSpPr/>
            <p:nvPr/>
          </p:nvSpPr>
          <p:spPr>
            <a:xfrm rot="2700000">
              <a:off x="1148317" y="2189617"/>
              <a:ext cx="1605516" cy="1605516"/>
            </a:xfrm>
            <a:custGeom>
              <a:avLst/>
              <a:gdLst>
                <a:gd name="connsiteX0" fmla="*/ 135628 w 1605516"/>
                <a:gd name="connsiteY0" fmla="*/ 135628 h 1605516"/>
                <a:gd name="connsiteX1" fmla="*/ 463063 w 1605516"/>
                <a:gd name="connsiteY1" fmla="*/ 0 h 1605516"/>
                <a:gd name="connsiteX2" fmla="*/ 1142453 w 1605516"/>
                <a:gd name="connsiteY2" fmla="*/ 0 h 1605516"/>
                <a:gd name="connsiteX3" fmla="*/ 1605516 w 1605516"/>
                <a:gd name="connsiteY3" fmla="*/ 463063 h 1605516"/>
                <a:gd name="connsiteX4" fmla="*/ 1605516 w 1605516"/>
                <a:gd name="connsiteY4" fmla="*/ 1142453 h 1605516"/>
                <a:gd name="connsiteX5" fmla="*/ 1142453 w 1605516"/>
                <a:gd name="connsiteY5" fmla="*/ 1605516 h 1605516"/>
                <a:gd name="connsiteX6" fmla="*/ 463063 w 1605516"/>
                <a:gd name="connsiteY6" fmla="*/ 1605516 h 1605516"/>
                <a:gd name="connsiteX7" fmla="*/ 282818 w 1605516"/>
                <a:gd name="connsiteY7" fmla="*/ 1569126 h 1605516"/>
                <a:gd name="connsiteX8" fmla="*/ 247355 w 1605516"/>
                <a:gd name="connsiteY8" fmla="*/ 1549878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637 w 1605516"/>
                <a:gd name="connsiteY14" fmla="*/ 1358159 h 1605516"/>
                <a:gd name="connsiteX15" fmla="*/ 36390 w 1605516"/>
                <a:gd name="connsiteY15" fmla="*/ 1322698 h 1605516"/>
                <a:gd name="connsiteX16" fmla="*/ 0 w 1605516"/>
                <a:gd name="connsiteY16" fmla="*/ 1142453 h 1605516"/>
                <a:gd name="connsiteX17" fmla="*/ 0 w 1605516"/>
                <a:gd name="connsiteY17" fmla="*/ 463063 h 1605516"/>
                <a:gd name="connsiteX18" fmla="*/ 135628 w 1605516"/>
                <a:gd name="connsiteY18" fmla="*/ 135628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628" y="135628"/>
                  </a:moveTo>
                  <a:cubicBezTo>
                    <a:pt x="219426" y="51830"/>
                    <a:pt x="335192" y="0"/>
                    <a:pt x="463063" y="0"/>
                  </a:cubicBezTo>
                  <a:lnTo>
                    <a:pt x="1142453" y="0"/>
                  </a:lnTo>
                  <a:cubicBezTo>
                    <a:pt x="1398196" y="0"/>
                    <a:pt x="1605516" y="207320"/>
                    <a:pt x="1605516" y="463063"/>
                  </a:cubicBezTo>
                  <a:lnTo>
                    <a:pt x="1605516" y="1142453"/>
                  </a:lnTo>
                  <a:cubicBezTo>
                    <a:pt x="1605516" y="1398196"/>
                    <a:pt x="1398196" y="1605516"/>
                    <a:pt x="1142453" y="1605516"/>
                  </a:cubicBezTo>
                  <a:lnTo>
                    <a:pt x="463063" y="1605516"/>
                  </a:lnTo>
                  <a:cubicBezTo>
                    <a:pt x="399127" y="1605516"/>
                    <a:pt x="338218" y="1592559"/>
                    <a:pt x="282818" y="1569126"/>
                  </a:cubicBezTo>
                  <a:lnTo>
                    <a:pt x="247355" y="1549878"/>
                  </a:lnTo>
                  <a:lnTo>
                    <a:pt x="706898" y="1090334"/>
                  </a:lnTo>
                  <a:lnTo>
                    <a:pt x="802757" y="1186193"/>
                  </a:lnTo>
                  <a:lnTo>
                    <a:pt x="802757" y="802757"/>
                  </a:lnTo>
                  <a:lnTo>
                    <a:pt x="419322" y="802757"/>
                  </a:lnTo>
                  <a:lnTo>
                    <a:pt x="515181" y="898616"/>
                  </a:lnTo>
                  <a:lnTo>
                    <a:pt x="55637" y="1358159"/>
                  </a:lnTo>
                  <a:lnTo>
                    <a:pt x="36390" y="1322698"/>
                  </a:lnTo>
                  <a:cubicBezTo>
                    <a:pt x="12957" y="1267298"/>
                    <a:pt x="0" y="1206389"/>
                    <a:pt x="0" y="1142453"/>
                  </a:cubicBezTo>
                  <a:lnTo>
                    <a:pt x="0" y="463063"/>
                  </a:lnTo>
                  <a:cubicBezTo>
                    <a:pt x="0" y="335192"/>
                    <a:pt x="51830" y="219426"/>
                    <a:pt x="135628" y="1356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dirty="0"/>
            </a:p>
          </p:txBody>
        </p:sp>
        <p:sp>
          <p:nvSpPr>
            <p:cNvPr id="33" name="is1íḑe"/>
            <p:cNvSpPr/>
            <p:nvPr/>
          </p:nvSpPr>
          <p:spPr>
            <a:xfrm rot="2700000">
              <a:off x="3911600" y="2189617"/>
              <a:ext cx="1605516" cy="1605516"/>
            </a:xfrm>
            <a:custGeom>
              <a:avLst/>
              <a:gdLst>
                <a:gd name="connsiteX0" fmla="*/ 135459 w 1605516"/>
                <a:gd name="connsiteY0" fmla="*/ 135459 h 1605516"/>
                <a:gd name="connsiteX1" fmla="*/ 462485 w 1605516"/>
                <a:gd name="connsiteY1" fmla="*/ 0 h 1605516"/>
                <a:gd name="connsiteX2" fmla="*/ 1143031 w 1605516"/>
                <a:gd name="connsiteY2" fmla="*/ 0 h 1605516"/>
                <a:gd name="connsiteX3" fmla="*/ 1605516 w 1605516"/>
                <a:gd name="connsiteY3" fmla="*/ 462485 h 1605516"/>
                <a:gd name="connsiteX4" fmla="*/ 1605516 w 1605516"/>
                <a:gd name="connsiteY4" fmla="*/ 1143031 h 1605516"/>
                <a:gd name="connsiteX5" fmla="*/ 1143031 w 1605516"/>
                <a:gd name="connsiteY5" fmla="*/ 1605516 h 1605516"/>
                <a:gd name="connsiteX6" fmla="*/ 462485 w 1605516"/>
                <a:gd name="connsiteY6" fmla="*/ 1605516 h 1605516"/>
                <a:gd name="connsiteX7" fmla="*/ 282465 w 1605516"/>
                <a:gd name="connsiteY7" fmla="*/ 1569172 h 1605516"/>
                <a:gd name="connsiteX8" fmla="*/ 247202 w 1605516"/>
                <a:gd name="connsiteY8" fmla="*/ 1550031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484 w 1605516"/>
                <a:gd name="connsiteY14" fmla="*/ 1358313 h 1605516"/>
                <a:gd name="connsiteX15" fmla="*/ 36345 w 1605516"/>
                <a:gd name="connsiteY15" fmla="*/ 1323051 h 1605516"/>
                <a:gd name="connsiteX16" fmla="*/ 0 w 1605516"/>
                <a:gd name="connsiteY16" fmla="*/ 1143031 h 1605516"/>
                <a:gd name="connsiteX17" fmla="*/ 0 w 1605516"/>
                <a:gd name="connsiteY17" fmla="*/ 462485 h 1605516"/>
                <a:gd name="connsiteX18" fmla="*/ 135459 w 1605516"/>
                <a:gd name="connsiteY18" fmla="*/ 135459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59" y="135459"/>
                  </a:moveTo>
                  <a:cubicBezTo>
                    <a:pt x="219152" y="51765"/>
                    <a:pt x="334773" y="0"/>
                    <a:pt x="462485" y="0"/>
                  </a:cubicBezTo>
                  <a:lnTo>
                    <a:pt x="1143031" y="0"/>
                  </a:lnTo>
                  <a:cubicBezTo>
                    <a:pt x="1398454" y="0"/>
                    <a:pt x="1605516" y="207062"/>
                    <a:pt x="1605516" y="462485"/>
                  </a:cubicBezTo>
                  <a:lnTo>
                    <a:pt x="1605516" y="1143031"/>
                  </a:lnTo>
                  <a:cubicBezTo>
                    <a:pt x="1605516" y="1398454"/>
                    <a:pt x="1398454" y="1605516"/>
                    <a:pt x="1143031" y="1605516"/>
                  </a:cubicBezTo>
                  <a:lnTo>
                    <a:pt x="462485" y="1605516"/>
                  </a:lnTo>
                  <a:cubicBezTo>
                    <a:pt x="398629" y="1605516"/>
                    <a:pt x="337796" y="1592575"/>
                    <a:pt x="282465" y="1569172"/>
                  </a:cubicBezTo>
                  <a:lnTo>
                    <a:pt x="247202" y="1550031"/>
                  </a:lnTo>
                  <a:lnTo>
                    <a:pt x="706898" y="1090334"/>
                  </a:lnTo>
                  <a:lnTo>
                    <a:pt x="802757" y="1186193"/>
                  </a:lnTo>
                  <a:lnTo>
                    <a:pt x="802757" y="802757"/>
                  </a:lnTo>
                  <a:lnTo>
                    <a:pt x="419322" y="802757"/>
                  </a:lnTo>
                  <a:lnTo>
                    <a:pt x="515181" y="898616"/>
                  </a:lnTo>
                  <a:lnTo>
                    <a:pt x="55484" y="1358313"/>
                  </a:lnTo>
                  <a:lnTo>
                    <a:pt x="36345" y="1323051"/>
                  </a:lnTo>
                  <a:cubicBezTo>
                    <a:pt x="12941" y="1267720"/>
                    <a:pt x="0" y="1206887"/>
                    <a:pt x="0" y="1143031"/>
                  </a:cubicBezTo>
                  <a:lnTo>
                    <a:pt x="0" y="462485"/>
                  </a:lnTo>
                  <a:cubicBezTo>
                    <a:pt x="0" y="334773"/>
                    <a:pt x="51765" y="219152"/>
                    <a:pt x="135459" y="13545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a:p>
          </p:txBody>
        </p:sp>
        <p:sp>
          <p:nvSpPr>
            <p:cNvPr id="34" name="íṡ1ïḋé"/>
            <p:cNvSpPr/>
            <p:nvPr/>
          </p:nvSpPr>
          <p:spPr>
            <a:xfrm rot="2700000">
              <a:off x="6674883" y="2189617"/>
              <a:ext cx="1605516" cy="1605516"/>
            </a:xfrm>
            <a:custGeom>
              <a:avLst/>
              <a:gdLst>
                <a:gd name="connsiteX0" fmla="*/ 135431 w 1605516"/>
                <a:gd name="connsiteY0" fmla="*/ 135431 h 1605516"/>
                <a:gd name="connsiteX1" fmla="*/ 462389 w 1605516"/>
                <a:gd name="connsiteY1" fmla="*/ 0 h 1605516"/>
                <a:gd name="connsiteX2" fmla="*/ 1143127 w 1605516"/>
                <a:gd name="connsiteY2" fmla="*/ 0 h 1605516"/>
                <a:gd name="connsiteX3" fmla="*/ 1605516 w 1605516"/>
                <a:gd name="connsiteY3" fmla="*/ 462389 h 1605516"/>
                <a:gd name="connsiteX4" fmla="*/ 1605516 w 1605516"/>
                <a:gd name="connsiteY4" fmla="*/ 1143127 h 1605516"/>
                <a:gd name="connsiteX5" fmla="*/ 1143127 w 1605516"/>
                <a:gd name="connsiteY5" fmla="*/ 1605516 h 1605516"/>
                <a:gd name="connsiteX6" fmla="*/ 462389 w 1605516"/>
                <a:gd name="connsiteY6" fmla="*/ 1605516 h 1605516"/>
                <a:gd name="connsiteX7" fmla="*/ 282407 w 1605516"/>
                <a:gd name="connsiteY7" fmla="*/ 1569179 h 1605516"/>
                <a:gd name="connsiteX8" fmla="*/ 247177 w 1605516"/>
                <a:gd name="connsiteY8" fmla="*/ 1550057 h 1605516"/>
                <a:gd name="connsiteX9" fmla="*/ 706899 w 1605516"/>
                <a:gd name="connsiteY9" fmla="*/ 1090335 h 1605516"/>
                <a:gd name="connsiteX10" fmla="*/ 802758 w 1605516"/>
                <a:gd name="connsiteY10" fmla="*/ 1186194 h 1605516"/>
                <a:gd name="connsiteX11" fmla="*/ 802758 w 1605516"/>
                <a:gd name="connsiteY11" fmla="*/ 802758 h 1605516"/>
                <a:gd name="connsiteX12" fmla="*/ 419322 w 1605516"/>
                <a:gd name="connsiteY12" fmla="*/ 802758 h 1605516"/>
                <a:gd name="connsiteX13" fmla="*/ 515181 w 1605516"/>
                <a:gd name="connsiteY13" fmla="*/ 898617 h 1605516"/>
                <a:gd name="connsiteX14" fmla="*/ 55459 w 1605516"/>
                <a:gd name="connsiteY14" fmla="*/ 1358339 h 1605516"/>
                <a:gd name="connsiteX15" fmla="*/ 36337 w 1605516"/>
                <a:gd name="connsiteY15" fmla="*/ 1323109 h 1605516"/>
                <a:gd name="connsiteX16" fmla="*/ 0 w 1605516"/>
                <a:gd name="connsiteY16" fmla="*/ 1143127 h 1605516"/>
                <a:gd name="connsiteX17" fmla="*/ 0 w 1605516"/>
                <a:gd name="connsiteY17" fmla="*/ 462389 h 1605516"/>
                <a:gd name="connsiteX18" fmla="*/ 135431 w 1605516"/>
                <a:gd name="connsiteY18" fmla="*/ 135431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31" y="135431"/>
                  </a:moveTo>
                  <a:cubicBezTo>
                    <a:pt x="219107" y="51755"/>
                    <a:pt x="334704" y="0"/>
                    <a:pt x="462389" y="0"/>
                  </a:cubicBezTo>
                  <a:lnTo>
                    <a:pt x="1143127" y="0"/>
                  </a:lnTo>
                  <a:cubicBezTo>
                    <a:pt x="1398497" y="0"/>
                    <a:pt x="1605516" y="207019"/>
                    <a:pt x="1605516" y="462389"/>
                  </a:cubicBezTo>
                  <a:lnTo>
                    <a:pt x="1605516" y="1143127"/>
                  </a:lnTo>
                  <a:cubicBezTo>
                    <a:pt x="1605516" y="1398497"/>
                    <a:pt x="1398497" y="1605516"/>
                    <a:pt x="1143127" y="1605516"/>
                  </a:cubicBezTo>
                  <a:lnTo>
                    <a:pt x="462389" y="1605516"/>
                  </a:lnTo>
                  <a:cubicBezTo>
                    <a:pt x="398546" y="1605516"/>
                    <a:pt x="337726" y="1592577"/>
                    <a:pt x="282407" y="1569179"/>
                  </a:cubicBezTo>
                  <a:lnTo>
                    <a:pt x="247177" y="1550057"/>
                  </a:lnTo>
                  <a:lnTo>
                    <a:pt x="706899" y="1090335"/>
                  </a:lnTo>
                  <a:lnTo>
                    <a:pt x="802758" y="1186194"/>
                  </a:lnTo>
                  <a:lnTo>
                    <a:pt x="802758" y="802758"/>
                  </a:lnTo>
                  <a:lnTo>
                    <a:pt x="419322" y="802758"/>
                  </a:lnTo>
                  <a:lnTo>
                    <a:pt x="515181" y="898617"/>
                  </a:lnTo>
                  <a:lnTo>
                    <a:pt x="55459" y="1358339"/>
                  </a:lnTo>
                  <a:lnTo>
                    <a:pt x="36337" y="1323109"/>
                  </a:lnTo>
                  <a:cubicBezTo>
                    <a:pt x="12939" y="1267790"/>
                    <a:pt x="0" y="1206970"/>
                    <a:pt x="0" y="1143127"/>
                  </a:cubicBezTo>
                  <a:lnTo>
                    <a:pt x="0" y="462389"/>
                  </a:lnTo>
                  <a:cubicBezTo>
                    <a:pt x="0" y="334704"/>
                    <a:pt x="51755" y="219107"/>
                    <a:pt x="135431" y="13543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dirty="0"/>
            </a:p>
          </p:txBody>
        </p:sp>
        <p:sp>
          <p:nvSpPr>
            <p:cNvPr id="35" name="îṡlíḓè"/>
            <p:cNvSpPr/>
            <p:nvPr/>
          </p:nvSpPr>
          <p:spPr>
            <a:xfrm rot="2700000">
              <a:off x="9438167" y="2189617"/>
              <a:ext cx="1605516" cy="1605516"/>
            </a:xfrm>
            <a:custGeom>
              <a:avLst/>
              <a:gdLst>
                <a:gd name="connsiteX0" fmla="*/ 135431 w 1605516"/>
                <a:gd name="connsiteY0" fmla="*/ 135431 h 1605516"/>
                <a:gd name="connsiteX1" fmla="*/ 462389 w 1605516"/>
                <a:gd name="connsiteY1" fmla="*/ 0 h 1605516"/>
                <a:gd name="connsiteX2" fmla="*/ 1143127 w 1605516"/>
                <a:gd name="connsiteY2" fmla="*/ 0 h 1605516"/>
                <a:gd name="connsiteX3" fmla="*/ 1605516 w 1605516"/>
                <a:gd name="connsiteY3" fmla="*/ 462389 h 1605516"/>
                <a:gd name="connsiteX4" fmla="*/ 1605516 w 1605516"/>
                <a:gd name="connsiteY4" fmla="*/ 1143127 h 1605516"/>
                <a:gd name="connsiteX5" fmla="*/ 1143127 w 1605516"/>
                <a:gd name="connsiteY5" fmla="*/ 1605516 h 1605516"/>
                <a:gd name="connsiteX6" fmla="*/ 462389 w 1605516"/>
                <a:gd name="connsiteY6" fmla="*/ 1605516 h 1605516"/>
                <a:gd name="connsiteX7" fmla="*/ 282406 w 1605516"/>
                <a:gd name="connsiteY7" fmla="*/ 1569179 h 1605516"/>
                <a:gd name="connsiteX8" fmla="*/ 247176 w 1605516"/>
                <a:gd name="connsiteY8" fmla="*/ 1550057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459 w 1605516"/>
                <a:gd name="connsiteY14" fmla="*/ 1358338 h 1605516"/>
                <a:gd name="connsiteX15" fmla="*/ 36337 w 1605516"/>
                <a:gd name="connsiteY15" fmla="*/ 1323110 h 1605516"/>
                <a:gd name="connsiteX16" fmla="*/ 0 w 1605516"/>
                <a:gd name="connsiteY16" fmla="*/ 1143127 h 1605516"/>
                <a:gd name="connsiteX17" fmla="*/ 0 w 1605516"/>
                <a:gd name="connsiteY17" fmla="*/ 462389 h 1605516"/>
                <a:gd name="connsiteX18" fmla="*/ 135431 w 1605516"/>
                <a:gd name="connsiteY18" fmla="*/ 135431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31" y="135431"/>
                  </a:moveTo>
                  <a:cubicBezTo>
                    <a:pt x="219107" y="51755"/>
                    <a:pt x="334704" y="0"/>
                    <a:pt x="462389" y="0"/>
                  </a:cubicBezTo>
                  <a:lnTo>
                    <a:pt x="1143127" y="0"/>
                  </a:lnTo>
                  <a:cubicBezTo>
                    <a:pt x="1398497" y="0"/>
                    <a:pt x="1605516" y="207019"/>
                    <a:pt x="1605516" y="462389"/>
                  </a:cubicBezTo>
                  <a:lnTo>
                    <a:pt x="1605516" y="1143127"/>
                  </a:lnTo>
                  <a:cubicBezTo>
                    <a:pt x="1605516" y="1398497"/>
                    <a:pt x="1398497" y="1605516"/>
                    <a:pt x="1143127" y="1605516"/>
                  </a:cubicBezTo>
                  <a:lnTo>
                    <a:pt x="462389" y="1605516"/>
                  </a:lnTo>
                  <a:cubicBezTo>
                    <a:pt x="398547" y="1605516"/>
                    <a:pt x="337726" y="1592577"/>
                    <a:pt x="282406" y="1569179"/>
                  </a:cubicBezTo>
                  <a:lnTo>
                    <a:pt x="247176" y="1550057"/>
                  </a:lnTo>
                  <a:lnTo>
                    <a:pt x="706898" y="1090334"/>
                  </a:lnTo>
                  <a:lnTo>
                    <a:pt x="802757" y="1186193"/>
                  </a:lnTo>
                  <a:lnTo>
                    <a:pt x="802757" y="802757"/>
                  </a:lnTo>
                  <a:lnTo>
                    <a:pt x="419322" y="802757"/>
                  </a:lnTo>
                  <a:lnTo>
                    <a:pt x="515181" y="898616"/>
                  </a:lnTo>
                  <a:lnTo>
                    <a:pt x="55459" y="1358338"/>
                  </a:lnTo>
                  <a:lnTo>
                    <a:pt x="36337" y="1323110"/>
                  </a:lnTo>
                  <a:cubicBezTo>
                    <a:pt x="12939" y="1267790"/>
                    <a:pt x="0" y="1206969"/>
                    <a:pt x="0" y="1143127"/>
                  </a:cubicBezTo>
                  <a:lnTo>
                    <a:pt x="0" y="462389"/>
                  </a:lnTo>
                  <a:cubicBezTo>
                    <a:pt x="0" y="334704"/>
                    <a:pt x="51755" y="219107"/>
                    <a:pt x="135431" y="13543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rmAutofit/>
            </a:bodyPr>
            <a:lstStyle/>
            <a:p>
              <a:pPr algn="ctr"/>
              <a:endParaRPr lang="zh-CN" altLang="en-US" sz="100" dirty="0"/>
            </a:p>
          </p:txBody>
        </p:sp>
        <p:sp>
          <p:nvSpPr>
            <p:cNvPr id="37" name="isľîdê"/>
            <p:cNvSpPr txBox="1"/>
            <p:nvPr/>
          </p:nvSpPr>
          <p:spPr>
            <a:xfrm>
              <a:off x="673099" y="4123968"/>
              <a:ext cx="2151107" cy="1461716"/>
            </a:xfrm>
            <a:prstGeom prst="rect">
              <a:avLst/>
            </a:prstGeom>
            <a:noFill/>
            <a:ln>
              <a:noFill/>
            </a:ln>
          </p:spPr>
          <p:txBody>
            <a:bodyPr wrap="square" lIns="68580" tIns="34290" rIns="68580" bIns="34290" anchor="t" anchorCtr="0">
              <a:noAutofit/>
            </a:bodyPr>
            <a:lstStyle/>
            <a:p>
              <a:pPr marL="342900" indent="-342900">
                <a:lnSpc>
                  <a:spcPct val="120000"/>
                </a:lnSpc>
                <a:buClr>
                  <a:srgbClr val="0000FF"/>
                </a:buClr>
                <a:buFont typeface="Wingdings" panose="05000000000000000000" pitchFamily="2" charset="2"/>
                <a:buChar char="Ø"/>
              </a:pPr>
              <a:r>
                <a:rPr lang="zh-CN" altLang="en-US" sz="1650" dirty="0"/>
                <a:t>读者和写者，共享一组数据区。</a:t>
              </a:r>
            </a:p>
          </p:txBody>
        </p:sp>
        <p:sp>
          <p:nvSpPr>
            <p:cNvPr id="38" name="íṩ1ïḑe"/>
            <p:cNvSpPr txBox="1"/>
            <p:nvPr/>
          </p:nvSpPr>
          <p:spPr>
            <a:xfrm>
              <a:off x="3890458" y="1194957"/>
              <a:ext cx="1746263" cy="392512"/>
            </a:xfrm>
            <a:prstGeom prst="rect">
              <a:avLst/>
            </a:prstGeom>
            <a:noFill/>
            <a:ln>
              <a:noFill/>
            </a:ln>
          </p:spPr>
          <p:txBody>
            <a:bodyPr wrap="square" lIns="68580" tIns="34290" rIns="68580" bIns="34290" anchor="t" anchorCtr="0">
              <a:noAutofit/>
            </a:bodyPr>
            <a:lstStyle/>
            <a:p>
              <a:pPr algn="ctr">
                <a:lnSpc>
                  <a:spcPct val="110000"/>
                </a:lnSpc>
              </a:pPr>
              <a:r>
                <a:rPr lang="zh-CN" altLang="en-US" sz="1800" b="1" dirty="0">
                  <a:solidFill>
                    <a:srgbClr val="FF0000"/>
                  </a:solidFill>
                </a:rPr>
                <a:t>要求：</a:t>
              </a:r>
            </a:p>
          </p:txBody>
        </p:sp>
        <p:sp>
          <p:nvSpPr>
            <p:cNvPr id="39" name="ïsḻiďê"/>
            <p:cNvSpPr txBox="1"/>
            <p:nvPr/>
          </p:nvSpPr>
          <p:spPr>
            <a:xfrm>
              <a:off x="6344390" y="1194957"/>
              <a:ext cx="2356280" cy="392512"/>
            </a:xfrm>
            <a:prstGeom prst="rect">
              <a:avLst/>
            </a:prstGeom>
            <a:noFill/>
            <a:ln>
              <a:noFill/>
            </a:ln>
          </p:spPr>
          <p:txBody>
            <a:bodyPr wrap="square" lIns="68580" tIns="34290" rIns="68580" bIns="34290" anchor="t" anchorCtr="0">
              <a:noAutofit/>
            </a:bodyPr>
            <a:lstStyle/>
            <a:p>
              <a:pPr algn="ctr"/>
              <a:r>
                <a:rPr lang="zh-CN" altLang="en-US" sz="1800" b="1" dirty="0"/>
                <a:t>分类：</a:t>
              </a:r>
            </a:p>
          </p:txBody>
        </p:sp>
        <p:sp>
          <p:nvSpPr>
            <p:cNvPr id="41" name="isḷiḋé"/>
            <p:cNvSpPr txBox="1"/>
            <p:nvPr/>
          </p:nvSpPr>
          <p:spPr>
            <a:xfrm>
              <a:off x="8876717" y="1194957"/>
              <a:ext cx="2823217" cy="392512"/>
            </a:xfrm>
            <a:prstGeom prst="rect">
              <a:avLst/>
            </a:prstGeom>
            <a:noFill/>
            <a:ln>
              <a:noFill/>
            </a:ln>
          </p:spPr>
          <p:txBody>
            <a:bodyPr wrap="square" lIns="68580" tIns="34290" rIns="68580" bIns="34290" anchor="t" anchorCtr="0">
              <a:noAutofit/>
            </a:bodyPr>
            <a:lstStyle/>
            <a:p>
              <a:pPr algn="ctr"/>
              <a:r>
                <a:rPr lang="zh-CN" altLang="en-US" sz="1800" b="1" dirty="0"/>
                <a:t>解决方案：</a:t>
              </a:r>
            </a:p>
          </p:txBody>
        </p:sp>
        <p:sp>
          <p:nvSpPr>
            <p:cNvPr id="42" name="îṣḻidé"/>
            <p:cNvSpPr txBox="1"/>
            <p:nvPr/>
          </p:nvSpPr>
          <p:spPr>
            <a:xfrm>
              <a:off x="1960664" y="2605404"/>
              <a:ext cx="708108" cy="678249"/>
            </a:xfrm>
            <a:prstGeom prst="rect">
              <a:avLst/>
            </a:prstGeom>
            <a:noFill/>
          </p:spPr>
          <p:txBody>
            <a:bodyPr wrap="square" lIns="68580" tIns="34290" rIns="68580" bIns="34290" rtlCol="0" anchor="ctr">
              <a:normAutofit/>
            </a:bodyPr>
            <a:lstStyle/>
            <a:p>
              <a:pPr algn="ctr"/>
              <a:r>
                <a:rPr lang="en-US" altLang="zh-CN" sz="2400" b="1" i="1" dirty="0">
                  <a:solidFill>
                    <a:schemeClr val="bg1"/>
                  </a:solidFill>
                </a:rPr>
                <a:t>00</a:t>
              </a:r>
              <a:endParaRPr lang="zh-CN" altLang="en-US" sz="2400" b="1" i="1" dirty="0">
                <a:solidFill>
                  <a:schemeClr val="bg1"/>
                </a:solidFill>
              </a:endParaRPr>
            </a:p>
          </p:txBody>
        </p:sp>
        <p:sp>
          <p:nvSpPr>
            <p:cNvPr id="43" name="ïŝ1ïḋè"/>
            <p:cNvSpPr txBox="1"/>
            <p:nvPr/>
          </p:nvSpPr>
          <p:spPr>
            <a:xfrm>
              <a:off x="4741597" y="2605404"/>
              <a:ext cx="708108" cy="678249"/>
            </a:xfrm>
            <a:prstGeom prst="rect">
              <a:avLst/>
            </a:prstGeom>
            <a:noFill/>
          </p:spPr>
          <p:txBody>
            <a:bodyPr wrap="square" lIns="68580" tIns="34290" rIns="68580" bIns="34290" rtlCol="0" anchor="ctr">
              <a:normAutofit/>
            </a:bodyPr>
            <a:lstStyle/>
            <a:p>
              <a:pPr algn="ctr"/>
              <a:r>
                <a:rPr lang="en-US" altLang="zh-CN" sz="2400" b="1" i="1" dirty="0">
                  <a:solidFill>
                    <a:schemeClr val="bg1"/>
                  </a:solidFill>
                </a:rPr>
                <a:t>00</a:t>
              </a:r>
              <a:endParaRPr lang="zh-CN" altLang="en-US" sz="2400" b="1" i="1" dirty="0">
                <a:solidFill>
                  <a:schemeClr val="bg1"/>
                </a:solidFill>
              </a:endParaRPr>
            </a:p>
          </p:txBody>
        </p:sp>
        <p:sp>
          <p:nvSpPr>
            <p:cNvPr id="44" name="í$lîdé"/>
            <p:cNvSpPr txBox="1"/>
            <p:nvPr/>
          </p:nvSpPr>
          <p:spPr>
            <a:xfrm>
              <a:off x="7522530" y="2605404"/>
              <a:ext cx="708108" cy="678249"/>
            </a:xfrm>
            <a:prstGeom prst="rect">
              <a:avLst/>
            </a:prstGeom>
            <a:noFill/>
          </p:spPr>
          <p:txBody>
            <a:bodyPr wrap="square" lIns="68580" tIns="34290" rIns="68580" bIns="34290" rtlCol="0" anchor="ctr">
              <a:normAutofit/>
            </a:bodyPr>
            <a:lstStyle/>
            <a:p>
              <a:pPr algn="ctr"/>
              <a:r>
                <a:rPr lang="en-US" altLang="zh-CN" sz="2400" b="1" i="1" dirty="0">
                  <a:solidFill>
                    <a:schemeClr val="bg1"/>
                  </a:solidFill>
                </a:rPr>
                <a:t>00</a:t>
              </a:r>
              <a:endParaRPr lang="zh-CN" altLang="en-US" sz="2400" b="1" i="1" dirty="0">
                <a:solidFill>
                  <a:schemeClr val="bg1"/>
                </a:solidFill>
              </a:endParaRPr>
            </a:p>
          </p:txBody>
        </p:sp>
        <p:sp>
          <p:nvSpPr>
            <p:cNvPr id="45" name="išḻïďè"/>
            <p:cNvSpPr txBox="1"/>
            <p:nvPr/>
          </p:nvSpPr>
          <p:spPr>
            <a:xfrm>
              <a:off x="10303464" y="2605404"/>
              <a:ext cx="708108" cy="678249"/>
            </a:xfrm>
            <a:prstGeom prst="rect">
              <a:avLst/>
            </a:prstGeom>
            <a:noFill/>
          </p:spPr>
          <p:txBody>
            <a:bodyPr wrap="square" lIns="68580" tIns="34290" rIns="68580" bIns="34290" rtlCol="0" anchor="ctr">
              <a:normAutofit/>
            </a:bodyPr>
            <a:lstStyle/>
            <a:p>
              <a:pPr algn="ctr"/>
              <a:r>
                <a:rPr lang="en-US" altLang="zh-CN" sz="2400" b="1" i="1" dirty="0">
                  <a:solidFill>
                    <a:schemeClr val="bg1"/>
                  </a:solidFill>
                </a:rPr>
                <a:t>00</a:t>
              </a:r>
              <a:endParaRPr lang="zh-CN" altLang="en-US" sz="2400" b="1" i="1" dirty="0">
                <a:solidFill>
                  <a:schemeClr val="bg1"/>
                </a:solidFill>
              </a:endParaRPr>
            </a:p>
          </p:txBody>
        </p:sp>
        <p:sp>
          <p:nvSpPr>
            <p:cNvPr id="46" name="isľîdê"/>
            <p:cNvSpPr txBox="1"/>
            <p:nvPr/>
          </p:nvSpPr>
          <p:spPr>
            <a:xfrm>
              <a:off x="3097953" y="4151517"/>
              <a:ext cx="3031066" cy="2556087"/>
            </a:xfrm>
            <a:prstGeom prst="rect">
              <a:avLst/>
            </a:prstGeom>
            <a:noFill/>
            <a:ln>
              <a:noFill/>
            </a:ln>
          </p:spPr>
          <p:txBody>
            <a:bodyPr wrap="square" lIns="68580" tIns="34290" rIns="68580" bIns="34290" anchor="t" anchorCtr="0">
              <a:noAutofit/>
            </a:bodyPr>
            <a:lstStyle/>
            <a:p>
              <a:pPr marL="342900" indent="-342900">
                <a:lnSpc>
                  <a:spcPct val="120000"/>
                </a:lnSpc>
                <a:buClr>
                  <a:srgbClr val="FF0000"/>
                </a:buClr>
                <a:buFont typeface="Wingdings" panose="05000000000000000000" pitchFamily="2" charset="2"/>
                <a:buChar char="Ø"/>
              </a:pPr>
              <a:r>
                <a:rPr lang="zh-CN" altLang="en-US" sz="1650" dirty="0"/>
                <a:t>允许多个读者同时执行</a:t>
              </a:r>
              <a:r>
                <a:rPr lang="zh-CN" altLang="en-US" sz="1650" dirty="0">
                  <a:solidFill>
                    <a:srgbClr val="FF0000"/>
                  </a:solidFill>
                </a:rPr>
                <a:t>读</a:t>
              </a:r>
              <a:r>
                <a:rPr lang="zh-CN" altLang="en-US" sz="1650" dirty="0"/>
                <a:t>操作；</a:t>
              </a:r>
            </a:p>
            <a:p>
              <a:pPr marL="342900" indent="-342900">
                <a:lnSpc>
                  <a:spcPct val="120000"/>
                </a:lnSpc>
                <a:buClr>
                  <a:srgbClr val="FF0000"/>
                </a:buClr>
                <a:buFont typeface="Wingdings" panose="05000000000000000000" pitchFamily="2" charset="2"/>
                <a:buChar char="Ø"/>
              </a:pPr>
              <a:r>
                <a:rPr lang="zh-CN" altLang="en-US" sz="1650" dirty="0"/>
                <a:t>不允许读者、写者同时操作；</a:t>
              </a:r>
            </a:p>
            <a:p>
              <a:pPr marL="342900" indent="-342900">
                <a:lnSpc>
                  <a:spcPct val="120000"/>
                </a:lnSpc>
                <a:buClr>
                  <a:srgbClr val="FF0000"/>
                </a:buClr>
                <a:buFont typeface="Wingdings" panose="05000000000000000000" pitchFamily="2" charset="2"/>
                <a:buChar char="Ø"/>
              </a:pPr>
              <a:r>
                <a:rPr lang="zh-CN" altLang="en-US" sz="1650" dirty="0"/>
                <a:t>不允许多个写者同时操作。</a:t>
              </a:r>
            </a:p>
          </p:txBody>
        </p:sp>
        <p:sp>
          <p:nvSpPr>
            <p:cNvPr id="47" name="isľîdê"/>
            <p:cNvSpPr txBox="1"/>
            <p:nvPr/>
          </p:nvSpPr>
          <p:spPr>
            <a:xfrm>
              <a:off x="6342379" y="4151517"/>
              <a:ext cx="2763520" cy="1739053"/>
            </a:xfrm>
            <a:prstGeom prst="rect">
              <a:avLst/>
            </a:prstGeom>
            <a:noFill/>
            <a:ln>
              <a:noFill/>
            </a:ln>
          </p:spPr>
          <p:txBody>
            <a:bodyPr wrap="square" lIns="68580" tIns="34290" rIns="68580" bIns="34290" anchor="t" anchorCtr="0">
              <a:noAutofit/>
            </a:bodyPr>
            <a:lstStyle/>
            <a:p>
              <a:pPr marL="342900" indent="-342900">
                <a:lnSpc>
                  <a:spcPct val="120000"/>
                </a:lnSpc>
                <a:buClr>
                  <a:srgbClr val="0000FF"/>
                </a:buClr>
                <a:buFont typeface="Wingdings" panose="05000000000000000000" pitchFamily="2" charset="2"/>
                <a:buChar char="Ø"/>
              </a:pPr>
              <a:r>
                <a:rPr lang="zh-CN" altLang="en-US" sz="1650" dirty="0"/>
                <a:t>读者优先</a:t>
              </a:r>
              <a:r>
                <a:rPr lang="en-US" altLang="zh-CN" sz="1650" dirty="0"/>
                <a:t>(</a:t>
              </a:r>
              <a:r>
                <a:rPr lang="zh-CN" altLang="en-US" sz="1650" dirty="0"/>
                <a:t>第一类读者写者问题</a:t>
              </a:r>
              <a:r>
                <a:rPr lang="en-US" altLang="zh-CN" sz="1650" dirty="0"/>
                <a:t>)</a:t>
              </a:r>
            </a:p>
            <a:p>
              <a:pPr marL="342900" indent="-342900">
                <a:lnSpc>
                  <a:spcPct val="120000"/>
                </a:lnSpc>
                <a:buClr>
                  <a:srgbClr val="0000FF"/>
                </a:buClr>
                <a:buFont typeface="Wingdings" panose="05000000000000000000" pitchFamily="2" charset="2"/>
                <a:buChar char="Ø"/>
              </a:pPr>
              <a:r>
                <a:rPr lang="zh-CN" altLang="en-US" sz="1650" dirty="0"/>
                <a:t>写者优先</a:t>
              </a:r>
              <a:r>
                <a:rPr lang="en-US" altLang="zh-CN" sz="1650" dirty="0"/>
                <a:t>(</a:t>
              </a:r>
              <a:r>
                <a:rPr lang="zh-CN" altLang="en-US" sz="1650" dirty="0"/>
                <a:t>第二类读者写者问题</a:t>
              </a:r>
              <a:r>
                <a:rPr lang="en-US" altLang="zh-CN" sz="1650" dirty="0"/>
                <a:t>)</a:t>
              </a:r>
            </a:p>
          </p:txBody>
        </p:sp>
        <p:sp>
          <p:nvSpPr>
            <p:cNvPr id="48" name="isľîdê"/>
            <p:cNvSpPr txBox="1"/>
            <p:nvPr/>
          </p:nvSpPr>
          <p:spPr>
            <a:xfrm>
              <a:off x="9379372" y="4151517"/>
              <a:ext cx="2486660" cy="1461347"/>
            </a:xfrm>
            <a:prstGeom prst="rect">
              <a:avLst/>
            </a:prstGeom>
            <a:noFill/>
            <a:ln>
              <a:noFill/>
            </a:ln>
          </p:spPr>
          <p:txBody>
            <a:bodyPr wrap="square" lIns="68580" tIns="34290" rIns="68580" bIns="34290" anchor="t" anchorCtr="0">
              <a:noAutofit/>
            </a:bodyPr>
            <a:lstStyle/>
            <a:p>
              <a:pPr marL="342900" indent="-342900">
                <a:lnSpc>
                  <a:spcPct val="120000"/>
                </a:lnSpc>
                <a:buClr>
                  <a:srgbClr val="0000FF"/>
                </a:buClr>
                <a:buFont typeface="Wingdings" panose="05000000000000000000" pitchFamily="2" charset="2"/>
                <a:buChar char="Ø"/>
              </a:pPr>
              <a:r>
                <a:rPr lang="zh-CN" altLang="en-US" sz="1650" dirty="0"/>
                <a:t>记录型信号量</a:t>
              </a:r>
            </a:p>
            <a:p>
              <a:pPr marL="342900" indent="-342900">
                <a:lnSpc>
                  <a:spcPct val="120000"/>
                </a:lnSpc>
                <a:buClr>
                  <a:srgbClr val="0000FF"/>
                </a:buClr>
                <a:buFont typeface="Wingdings" panose="05000000000000000000" pitchFamily="2" charset="2"/>
                <a:buChar char="Ø"/>
              </a:pPr>
              <a:r>
                <a:rPr lang="zh-CN" altLang="en-US" sz="1650" dirty="0"/>
                <a:t>信号量集</a:t>
              </a:r>
            </a:p>
          </p:txBody>
        </p:sp>
        <p:sp>
          <p:nvSpPr>
            <p:cNvPr id="21" name="íṩ1ïḑe"/>
            <p:cNvSpPr txBox="1"/>
            <p:nvPr/>
          </p:nvSpPr>
          <p:spPr>
            <a:xfrm>
              <a:off x="671406" y="1232210"/>
              <a:ext cx="2812627" cy="392853"/>
            </a:xfrm>
            <a:prstGeom prst="rect">
              <a:avLst/>
            </a:prstGeom>
            <a:noFill/>
            <a:ln>
              <a:noFill/>
            </a:ln>
          </p:spPr>
          <p:txBody>
            <a:bodyPr wrap="square" lIns="68580" tIns="34290" rIns="68580" bIns="34290" anchor="t" anchorCtr="0">
              <a:noAutofit/>
            </a:bodyPr>
            <a:lstStyle/>
            <a:p>
              <a:pPr algn="ctr">
                <a:lnSpc>
                  <a:spcPct val="110000"/>
                </a:lnSpc>
              </a:pPr>
              <a:r>
                <a:rPr lang="zh-CN" altLang="en-US" sz="1800" b="1" dirty="0"/>
                <a:t>有两组并发进程：</a:t>
              </a:r>
            </a:p>
          </p:txBody>
        </p:sp>
      </p:gr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读者写者问题描述</a:t>
            </a:r>
          </a:p>
        </p:txBody>
      </p:sp>
      <p:sp>
        <p:nvSpPr>
          <p:cNvPr id="24" name="文本框 23"/>
          <p:cNvSpPr txBox="1"/>
          <p:nvPr/>
        </p:nvSpPr>
        <p:spPr>
          <a:xfrm>
            <a:off x="583565" y="667385"/>
            <a:ext cx="8334375" cy="3521710"/>
          </a:xfrm>
          <a:prstGeom prst="rect">
            <a:avLst/>
          </a:prstGeom>
          <a:noFill/>
        </p:spPr>
        <p:txBody>
          <a:bodyPr wrap="square" rtlCol="0">
            <a:spAutoFit/>
          </a:bodyPr>
          <a:lstStyle/>
          <a:p>
            <a:pPr marL="342900" indent="-342900" algn="just">
              <a:lnSpc>
                <a:spcPct val="120000"/>
              </a:lnSpc>
              <a:spcBef>
                <a:spcPts val="300"/>
              </a:spcBef>
              <a:spcAft>
                <a:spcPts val="300"/>
              </a:spcAft>
              <a:buClr>
                <a:srgbClr val="FF0000"/>
              </a:buClr>
              <a:buFont typeface="Wingdings" panose="05000000000000000000" pitchFamily="2" charset="2"/>
              <a:buChar char="Ø"/>
            </a:pPr>
            <a:r>
              <a:rPr lang="zh-CN" altLang="en-US" sz="1650" dirty="0">
                <a:latin typeface="+mn-ea"/>
              </a:rPr>
              <a:t> </a:t>
            </a:r>
            <a:r>
              <a:rPr lang="zh-CN" altLang="en-US" sz="1650" b="1" dirty="0">
                <a:solidFill>
                  <a:srgbClr val="FF0000"/>
                </a:solidFill>
                <a:latin typeface="+mn-ea"/>
              </a:rPr>
              <a:t>关系分析</a:t>
            </a:r>
            <a:r>
              <a:rPr lang="zh-CN" altLang="en-US" sz="1650" dirty="0">
                <a:latin typeface="+mn-ea"/>
              </a:rPr>
              <a:t>：</a:t>
            </a:r>
            <a:r>
              <a:rPr lang="en-US" altLang="zh-CN" sz="1650" dirty="0">
                <a:latin typeface="+mn-ea"/>
              </a:rPr>
              <a:t>2</a:t>
            </a:r>
            <a:r>
              <a:rPr lang="zh-CN" altLang="en-US" sz="1650" dirty="0">
                <a:latin typeface="+mn-ea"/>
              </a:rPr>
              <a:t>类进程：读进程，写进程</a:t>
            </a:r>
          </a:p>
          <a:p>
            <a:pPr algn="just">
              <a:lnSpc>
                <a:spcPct val="120000"/>
              </a:lnSpc>
              <a:spcBef>
                <a:spcPts val="300"/>
              </a:spcBef>
              <a:spcAft>
                <a:spcPts val="300"/>
              </a:spcAft>
              <a:buClr>
                <a:srgbClr val="FF0000"/>
              </a:buClr>
              <a:buFont typeface="Wingdings" panose="05000000000000000000" pitchFamily="2" charset="2"/>
            </a:pPr>
            <a:r>
              <a:rPr lang="en-US" altLang="zh-CN" sz="1650" dirty="0">
                <a:latin typeface="+mn-ea"/>
              </a:rPr>
              <a:t>                        </a:t>
            </a:r>
            <a:r>
              <a:rPr lang="zh-CN" altLang="en-US" sz="1650" dirty="0">
                <a:latin typeface="+mn-ea"/>
              </a:rPr>
              <a:t>互斥关系：写进程</a:t>
            </a:r>
            <a:r>
              <a:rPr lang="en-US" altLang="zh-CN" sz="1650" dirty="0">
                <a:latin typeface="+mn-ea"/>
              </a:rPr>
              <a:t>-</a:t>
            </a:r>
            <a:r>
              <a:rPr lang="zh-CN" altLang="en-US" sz="1650" dirty="0">
                <a:latin typeface="+mn-ea"/>
              </a:rPr>
              <a:t>写进程；写进程</a:t>
            </a:r>
            <a:r>
              <a:rPr lang="en-US" altLang="zh-CN" sz="1650" dirty="0">
                <a:latin typeface="+mn-ea"/>
              </a:rPr>
              <a:t>-</a:t>
            </a:r>
            <a:r>
              <a:rPr lang="zh-CN" altLang="en-US" sz="1650" dirty="0">
                <a:latin typeface="+mn-ea"/>
              </a:rPr>
              <a:t>读进程</a:t>
            </a:r>
          </a:p>
          <a:p>
            <a:pPr marL="285750" indent="-285750" algn="just">
              <a:lnSpc>
                <a:spcPct val="120000"/>
              </a:lnSpc>
              <a:spcBef>
                <a:spcPts val="300"/>
              </a:spcBef>
              <a:spcAft>
                <a:spcPts val="300"/>
              </a:spcAft>
              <a:buClr>
                <a:srgbClr val="FF0000"/>
              </a:buClr>
              <a:buFont typeface="Arial" panose="020B0604020202020204" pitchFamily="34" charset="0"/>
              <a:buChar char="•"/>
            </a:pPr>
            <a:r>
              <a:rPr lang="zh-CN" altLang="en-US" sz="1650" dirty="0">
                <a:latin typeface="+mn-ea"/>
              </a:rPr>
              <a:t>写进程跟所有进程都互斥，设置一个互斥信号量</a:t>
            </a:r>
            <a:r>
              <a:rPr lang="en-US" altLang="zh-CN" sz="1650" dirty="0">
                <a:latin typeface="+mn-ea"/>
              </a:rPr>
              <a:t>rw</a:t>
            </a:r>
            <a:r>
              <a:rPr lang="zh-CN" altLang="en-US" sz="1650" dirty="0">
                <a:latin typeface="+mn-ea"/>
              </a:rPr>
              <a:t>，在写者访问共享文件前后分别执行P、V操作。</a:t>
            </a:r>
          </a:p>
          <a:p>
            <a:pPr marL="285750" indent="-285750" algn="just">
              <a:lnSpc>
                <a:spcPct val="120000"/>
              </a:lnSpc>
              <a:spcBef>
                <a:spcPts val="300"/>
              </a:spcBef>
              <a:spcAft>
                <a:spcPts val="300"/>
              </a:spcAft>
              <a:buClr>
                <a:srgbClr val="FF0000"/>
              </a:buClr>
              <a:buFont typeface="Arial" panose="020B0604020202020204" pitchFamily="34" charset="0"/>
              <a:buChar char="•"/>
            </a:pPr>
            <a:r>
              <a:rPr lang="zh-CN" altLang="en-US" sz="1650" dirty="0">
                <a:latin typeface="+mn-ea"/>
              </a:rPr>
              <a:t>读进程和写进程也要互斥，因此读者访问共享文件前后也要对</a:t>
            </a:r>
            <a:r>
              <a:rPr lang="en-US" altLang="zh-CN" sz="1650" dirty="0">
                <a:latin typeface="+mn-ea"/>
                <a:sym typeface="+mn-ea"/>
              </a:rPr>
              <a:t>rw</a:t>
            </a:r>
            <a:r>
              <a:rPr lang="zh-CN" altLang="en-US" sz="1650" dirty="0">
                <a:latin typeface="+mn-ea"/>
              </a:rPr>
              <a:t>执行P、V操作。</a:t>
            </a:r>
          </a:p>
          <a:p>
            <a:pPr marL="342900" indent="-342900" algn="just">
              <a:lnSpc>
                <a:spcPct val="120000"/>
              </a:lnSpc>
              <a:spcBef>
                <a:spcPts val="300"/>
              </a:spcBef>
              <a:spcAft>
                <a:spcPts val="300"/>
              </a:spcAft>
              <a:buClr>
                <a:srgbClr val="FF0000"/>
              </a:buClr>
              <a:buFont typeface="Wingdings" panose="05000000000000000000" pitchFamily="2" charset="2"/>
              <a:buChar char="Ø"/>
            </a:pPr>
            <a:r>
              <a:rPr lang="zh-CN" altLang="en-US" sz="1650" b="1" dirty="0">
                <a:solidFill>
                  <a:srgbClr val="FF0000"/>
                </a:solidFill>
                <a:latin typeface="+mn-ea"/>
              </a:rPr>
              <a:t>关键在于</a:t>
            </a:r>
            <a:r>
              <a:rPr lang="zh-CN" altLang="en-US" sz="1650" dirty="0">
                <a:latin typeface="+mn-ea"/>
              </a:rPr>
              <a:t>：</a:t>
            </a:r>
            <a:r>
              <a:rPr sz="1650" dirty="0">
                <a:latin typeface="+mn-ea"/>
              </a:rPr>
              <a:t>P(</a:t>
            </a:r>
            <a:r>
              <a:rPr lang="en-US" altLang="zh-CN" sz="1650" dirty="0">
                <a:latin typeface="+mn-ea"/>
                <a:sym typeface="+mn-ea"/>
              </a:rPr>
              <a:t>rw</a:t>
            </a:r>
            <a:r>
              <a:rPr sz="1650" dirty="0">
                <a:latin typeface="+mn-ea"/>
              </a:rPr>
              <a:t>)和V(</a:t>
            </a:r>
            <a:r>
              <a:rPr lang="en-US" altLang="zh-CN" sz="1650" dirty="0">
                <a:latin typeface="+mn-ea"/>
                <a:sym typeface="+mn-ea"/>
              </a:rPr>
              <a:t>rw</a:t>
            </a:r>
            <a:r>
              <a:rPr sz="1650" dirty="0">
                <a:latin typeface="+mn-ea"/>
              </a:rPr>
              <a:t>)其实就是对共享文件的"上锁"和"解锁"。读进程可以是多个的，而读进程与写进程又必须互斥访问，那么我们可以让第一个访问文件的读进程"加锁"，让最后一个访问完文件的读进程"解锁"。设置一个整数变量</a:t>
            </a:r>
            <a:r>
              <a:rPr kumimoji="1" lang="en-US" altLang="zh-CN" sz="1650" dirty="0" err="1">
                <a:latin typeface="+mn-ea"/>
                <a:sym typeface="+mn-ea"/>
              </a:rPr>
              <a:t>read</a:t>
            </a:r>
            <a:r>
              <a:rPr sz="1650" dirty="0">
                <a:latin typeface="+mn-ea"/>
              </a:rPr>
              <a:t>count来记录当前有几个读进程在访问文件。</a:t>
            </a:r>
          </a:p>
          <a:p>
            <a:pPr marL="342900" indent="-342900" algn="just">
              <a:lnSpc>
                <a:spcPct val="120000"/>
              </a:lnSpc>
              <a:spcBef>
                <a:spcPts val="300"/>
              </a:spcBef>
              <a:spcAft>
                <a:spcPts val="300"/>
              </a:spcAft>
              <a:buClr>
                <a:srgbClr val="FF0000"/>
              </a:buClr>
              <a:buFont typeface="Wingdings" panose="05000000000000000000" pitchFamily="2" charset="2"/>
              <a:buChar char="Ø"/>
            </a:pPr>
            <a:r>
              <a:rPr lang="zh-CN" altLang="en-US" sz="1650" dirty="0">
                <a:solidFill>
                  <a:srgbClr val="FF0000"/>
                </a:solidFill>
                <a:latin typeface="+mn-ea"/>
              </a:rPr>
              <a:t> 解决方案：</a:t>
            </a:r>
          </a:p>
        </p:txBody>
      </p:sp>
      <p:sp>
        <p:nvSpPr>
          <p:cNvPr id="29" name="文本框 28"/>
          <p:cNvSpPr txBox="1"/>
          <p:nvPr/>
        </p:nvSpPr>
        <p:spPr>
          <a:xfrm>
            <a:off x="914295" y="4096051"/>
            <a:ext cx="2932454" cy="777240"/>
          </a:xfrm>
          <a:prstGeom prst="rect">
            <a:avLst/>
          </a:prstGeom>
          <a:noFill/>
        </p:spPr>
        <p:txBody>
          <a:bodyPr wrap="square" rtlCol="0">
            <a:spAutoFit/>
          </a:bodyPr>
          <a:lstStyle/>
          <a:p>
            <a:pPr marL="342900" indent="-342900" algn="just">
              <a:lnSpc>
                <a:spcPct val="120000"/>
              </a:lnSpc>
              <a:spcBef>
                <a:spcPts val="300"/>
              </a:spcBef>
              <a:spcAft>
                <a:spcPts val="300"/>
              </a:spcAft>
              <a:buClr>
                <a:srgbClr val="FF0000"/>
              </a:buClr>
              <a:buFont typeface="Wingdings" panose="05000000000000000000" pitchFamily="2" charset="2"/>
              <a:buChar char="p"/>
            </a:pPr>
            <a:r>
              <a:rPr lang="zh-CN" altLang="en-US" sz="1650" dirty="0">
                <a:latin typeface="+mn-ea"/>
              </a:rPr>
              <a:t>记录型信号量；</a:t>
            </a:r>
          </a:p>
          <a:p>
            <a:pPr marL="342900" indent="-342900" algn="just">
              <a:lnSpc>
                <a:spcPct val="120000"/>
              </a:lnSpc>
              <a:spcBef>
                <a:spcPts val="300"/>
              </a:spcBef>
              <a:spcAft>
                <a:spcPts val="300"/>
              </a:spcAft>
              <a:buClr>
                <a:srgbClr val="FF0000"/>
              </a:buClr>
              <a:buFont typeface="Wingdings" panose="05000000000000000000" pitchFamily="2" charset="2"/>
              <a:buChar char="p"/>
            </a:pPr>
            <a:r>
              <a:rPr lang="en-US" altLang="zh-CN" sz="1650" dirty="0">
                <a:latin typeface="+mn-ea"/>
              </a:rPr>
              <a:t>AND</a:t>
            </a:r>
            <a:r>
              <a:rPr lang="zh-CN" altLang="en-US" sz="1650" dirty="0">
                <a:latin typeface="+mn-ea"/>
              </a:rPr>
              <a:t>信号量集、管程。</a:t>
            </a: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读者优先</a:t>
            </a:r>
            <a:r>
              <a:rPr lang="en-US" altLang="zh-CN" sz="2100" b="1" dirty="0">
                <a:solidFill>
                  <a:srgbClr val="7F7F7F"/>
                </a:solidFill>
              </a:rPr>
              <a:t>(</a:t>
            </a:r>
            <a:r>
              <a:rPr lang="zh-CN" altLang="en-US" sz="2100" b="1" dirty="0">
                <a:solidFill>
                  <a:srgbClr val="7F7F7F"/>
                </a:solidFill>
              </a:rPr>
              <a:t>第一类读者写者问题</a:t>
            </a:r>
            <a:r>
              <a:rPr lang="en-US" altLang="zh-CN" sz="2100" b="1" dirty="0">
                <a:solidFill>
                  <a:srgbClr val="7F7F7F"/>
                </a:solidFill>
              </a:rPr>
              <a:t>)</a:t>
            </a:r>
          </a:p>
        </p:txBody>
      </p:sp>
      <p:sp>
        <p:nvSpPr>
          <p:cNvPr id="21" name="îṧľîdé"/>
          <p:cNvSpPr/>
          <p:nvPr/>
        </p:nvSpPr>
        <p:spPr>
          <a:xfrm>
            <a:off x="2956726" y="1015784"/>
            <a:ext cx="2663177" cy="1843325"/>
          </a:xfrm>
          <a:prstGeom prst="leftRightRibbon">
            <a:avLst>
              <a:gd name="adj1" fmla="val 50000"/>
              <a:gd name="adj2" fmla="val 50000"/>
              <a:gd name="adj3" fmla="val 33333"/>
            </a:avLst>
          </a:prstGeom>
          <a:solidFill>
            <a:schemeClr val="bg1">
              <a:lumMod val="85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zh-CN" altLang="en-US" sz="100"/>
          </a:p>
        </p:txBody>
      </p:sp>
      <p:sp>
        <p:nvSpPr>
          <p:cNvPr id="22" name="内容占位符 2"/>
          <p:cNvSpPr txBox="1"/>
          <p:nvPr/>
        </p:nvSpPr>
        <p:spPr>
          <a:xfrm>
            <a:off x="589280" y="1279525"/>
            <a:ext cx="3043555" cy="317309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580"/>
              </a:spcBef>
              <a:buNone/>
              <a:defRPr/>
            </a:pPr>
            <a:r>
              <a:rPr lang="zh-CN" altLang="en-US" sz="2100" dirty="0"/>
              <a:t>如果</a:t>
            </a:r>
            <a:r>
              <a:rPr lang="zh-CN" altLang="en-US" sz="2100" dirty="0">
                <a:solidFill>
                  <a:srgbClr val="0000FF"/>
                </a:solidFill>
              </a:rPr>
              <a:t>读者</a:t>
            </a:r>
            <a:r>
              <a:rPr lang="zh-CN" altLang="en-US" sz="2100" dirty="0"/>
              <a:t>来：</a:t>
            </a:r>
          </a:p>
          <a:p>
            <a:pPr marL="342900" lvl="1" indent="-342900">
              <a:lnSpc>
                <a:spcPct val="123000"/>
              </a:lnSpc>
              <a:spcBef>
                <a:spcPts val="300"/>
              </a:spcBef>
              <a:buClr>
                <a:srgbClr val="E71101"/>
              </a:buClr>
              <a:buSzPct val="60000"/>
              <a:buFont typeface="Wingdings" panose="05000000000000000000" pitchFamily="2" charset="2"/>
              <a:buChar char="n"/>
              <a:defRPr/>
            </a:pPr>
            <a:r>
              <a:rPr lang="zh-CN" altLang="en-US" sz="2100" dirty="0">
                <a:solidFill>
                  <a:schemeClr val="tx1">
                    <a:lumMod val="65000"/>
                    <a:lumOff val="35000"/>
                  </a:schemeClr>
                </a:solidFill>
              </a:rPr>
              <a:t>无读者、写者，新读者可以读。</a:t>
            </a:r>
          </a:p>
          <a:p>
            <a:pPr marL="342900" lvl="1" indent="-342900">
              <a:lnSpc>
                <a:spcPct val="123000"/>
              </a:lnSpc>
              <a:spcBef>
                <a:spcPts val="300"/>
              </a:spcBef>
              <a:buClr>
                <a:srgbClr val="E71101"/>
              </a:buClr>
              <a:buSzPct val="60000"/>
              <a:buFont typeface="Wingdings" panose="05000000000000000000" pitchFamily="2" charset="2"/>
              <a:buChar char="n"/>
              <a:defRPr/>
            </a:pPr>
            <a:r>
              <a:rPr lang="zh-CN" altLang="en-US" sz="2100" dirty="0">
                <a:solidFill>
                  <a:schemeClr val="tx1">
                    <a:lumMod val="65000"/>
                    <a:lumOff val="35000"/>
                  </a:schemeClr>
                </a:solidFill>
              </a:rPr>
              <a:t>有写者等，但有其它读者正在读，则新读者也可以读。</a:t>
            </a:r>
          </a:p>
          <a:p>
            <a:pPr marL="342900" lvl="1" indent="-342900">
              <a:lnSpc>
                <a:spcPct val="123000"/>
              </a:lnSpc>
              <a:spcBef>
                <a:spcPts val="300"/>
              </a:spcBef>
              <a:buClr>
                <a:srgbClr val="E71101"/>
              </a:buClr>
              <a:buSzPct val="60000"/>
              <a:buFont typeface="Wingdings" panose="05000000000000000000" pitchFamily="2" charset="2"/>
              <a:buChar char="n"/>
              <a:defRPr/>
            </a:pPr>
            <a:r>
              <a:rPr lang="zh-CN" altLang="en-US" sz="2100" dirty="0">
                <a:solidFill>
                  <a:schemeClr val="tx1">
                    <a:lumMod val="65000"/>
                    <a:lumOff val="35000"/>
                  </a:schemeClr>
                </a:solidFill>
              </a:rPr>
              <a:t>有写者写，新读者等。</a:t>
            </a:r>
          </a:p>
          <a:p>
            <a:pPr marL="342900" lvl="1" indent="-342900">
              <a:lnSpc>
                <a:spcPct val="150000"/>
              </a:lnSpc>
              <a:spcBef>
                <a:spcPts val="300"/>
              </a:spcBef>
              <a:buClr>
                <a:srgbClr val="E71101"/>
              </a:buClr>
              <a:buSzPct val="60000"/>
              <a:buFont typeface="Wingdings" panose="05000000000000000000" pitchFamily="2" charset="2"/>
              <a:buChar char="n"/>
              <a:defRPr/>
            </a:pPr>
            <a:endParaRPr lang="zh-CN" altLang="en-US" sz="2100" dirty="0">
              <a:solidFill>
                <a:schemeClr val="tx1">
                  <a:lumMod val="65000"/>
                  <a:lumOff val="35000"/>
                </a:schemeClr>
              </a:solidFill>
            </a:endParaRPr>
          </a:p>
        </p:txBody>
      </p:sp>
      <p:sp>
        <p:nvSpPr>
          <p:cNvPr id="23" name="内容占位符 2"/>
          <p:cNvSpPr txBox="1"/>
          <p:nvPr/>
        </p:nvSpPr>
        <p:spPr>
          <a:xfrm>
            <a:off x="5619750" y="1871345"/>
            <a:ext cx="3761740" cy="268795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580"/>
              </a:spcBef>
              <a:buNone/>
              <a:defRPr/>
            </a:pPr>
            <a:r>
              <a:rPr lang="zh-CN" altLang="en-US" sz="2100" dirty="0"/>
              <a:t>如果</a:t>
            </a:r>
            <a:r>
              <a:rPr lang="zh-CN" altLang="en-US" sz="2100" dirty="0">
                <a:solidFill>
                  <a:srgbClr val="FF0000"/>
                </a:solidFill>
              </a:rPr>
              <a:t>写者</a:t>
            </a:r>
            <a:r>
              <a:rPr lang="zh-CN" altLang="en-US" sz="2100" dirty="0"/>
              <a:t>来：</a:t>
            </a:r>
          </a:p>
          <a:p>
            <a:pPr marL="0" lvl="1" indent="-342900">
              <a:lnSpc>
                <a:spcPct val="123000"/>
              </a:lnSpc>
              <a:spcBef>
                <a:spcPts val="370"/>
              </a:spcBef>
              <a:buClr>
                <a:srgbClr val="E71101"/>
              </a:buClr>
              <a:buSzPct val="60000"/>
              <a:buFont typeface="Wingdings" panose="05000000000000000000" pitchFamily="2" charset="2"/>
              <a:buChar char="n"/>
              <a:defRPr/>
            </a:pPr>
            <a:r>
              <a:rPr lang="zh-CN" altLang="en-US" sz="2100" dirty="0"/>
              <a:t>无读者，新写者可以写。</a:t>
            </a:r>
          </a:p>
          <a:p>
            <a:pPr marL="0" lvl="1" indent="-342900">
              <a:lnSpc>
                <a:spcPct val="123000"/>
              </a:lnSpc>
              <a:spcBef>
                <a:spcPts val="370"/>
              </a:spcBef>
              <a:buClr>
                <a:srgbClr val="E71101"/>
              </a:buClr>
              <a:buSzPct val="60000"/>
              <a:buFont typeface="Wingdings" panose="05000000000000000000" pitchFamily="2" charset="2"/>
              <a:buChar char="n"/>
              <a:defRPr/>
            </a:pPr>
            <a:r>
              <a:rPr lang="zh-CN" altLang="en-US" sz="2100" dirty="0"/>
              <a:t>有读者，新写者等待。</a:t>
            </a:r>
          </a:p>
          <a:p>
            <a:pPr marL="0" lvl="1" indent="-342900">
              <a:lnSpc>
                <a:spcPct val="123000"/>
              </a:lnSpc>
              <a:spcBef>
                <a:spcPts val="370"/>
              </a:spcBef>
              <a:buClr>
                <a:srgbClr val="E71101"/>
              </a:buClr>
              <a:buSzPct val="60000"/>
              <a:buFont typeface="Wingdings" panose="05000000000000000000" pitchFamily="2" charset="2"/>
              <a:buChar char="n"/>
              <a:defRPr/>
            </a:pPr>
            <a:r>
              <a:rPr lang="zh-CN" altLang="en-US" sz="2100" dirty="0"/>
              <a:t>有其它写者，新写者等待。</a:t>
            </a:r>
          </a:p>
        </p:txBody>
      </p:sp>
      <p:sp>
        <p:nvSpPr>
          <p:cNvPr id="24" name="íSľïdé"/>
          <p:cNvSpPr/>
          <p:nvPr/>
        </p:nvSpPr>
        <p:spPr>
          <a:xfrm>
            <a:off x="3605601" y="1341926"/>
            <a:ext cx="425777" cy="383952"/>
          </a:xfrm>
          <a:custGeom>
            <a:avLst/>
            <a:gdLst>
              <a:gd name="connsiteX0" fmla="*/ 521432 w 608344"/>
              <a:gd name="connsiteY0" fmla="*/ 370453 h 548582"/>
              <a:gd name="connsiteX1" fmla="*/ 465737 w 608344"/>
              <a:gd name="connsiteY1" fmla="*/ 425787 h 548582"/>
              <a:gd name="connsiteX2" fmla="*/ 442491 w 608344"/>
              <a:gd name="connsiteY2" fmla="*/ 402479 h 548582"/>
              <a:gd name="connsiteX3" fmla="*/ 418201 w 608344"/>
              <a:gd name="connsiteY3" fmla="*/ 426545 h 548582"/>
              <a:gd name="connsiteX4" fmla="*/ 441447 w 608344"/>
              <a:gd name="connsiteY4" fmla="*/ 449948 h 548582"/>
              <a:gd name="connsiteX5" fmla="*/ 465642 w 608344"/>
              <a:gd name="connsiteY5" fmla="*/ 474204 h 548582"/>
              <a:gd name="connsiteX6" fmla="*/ 489932 w 608344"/>
              <a:gd name="connsiteY6" fmla="*/ 450043 h 548582"/>
              <a:gd name="connsiteX7" fmla="*/ 545532 w 608344"/>
              <a:gd name="connsiteY7" fmla="*/ 394709 h 548582"/>
              <a:gd name="connsiteX8" fmla="*/ 481962 w 608344"/>
              <a:gd name="connsiteY8" fmla="*/ 296170 h 548582"/>
              <a:gd name="connsiteX9" fmla="*/ 608344 w 608344"/>
              <a:gd name="connsiteY9" fmla="*/ 422376 h 548582"/>
              <a:gd name="connsiteX10" fmla="*/ 481962 w 608344"/>
              <a:gd name="connsiteY10" fmla="*/ 548582 h 548582"/>
              <a:gd name="connsiteX11" fmla="*/ 355579 w 608344"/>
              <a:gd name="connsiteY11" fmla="*/ 422376 h 548582"/>
              <a:gd name="connsiteX12" fmla="*/ 481962 w 608344"/>
              <a:gd name="connsiteY12" fmla="*/ 296170 h 548582"/>
              <a:gd name="connsiteX13" fmla="*/ 255835 w 608344"/>
              <a:gd name="connsiteY13" fmla="*/ 446 h 548582"/>
              <a:gd name="connsiteX14" fmla="*/ 317801 w 608344"/>
              <a:gd name="connsiteY14" fmla="*/ 13616 h 548582"/>
              <a:gd name="connsiteX15" fmla="*/ 348072 w 608344"/>
              <a:gd name="connsiteY15" fmla="*/ 41661 h 548582"/>
              <a:gd name="connsiteX16" fmla="*/ 381190 w 608344"/>
              <a:gd name="connsiteY16" fmla="*/ 146831 h 548582"/>
              <a:gd name="connsiteX17" fmla="*/ 378913 w 608344"/>
              <a:gd name="connsiteY17" fmla="*/ 156211 h 548582"/>
              <a:gd name="connsiteX18" fmla="*/ 387833 w 608344"/>
              <a:gd name="connsiteY18" fmla="*/ 200458 h 548582"/>
              <a:gd name="connsiteX19" fmla="*/ 366387 w 608344"/>
              <a:gd name="connsiteY19" fmla="*/ 237694 h 548582"/>
              <a:gd name="connsiteX20" fmla="*/ 351393 w 608344"/>
              <a:gd name="connsiteY20" fmla="*/ 278720 h 548582"/>
              <a:gd name="connsiteX21" fmla="*/ 351393 w 608344"/>
              <a:gd name="connsiteY21" fmla="*/ 322873 h 548582"/>
              <a:gd name="connsiteX22" fmla="*/ 317611 w 608344"/>
              <a:gd name="connsiteY22" fmla="*/ 422358 h 548582"/>
              <a:gd name="connsiteX23" fmla="*/ 376635 w 608344"/>
              <a:gd name="connsiteY23" fmla="*/ 548088 h 548582"/>
              <a:gd name="connsiteX24" fmla="*/ 26855 w 608344"/>
              <a:gd name="connsiteY24" fmla="*/ 548088 h 548582"/>
              <a:gd name="connsiteX25" fmla="*/ 0 w 608344"/>
              <a:gd name="connsiteY25" fmla="*/ 521274 h 548582"/>
              <a:gd name="connsiteX26" fmla="*/ 0 w 608344"/>
              <a:gd name="connsiteY26" fmla="*/ 473806 h 548582"/>
              <a:gd name="connsiteX27" fmla="*/ 19453 w 608344"/>
              <a:gd name="connsiteY27" fmla="*/ 432969 h 548582"/>
              <a:gd name="connsiteX28" fmla="*/ 173751 w 608344"/>
              <a:gd name="connsiteY28" fmla="*/ 334242 h 548582"/>
              <a:gd name="connsiteX29" fmla="*/ 176408 w 608344"/>
              <a:gd name="connsiteY29" fmla="*/ 329884 h 548582"/>
              <a:gd name="connsiteX30" fmla="*/ 176408 w 608344"/>
              <a:gd name="connsiteY30" fmla="*/ 278720 h 548582"/>
              <a:gd name="connsiteX31" fmla="*/ 161320 w 608344"/>
              <a:gd name="connsiteY31" fmla="*/ 237694 h 548582"/>
              <a:gd name="connsiteX32" fmla="*/ 139969 w 608344"/>
              <a:gd name="connsiteY32" fmla="*/ 200458 h 548582"/>
              <a:gd name="connsiteX33" fmla="*/ 148320 w 608344"/>
              <a:gd name="connsiteY33" fmla="*/ 156211 h 548582"/>
              <a:gd name="connsiteX34" fmla="*/ 146042 w 608344"/>
              <a:gd name="connsiteY34" fmla="*/ 146736 h 548582"/>
              <a:gd name="connsiteX35" fmla="*/ 145758 w 608344"/>
              <a:gd name="connsiteY35" fmla="*/ 95099 h 548582"/>
              <a:gd name="connsiteX36" fmla="*/ 176029 w 608344"/>
              <a:gd name="connsiteY36" fmla="*/ 42135 h 548582"/>
              <a:gd name="connsiteX37" fmla="*/ 203928 w 608344"/>
              <a:gd name="connsiteY37" fmla="*/ 19017 h 548582"/>
              <a:gd name="connsiteX38" fmla="*/ 231162 w 608344"/>
              <a:gd name="connsiteY38" fmla="*/ 5089 h 548582"/>
              <a:gd name="connsiteX39" fmla="*/ 255835 w 608344"/>
              <a:gd name="connsiteY39" fmla="*/ 446 h 54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344" h="548582">
                <a:moveTo>
                  <a:pt x="521432" y="370453"/>
                </a:moveTo>
                <a:lnTo>
                  <a:pt x="465737" y="425787"/>
                </a:lnTo>
                <a:lnTo>
                  <a:pt x="442491" y="402479"/>
                </a:lnTo>
                <a:lnTo>
                  <a:pt x="418201" y="426545"/>
                </a:lnTo>
                <a:lnTo>
                  <a:pt x="441447" y="449948"/>
                </a:lnTo>
                <a:lnTo>
                  <a:pt x="465642" y="474204"/>
                </a:lnTo>
                <a:lnTo>
                  <a:pt x="489932" y="450043"/>
                </a:lnTo>
                <a:lnTo>
                  <a:pt x="545532" y="394709"/>
                </a:lnTo>
                <a:close/>
                <a:moveTo>
                  <a:pt x="481962" y="296170"/>
                </a:moveTo>
                <a:cubicBezTo>
                  <a:pt x="551795" y="296170"/>
                  <a:pt x="608344" y="352641"/>
                  <a:pt x="608344" y="422376"/>
                </a:cubicBezTo>
                <a:cubicBezTo>
                  <a:pt x="608344" y="492111"/>
                  <a:pt x="551795" y="548582"/>
                  <a:pt x="481962" y="548582"/>
                </a:cubicBezTo>
                <a:cubicBezTo>
                  <a:pt x="412129" y="548582"/>
                  <a:pt x="355579" y="492111"/>
                  <a:pt x="355579" y="422376"/>
                </a:cubicBezTo>
                <a:cubicBezTo>
                  <a:pt x="355579" y="352641"/>
                  <a:pt x="412129" y="296170"/>
                  <a:pt x="481962" y="296170"/>
                </a:cubicBezTo>
                <a:close/>
                <a:moveTo>
                  <a:pt x="255835" y="446"/>
                </a:moveTo>
                <a:cubicBezTo>
                  <a:pt x="282785" y="-1828"/>
                  <a:pt x="303187" y="4899"/>
                  <a:pt x="317801" y="13616"/>
                </a:cubicBezTo>
                <a:cubicBezTo>
                  <a:pt x="339721" y="25744"/>
                  <a:pt x="348072" y="41661"/>
                  <a:pt x="348072" y="41661"/>
                </a:cubicBezTo>
                <a:cubicBezTo>
                  <a:pt x="348072" y="41661"/>
                  <a:pt x="398176" y="45167"/>
                  <a:pt x="381190" y="146831"/>
                </a:cubicBezTo>
                <a:cubicBezTo>
                  <a:pt x="380621" y="149863"/>
                  <a:pt x="379862" y="153085"/>
                  <a:pt x="378913" y="156211"/>
                </a:cubicBezTo>
                <a:cubicBezTo>
                  <a:pt x="388592" y="156211"/>
                  <a:pt x="398271" y="163507"/>
                  <a:pt x="387833" y="200458"/>
                </a:cubicBezTo>
                <a:cubicBezTo>
                  <a:pt x="379672" y="229262"/>
                  <a:pt x="372080" y="237221"/>
                  <a:pt x="366387" y="237694"/>
                </a:cubicBezTo>
                <a:cubicBezTo>
                  <a:pt x="364394" y="250675"/>
                  <a:pt x="359175" y="265076"/>
                  <a:pt x="351393" y="278720"/>
                </a:cubicBezTo>
                <a:lnTo>
                  <a:pt x="351393" y="322873"/>
                </a:lnTo>
                <a:cubicBezTo>
                  <a:pt x="330232" y="350539"/>
                  <a:pt x="317611" y="385027"/>
                  <a:pt x="317611" y="422358"/>
                </a:cubicBezTo>
                <a:cubicBezTo>
                  <a:pt x="317611" y="472764"/>
                  <a:pt x="340480" y="518053"/>
                  <a:pt x="376635" y="548088"/>
                </a:cubicBezTo>
                <a:lnTo>
                  <a:pt x="26855" y="548088"/>
                </a:lnTo>
                <a:cubicBezTo>
                  <a:pt x="12052" y="548088"/>
                  <a:pt x="0" y="536055"/>
                  <a:pt x="0" y="521274"/>
                </a:cubicBezTo>
                <a:lnTo>
                  <a:pt x="0" y="473806"/>
                </a:lnTo>
                <a:cubicBezTo>
                  <a:pt x="0" y="457983"/>
                  <a:pt x="7212" y="443013"/>
                  <a:pt x="19453" y="432969"/>
                </a:cubicBezTo>
                <a:cubicBezTo>
                  <a:pt x="86638" y="377921"/>
                  <a:pt x="159043" y="341443"/>
                  <a:pt x="173751" y="334242"/>
                </a:cubicBezTo>
                <a:cubicBezTo>
                  <a:pt x="175365" y="333484"/>
                  <a:pt x="176408" y="331779"/>
                  <a:pt x="176408" y="329884"/>
                </a:cubicBezTo>
                <a:lnTo>
                  <a:pt x="176408" y="278720"/>
                </a:lnTo>
                <a:cubicBezTo>
                  <a:pt x="168437" y="265076"/>
                  <a:pt x="163313" y="250675"/>
                  <a:pt x="161320" y="237694"/>
                </a:cubicBezTo>
                <a:cubicBezTo>
                  <a:pt x="155627" y="237221"/>
                  <a:pt x="148035" y="229072"/>
                  <a:pt x="139969" y="200458"/>
                </a:cubicBezTo>
                <a:cubicBezTo>
                  <a:pt x="129531" y="164170"/>
                  <a:pt x="138925" y="156496"/>
                  <a:pt x="148320" y="156211"/>
                </a:cubicBezTo>
                <a:cubicBezTo>
                  <a:pt x="147371" y="153085"/>
                  <a:pt x="146612" y="149863"/>
                  <a:pt x="146042" y="146736"/>
                </a:cubicBezTo>
                <a:cubicBezTo>
                  <a:pt x="142436" y="128450"/>
                  <a:pt x="141487" y="111396"/>
                  <a:pt x="145758" y="95099"/>
                </a:cubicBezTo>
                <a:cubicBezTo>
                  <a:pt x="150787" y="73212"/>
                  <a:pt x="162744" y="55684"/>
                  <a:pt x="176029" y="42135"/>
                </a:cubicBezTo>
                <a:cubicBezTo>
                  <a:pt x="184379" y="33134"/>
                  <a:pt x="193869" y="25459"/>
                  <a:pt x="203928" y="19017"/>
                </a:cubicBezTo>
                <a:cubicBezTo>
                  <a:pt x="212183" y="13332"/>
                  <a:pt x="221293" y="8405"/>
                  <a:pt x="231162" y="5089"/>
                </a:cubicBezTo>
                <a:cubicBezTo>
                  <a:pt x="238849" y="2625"/>
                  <a:pt x="247105" y="825"/>
                  <a:pt x="255835" y="446"/>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34290" rIns="68580" bIns="34290" numCol="1" spcCol="127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lvl="0" algn="ctr" defTabSz="977900">
              <a:lnSpc>
                <a:spcPct val="90000"/>
              </a:lnSpc>
              <a:spcBef>
                <a:spcPct val="0"/>
              </a:spcBef>
              <a:spcAft>
                <a:spcPct val="35000"/>
              </a:spcAft>
            </a:pPr>
            <a:endParaRPr lang="en-US" sz="1650" kern="1200"/>
          </a:p>
        </p:txBody>
      </p:sp>
      <p:sp>
        <p:nvSpPr>
          <p:cNvPr id="25" name="ïŝļíḓê"/>
          <p:cNvSpPr/>
          <p:nvPr/>
        </p:nvSpPr>
        <p:spPr bwMode="auto">
          <a:xfrm>
            <a:off x="4417494" y="2053357"/>
            <a:ext cx="417581" cy="415203"/>
          </a:xfrm>
          <a:custGeom>
            <a:avLst/>
            <a:gdLst>
              <a:gd name="T0" fmla="*/ 3682 w 4808"/>
              <a:gd name="T1" fmla="*/ 2763 h 4789"/>
              <a:gd name="T2" fmla="*/ 3420 w 4808"/>
              <a:gd name="T3" fmla="*/ 2703 h 4789"/>
              <a:gd name="T4" fmla="*/ 3026 w 4808"/>
              <a:gd name="T5" fmla="*/ 2392 h 4789"/>
              <a:gd name="T6" fmla="*/ 2818 w 4808"/>
              <a:gd name="T7" fmla="*/ 2517 h 4789"/>
              <a:gd name="T8" fmla="*/ 3219 w 4808"/>
              <a:gd name="T9" fmla="*/ 1876 h 4789"/>
              <a:gd name="T10" fmla="*/ 3609 w 4808"/>
              <a:gd name="T11" fmla="*/ 1953 h 4789"/>
              <a:gd name="T12" fmla="*/ 4553 w 4808"/>
              <a:gd name="T13" fmla="*/ 720 h 4789"/>
              <a:gd name="T14" fmla="*/ 4388 w 4808"/>
              <a:gd name="T15" fmla="*/ 680 h 4789"/>
              <a:gd name="T16" fmla="*/ 3872 w 4808"/>
              <a:gd name="T17" fmla="*/ 1161 h 4789"/>
              <a:gd name="T18" fmla="*/ 3859 w 4808"/>
              <a:gd name="T19" fmla="*/ 1160 h 4789"/>
              <a:gd name="T20" fmla="*/ 3491 w 4808"/>
              <a:gd name="T21" fmla="*/ 1099 h 4789"/>
              <a:gd name="T22" fmla="*/ 3432 w 4808"/>
              <a:gd name="T23" fmla="*/ 731 h 4789"/>
              <a:gd name="T24" fmla="*/ 3454 w 4808"/>
              <a:gd name="T25" fmla="*/ 658 h 4789"/>
              <a:gd name="T26" fmla="*/ 3938 w 4808"/>
              <a:gd name="T27" fmla="*/ 104 h 4789"/>
              <a:gd name="T28" fmla="*/ 3609 w 4808"/>
              <a:gd name="T29" fmla="*/ 0 h 4789"/>
              <a:gd name="T30" fmla="*/ 2710 w 4808"/>
              <a:gd name="T31" fmla="*/ 1369 h 4789"/>
              <a:gd name="T32" fmla="*/ 1300 w 4808"/>
              <a:gd name="T33" fmla="*/ 999 h 4789"/>
              <a:gd name="T34" fmla="*/ 1309 w 4808"/>
              <a:gd name="T35" fmla="*/ 892 h 4789"/>
              <a:gd name="T36" fmla="*/ 865 w 4808"/>
              <a:gd name="T37" fmla="*/ 294 h 4789"/>
              <a:gd name="T38" fmla="*/ 665 w 4808"/>
              <a:gd name="T39" fmla="*/ 298 h 4789"/>
              <a:gd name="T40" fmla="*/ 278 w 4808"/>
              <a:gd name="T41" fmla="*/ 787 h 4789"/>
              <a:gd name="T42" fmla="*/ 630 w 4808"/>
              <a:gd name="T43" fmla="*/ 1163 h 4789"/>
              <a:gd name="T44" fmla="*/ 926 w 4808"/>
              <a:gd name="T45" fmla="*/ 1291 h 4789"/>
              <a:gd name="T46" fmla="*/ 1018 w 4808"/>
              <a:gd name="T47" fmla="*/ 1282 h 4789"/>
              <a:gd name="T48" fmla="*/ 1485 w 4808"/>
              <a:gd name="T49" fmla="*/ 2594 h 4789"/>
              <a:gd name="T50" fmla="*/ 1037 w 4808"/>
              <a:gd name="T51" fmla="*/ 2572 h 4789"/>
              <a:gd name="T52" fmla="*/ 92 w 4808"/>
              <a:gd name="T53" fmla="*/ 3809 h 4789"/>
              <a:gd name="T54" fmla="*/ 186 w 4808"/>
              <a:gd name="T55" fmla="*/ 3882 h 4789"/>
              <a:gd name="T56" fmla="*/ 727 w 4808"/>
              <a:gd name="T57" fmla="*/ 3384 h 4789"/>
              <a:gd name="T58" fmla="*/ 789 w 4808"/>
              <a:gd name="T59" fmla="*/ 3371 h 4789"/>
              <a:gd name="T60" fmla="*/ 796 w 4808"/>
              <a:gd name="T61" fmla="*/ 3372 h 4789"/>
              <a:gd name="T62" fmla="*/ 1218 w 4808"/>
              <a:gd name="T63" fmla="*/ 3798 h 4789"/>
              <a:gd name="T64" fmla="*/ 1192 w 4808"/>
              <a:gd name="T65" fmla="*/ 3873 h 4789"/>
              <a:gd name="T66" fmla="*/ 707 w 4808"/>
              <a:gd name="T67" fmla="*/ 4427 h 4789"/>
              <a:gd name="T68" fmla="*/ 1037 w 4808"/>
              <a:gd name="T69" fmla="*/ 4531 h 4789"/>
              <a:gd name="T70" fmla="*/ 2016 w 4808"/>
              <a:gd name="T71" fmla="*/ 3551 h 4789"/>
              <a:gd name="T72" fmla="*/ 1994 w 4808"/>
              <a:gd name="T73" fmla="*/ 3103 h 4789"/>
              <a:gd name="T74" fmla="*/ 2535 w 4808"/>
              <a:gd name="T75" fmla="*/ 2799 h 4789"/>
              <a:gd name="T76" fmla="*/ 2410 w 4808"/>
              <a:gd name="T77" fmla="*/ 3007 h 4789"/>
              <a:gd name="T78" fmla="*/ 2721 w 4808"/>
              <a:gd name="T79" fmla="*/ 3401 h 4789"/>
              <a:gd name="T80" fmla="*/ 2781 w 4808"/>
              <a:gd name="T81" fmla="*/ 3663 h 4789"/>
              <a:gd name="T82" fmla="*/ 4013 w 4808"/>
              <a:gd name="T83" fmla="*/ 4789 h 4789"/>
              <a:gd name="T84" fmla="*/ 4734 w 4808"/>
              <a:gd name="T85" fmla="*/ 4173 h 4789"/>
              <a:gd name="T86" fmla="*/ 4734 w 4808"/>
              <a:gd name="T87" fmla="*/ 3815 h 4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08" h="4789">
                <a:moveTo>
                  <a:pt x="4734" y="3815"/>
                </a:moveTo>
                <a:lnTo>
                  <a:pt x="3682" y="2763"/>
                </a:lnTo>
                <a:cubicBezTo>
                  <a:pt x="3634" y="2715"/>
                  <a:pt x="3570" y="2689"/>
                  <a:pt x="3502" y="2689"/>
                </a:cubicBezTo>
                <a:cubicBezTo>
                  <a:pt x="3474" y="2689"/>
                  <a:pt x="3446" y="2694"/>
                  <a:pt x="3420" y="2703"/>
                </a:cubicBezTo>
                <a:lnTo>
                  <a:pt x="3167" y="2450"/>
                </a:lnTo>
                <a:cubicBezTo>
                  <a:pt x="3130" y="2413"/>
                  <a:pt x="3079" y="2392"/>
                  <a:pt x="3026" y="2392"/>
                </a:cubicBezTo>
                <a:cubicBezTo>
                  <a:pt x="2972" y="2392"/>
                  <a:pt x="2922" y="2413"/>
                  <a:pt x="2884" y="2450"/>
                </a:cubicBezTo>
                <a:lnTo>
                  <a:pt x="2818" y="2517"/>
                </a:lnTo>
                <a:lnTo>
                  <a:pt x="2699" y="2398"/>
                </a:lnTo>
                <a:lnTo>
                  <a:pt x="3219" y="1876"/>
                </a:lnTo>
                <a:cubicBezTo>
                  <a:pt x="3340" y="1928"/>
                  <a:pt x="3472" y="1953"/>
                  <a:pt x="3609" y="1953"/>
                </a:cubicBezTo>
                <a:lnTo>
                  <a:pt x="3609" y="1953"/>
                </a:lnTo>
                <a:cubicBezTo>
                  <a:pt x="3870" y="1953"/>
                  <a:pt x="4116" y="1854"/>
                  <a:pt x="4301" y="1669"/>
                </a:cubicBezTo>
                <a:cubicBezTo>
                  <a:pt x="4549" y="1421"/>
                  <a:pt x="4646" y="1059"/>
                  <a:pt x="4553" y="720"/>
                </a:cubicBezTo>
                <a:cubicBezTo>
                  <a:pt x="4542" y="678"/>
                  <a:pt x="4502" y="648"/>
                  <a:pt x="4459" y="648"/>
                </a:cubicBezTo>
                <a:cubicBezTo>
                  <a:pt x="4441" y="648"/>
                  <a:pt x="4413" y="654"/>
                  <a:pt x="4388" y="680"/>
                </a:cubicBezTo>
                <a:cubicBezTo>
                  <a:pt x="4384" y="683"/>
                  <a:pt x="4034" y="1030"/>
                  <a:pt x="3918" y="1146"/>
                </a:cubicBezTo>
                <a:cubicBezTo>
                  <a:pt x="3906" y="1159"/>
                  <a:pt x="3885" y="1161"/>
                  <a:pt x="3872" y="1161"/>
                </a:cubicBezTo>
                <a:cubicBezTo>
                  <a:pt x="3864" y="1161"/>
                  <a:pt x="3859" y="1160"/>
                  <a:pt x="3859" y="1160"/>
                </a:cubicBezTo>
                <a:lnTo>
                  <a:pt x="3859" y="1160"/>
                </a:lnTo>
                <a:lnTo>
                  <a:pt x="3851" y="1159"/>
                </a:lnTo>
                <a:cubicBezTo>
                  <a:pt x="3707" y="1146"/>
                  <a:pt x="3535" y="1119"/>
                  <a:pt x="3491" y="1099"/>
                </a:cubicBezTo>
                <a:cubicBezTo>
                  <a:pt x="3470" y="1055"/>
                  <a:pt x="3445" y="879"/>
                  <a:pt x="3432" y="733"/>
                </a:cubicBezTo>
                <a:lnTo>
                  <a:pt x="3432" y="731"/>
                </a:lnTo>
                <a:lnTo>
                  <a:pt x="3429" y="727"/>
                </a:lnTo>
                <a:cubicBezTo>
                  <a:pt x="3428" y="720"/>
                  <a:pt x="3425" y="687"/>
                  <a:pt x="3454" y="658"/>
                </a:cubicBezTo>
                <a:cubicBezTo>
                  <a:pt x="3574" y="538"/>
                  <a:pt x="3905" y="204"/>
                  <a:pt x="3908" y="201"/>
                </a:cubicBezTo>
                <a:cubicBezTo>
                  <a:pt x="3936" y="173"/>
                  <a:pt x="3947" y="138"/>
                  <a:pt x="3938" y="104"/>
                </a:cubicBezTo>
                <a:cubicBezTo>
                  <a:pt x="3927" y="64"/>
                  <a:pt x="3893" y="42"/>
                  <a:pt x="3865" y="34"/>
                </a:cubicBezTo>
                <a:cubicBezTo>
                  <a:pt x="3782" y="11"/>
                  <a:pt x="3695" y="0"/>
                  <a:pt x="3609" y="0"/>
                </a:cubicBezTo>
                <a:cubicBezTo>
                  <a:pt x="3347" y="0"/>
                  <a:pt x="3101" y="102"/>
                  <a:pt x="2916" y="287"/>
                </a:cubicBezTo>
                <a:cubicBezTo>
                  <a:pt x="2624" y="579"/>
                  <a:pt x="2555" y="1011"/>
                  <a:pt x="2710" y="1369"/>
                </a:cubicBezTo>
                <a:lnTo>
                  <a:pt x="2190" y="1889"/>
                </a:lnTo>
                <a:lnTo>
                  <a:pt x="1300" y="999"/>
                </a:lnTo>
                <a:cubicBezTo>
                  <a:pt x="1300" y="998"/>
                  <a:pt x="1299" y="998"/>
                  <a:pt x="1299" y="997"/>
                </a:cubicBezTo>
                <a:cubicBezTo>
                  <a:pt x="1307" y="963"/>
                  <a:pt x="1311" y="928"/>
                  <a:pt x="1309" y="892"/>
                </a:cubicBezTo>
                <a:cubicBezTo>
                  <a:pt x="1305" y="788"/>
                  <a:pt x="1260" y="689"/>
                  <a:pt x="1182" y="611"/>
                </a:cubicBezTo>
                <a:lnTo>
                  <a:pt x="865" y="294"/>
                </a:lnTo>
                <a:cubicBezTo>
                  <a:pt x="858" y="288"/>
                  <a:pt x="821" y="253"/>
                  <a:pt x="766" y="253"/>
                </a:cubicBezTo>
                <a:cubicBezTo>
                  <a:pt x="740" y="253"/>
                  <a:pt x="702" y="261"/>
                  <a:pt x="665" y="298"/>
                </a:cubicBezTo>
                <a:lnTo>
                  <a:pt x="318" y="645"/>
                </a:lnTo>
                <a:cubicBezTo>
                  <a:pt x="277" y="685"/>
                  <a:pt x="263" y="737"/>
                  <a:pt x="278" y="787"/>
                </a:cubicBezTo>
                <a:cubicBezTo>
                  <a:pt x="288" y="820"/>
                  <a:pt x="308" y="842"/>
                  <a:pt x="314" y="848"/>
                </a:cubicBezTo>
                <a:lnTo>
                  <a:pt x="630" y="1163"/>
                </a:lnTo>
                <a:cubicBezTo>
                  <a:pt x="712" y="1246"/>
                  <a:pt x="817" y="1291"/>
                  <a:pt x="926" y="1291"/>
                </a:cubicBezTo>
                <a:lnTo>
                  <a:pt x="926" y="1291"/>
                </a:lnTo>
                <a:cubicBezTo>
                  <a:pt x="957" y="1291"/>
                  <a:pt x="987" y="1287"/>
                  <a:pt x="1016" y="1280"/>
                </a:cubicBezTo>
                <a:cubicBezTo>
                  <a:pt x="1017" y="1281"/>
                  <a:pt x="1017" y="1281"/>
                  <a:pt x="1018" y="1282"/>
                </a:cubicBezTo>
                <a:lnTo>
                  <a:pt x="1907" y="2171"/>
                </a:lnTo>
                <a:lnTo>
                  <a:pt x="1485" y="2594"/>
                </a:lnTo>
                <a:cubicBezTo>
                  <a:pt x="1466" y="2613"/>
                  <a:pt x="1449" y="2634"/>
                  <a:pt x="1435" y="2656"/>
                </a:cubicBezTo>
                <a:cubicBezTo>
                  <a:pt x="1311" y="2601"/>
                  <a:pt x="1176" y="2572"/>
                  <a:pt x="1037" y="2572"/>
                </a:cubicBezTo>
                <a:cubicBezTo>
                  <a:pt x="775" y="2572"/>
                  <a:pt x="529" y="2674"/>
                  <a:pt x="344" y="2859"/>
                </a:cubicBezTo>
                <a:cubicBezTo>
                  <a:pt x="96" y="3106"/>
                  <a:pt x="0" y="3471"/>
                  <a:pt x="92" y="3809"/>
                </a:cubicBezTo>
                <a:cubicBezTo>
                  <a:pt x="103" y="3852"/>
                  <a:pt x="143" y="3882"/>
                  <a:pt x="186" y="3882"/>
                </a:cubicBezTo>
                <a:lnTo>
                  <a:pt x="186" y="3882"/>
                </a:lnTo>
                <a:cubicBezTo>
                  <a:pt x="204" y="3882"/>
                  <a:pt x="232" y="3877"/>
                  <a:pt x="258" y="3851"/>
                </a:cubicBezTo>
                <a:cubicBezTo>
                  <a:pt x="261" y="3847"/>
                  <a:pt x="611" y="3500"/>
                  <a:pt x="727" y="3384"/>
                </a:cubicBezTo>
                <a:cubicBezTo>
                  <a:pt x="740" y="3372"/>
                  <a:pt x="762" y="3370"/>
                  <a:pt x="774" y="3370"/>
                </a:cubicBezTo>
                <a:cubicBezTo>
                  <a:pt x="783" y="3370"/>
                  <a:pt x="789" y="3371"/>
                  <a:pt x="789" y="3371"/>
                </a:cubicBezTo>
                <a:lnTo>
                  <a:pt x="789" y="3371"/>
                </a:lnTo>
                <a:lnTo>
                  <a:pt x="796" y="3372"/>
                </a:lnTo>
                <a:cubicBezTo>
                  <a:pt x="940" y="3385"/>
                  <a:pt x="1113" y="3411"/>
                  <a:pt x="1157" y="3431"/>
                </a:cubicBezTo>
                <a:cubicBezTo>
                  <a:pt x="1178" y="3475"/>
                  <a:pt x="1205" y="3652"/>
                  <a:pt x="1218" y="3798"/>
                </a:cubicBezTo>
                <a:lnTo>
                  <a:pt x="1219" y="3805"/>
                </a:lnTo>
                <a:cubicBezTo>
                  <a:pt x="1219" y="3805"/>
                  <a:pt x="1223" y="3842"/>
                  <a:pt x="1192" y="3873"/>
                </a:cubicBezTo>
                <a:cubicBezTo>
                  <a:pt x="1072" y="3993"/>
                  <a:pt x="741" y="4327"/>
                  <a:pt x="738" y="4330"/>
                </a:cubicBezTo>
                <a:cubicBezTo>
                  <a:pt x="710" y="4358"/>
                  <a:pt x="699" y="4393"/>
                  <a:pt x="707" y="4427"/>
                </a:cubicBezTo>
                <a:cubicBezTo>
                  <a:pt x="718" y="4467"/>
                  <a:pt x="752" y="4489"/>
                  <a:pt x="780" y="4497"/>
                </a:cubicBezTo>
                <a:cubicBezTo>
                  <a:pt x="864" y="4519"/>
                  <a:pt x="950" y="4531"/>
                  <a:pt x="1037" y="4531"/>
                </a:cubicBezTo>
                <a:cubicBezTo>
                  <a:pt x="1298" y="4531"/>
                  <a:pt x="1544" y="4429"/>
                  <a:pt x="1729" y="4244"/>
                </a:cubicBezTo>
                <a:cubicBezTo>
                  <a:pt x="1914" y="4059"/>
                  <a:pt x="2016" y="3813"/>
                  <a:pt x="2016" y="3551"/>
                </a:cubicBezTo>
                <a:cubicBezTo>
                  <a:pt x="2016" y="3412"/>
                  <a:pt x="1987" y="3277"/>
                  <a:pt x="1932" y="3153"/>
                </a:cubicBezTo>
                <a:cubicBezTo>
                  <a:pt x="1954" y="3139"/>
                  <a:pt x="1975" y="3122"/>
                  <a:pt x="1994" y="3103"/>
                </a:cubicBezTo>
                <a:lnTo>
                  <a:pt x="2417" y="2681"/>
                </a:lnTo>
                <a:lnTo>
                  <a:pt x="2535" y="2799"/>
                </a:lnTo>
                <a:lnTo>
                  <a:pt x="2469" y="2866"/>
                </a:lnTo>
                <a:cubicBezTo>
                  <a:pt x="2431" y="2904"/>
                  <a:pt x="2410" y="2954"/>
                  <a:pt x="2410" y="3007"/>
                </a:cubicBezTo>
                <a:cubicBezTo>
                  <a:pt x="2410" y="3061"/>
                  <a:pt x="2431" y="3111"/>
                  <a:pt x="2469" y="3149"/>
                </a:cubicBezTo>
                <a:lnTo>
                  <a:pt x="2721" y="3401"/>
                </a:lnTo>
                <a:cubicBezTo>
                  <a:pt x="2712" y="3427"/>
                  <a:pt x="2707" y="3455"/>
                  <a:pt x="2707" y="3484"/>
                </a:cubicBezTo>
                <a:cubicBezTo>
                  <a:pt x="2707" y="3552"/>
                  <a:pt x="2734" y="3615"/>
                  <a:pt x="2781" y="3663"/>
                </a:cubicBezTo>
                <a:lnTo>
                  <a:pt x="3834" y="4715"/>
                </a:lnTo>
                <a:cubicBezTo>
                  <a:pt x="3881" y="4763"/>
                  <a:pt x="3945" y="4789"/>
                  <a:pt x="4013" y="4789"/>
                </a:cubicBezTo>
                <a:cubicBezTo>
                  <a:pt x="4081" y="4789"/>
                  <a:pt x="4144" y="4763"/>
                  <a:pt x="4192" y="4715"/>
                </a:cubicBezTo>
                <a:lnTo>
                  <a:pt x="4734" y="4173"/>
                </a:lnTo>
                <a:cubicBezTo>
                  <a:pt x="4782" y="4126"/>
                  <a:pt x="4808" y="4062"/>
                  <a:pt x="4808" y="3994"/>
                </a:cubicBezTo>
                <a:cubicBezTo>
                  <a:pt x="4808" y="3926"/>
                  <a:pt x="4782" y="3863"/>
                  <a:pt x="4734" y="3815"/>
                </a:cubicBezTo>
                <a:close/>
              </a:path>
            </a:pathLst>
          </a:custGeom>
          <a:solidFill>
            <a:schemeClr val="bg1"/>
          </a:solidFill>
          <a:ln>
            <a:noFill/>
          </a:ln>
        </p:spPr>
        <p:txBody>
          <a:bodyPr wrap="square" lIns="68580" tIns="34290" rIns="68580" bIns="34290">
            <a:normAutofit/>
          </a:bodyPr>
          <a:lstStyle/>
          <a:p>
            <a:endParaRPr lang="zh-CN" altLang="en-US" sz="100"/>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读者优先</a:t>
            </a:r>
            <a:r>
              <a:rPr lang="en-US" altLang="zh-CN" sz="2100" b="1" dirty="0">
                <a:solidFill>
                  <a:srgbClr val="7F7F7F"/>
                </a:solidFill>
              </a:rPr>
              <a:t>(</a:t>
            </a:r>
            <a:r>
              <a:rPr lang="zh-CN" altLang="en-US" sz="2100" b="1" dirty="0">
                <a:solidFill>
                  <a:srgbClr val="7F7F7F"/>
                </a:solidFill>
              </a:rPr>
              <a:t>第一类读者写者问题</a:t>
            </a:r>
            <a:r>
              <a:rPr lang="en-US" altLang="zh-CN" sz="2100" b="1" dirty="0">
                <a:solidFill>
                  <a:srgbClr val="7F7F7F"/>
                </a:solidFill>
              </a:rPr>
              <a:t>)</a:t>
            </a:r>
          </a:p>
        </p:txBody>
      </p:sp>
      <p:sp>
        <p:nvSpPr>
          <p:cNvPr id="8" name="内容占位符 4"/>
          <p:cNvSpPr txBox="1"/>
          <p:nvPr/>
        </p:nvSpPr>
        <p:spPr>
          <a:xfrm>
            <a:off x="4549303" y="758818"/>
            <a:ext cx="4004880" cy="4322294"/>
          </a:xfrm>
          <a:prstGeom prst="rect">
            <a:avLst/>
          </a:prstGeom>
          <a:ln>
            <a:solidFill>
              <a:srgbClr val="000000"/>
            </a:solid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600"/>
              </a:spcBef>
              <a:buFont typeface="Wingdings 2" panose="05020102010507070707" pitchFamily="18" charset="2"/>
              <a:buNone/>
            </a:pPr>
            <a:r>
              <a:rPr kumimoji="1" lang="en-US" altLang="zh-CN" sz="1400" dirty="0">
                <a:latin typeface="+mn-ea"/>
              </a:rPr>
              <a:t>void </a:t>
            </a:r>
            <a:r>
              <a:rPr kumimoji="1" lang="en-US" altLang="zh-CN" sz="1400" dirty="0">
                <a:solidFill>
                  <a:srgbClr val="FF0000"/>
                </a:solidFill>
                <a:latin typeface="+mn-ea"/>
              </a:rPr>
              <a:t>reader</a:t>
            </a:r>
            <a:r>
              <a:rPr kumimoji="1" lang="en-US" altLang="zh-CN" sz="1400" dirty="0">
                <a:latin typeface="+mn-ea"/>
              </a:rPr>
              <a:t>() {</a:t>
            </a:r>
          </a:p>
          <a:p>
            <a:pPr marL="0" indent="0" algn="just">
              <a:spcBef>
                <a:spcPts val="600"/>
              </a:spcBef>
              <a:buFont typeface="Wingdings 2" panose="05020102010507070707" pitchFamily="18" charset="2"/>
              <a:buNone/>
            </a:pPr>
            <a:r>
              <a:rPr kumimoji="1" lang="en-US" altLang="zh-CN" sz="1400" dirty="0">
                <a:latin typeface="+mn-ea"/>
              </a:rPr>
              <a:t>    do {</a:t>
            </a:r>
          </a:p>
          <a:p>
            <a:pPr marL="0" indent="0" algn="just">
              <a:spcBef>
                <a:spcPts val="600"/>
              </a:spcBef>
              <a:buFont typeface="Wingdings 2" panose="05020102010507070707" pitchFamily="18" charset="2"/>
              <a:buNone/>
            </a:pPr>
            <a:r>
              <a:rPr kumimoji="1" lang="en-US" altLang="zh-CN" sz="1400" dirty="0">
                <a:latin typeface="+mn-ea"/>
              </a:rPr>
              <a:t>	wait(</a:t>
            </a:r>
            <a:r>
              <a:rPr kumimoji="1" lang="en-US" altLang="zh-CN" sz="1400" dirty="0" err="1">
                <a:latin typeface="+mn-ea"/>
              </a:rPr>
              <a:t>rmutex</a:t>
            </a:r>
            <a:r>
              <a:rPr kumimoji="1" lang="en-US" altLang="zh-CN" sz="1400" dirty="0">
                <a:latin typeface="+mn-ea"/>
              </a:rPr>
              <a:t>); </a:t>
            </a:r>
            <a:r>
              <a:rPr kumimoji="1" lang="en-US" altLang="zh-CN" sz="1400" dirty="0">
                <a:solidFill>
                  <a:srgbClr val="FF0000"/>
                </a:solidFill>
                <a:latin typeface="+mn-ea"/>
              </a:rPr>
              <a:t>//</a:t>
            </a:r>
            <a:r>
              <a:rPr kumimoji="1" lang="zh-CN" altLang="en-US" sz="1400" dirty="0">
                <a:solidFill>
                  <a:srgbClr val="FF0000"/>
                </a:solidFill>
                <a:latin typeface="+mn-ea"/>
              </a:rPr>
              <a:t>申请读</a:t>
            </a:r>
            <a:endParaRPr kumimoji="1" lang="en-US" altLang="zh-CN" sz="1400" dirty="0">
              <a:solidFill>
                <a:srgbClr val="FF0000"/>
              </a:solidFill>
              <a:latin typeface="+mn-ea"/>
            </a:endParaRPr>
          </a:p>
          <a:p>
            <a:pPr marL="0" indent="0" algn="just">
              <a:spcBef>
                <a:spcPts val="600"/>
              </a:spcBef>
              <a:buFont typeface="Wingdings 2" panose="05020102010507070707" pitchFamily="18" charset="2"/>
              <a:buNone/>
            </a:pPr>
            <a:r>
              <a:rPr kumimoji="1" lang="en-US" altLang="zh-CN" sz="1400" dirty="0">
                <a:latin typeface="+mn-ea"/>
              </a:rPr>
              <a:t>	if (</a:t>
            </a:r>
            <a:r>
              <a:rPr kumimoji="1" lang="en-US" altLang="zh-CN" sz="1400" dirty="0" err="1">
                <a:highlight>
                  <a:srgbClr val="FFFF00"/>
                </a:highlight>
                <a:latin typeface="+mn-ea"/>
              </a:rPr>
              <a:t>readcount</a:t>
            </a:r>
            <a:r>
              <a:rPr kumimoji="1" lang="en-US" altLang="zh-CN" sz="1400" dirty="0">
                <a:latin typeface="+mn-ea"/>
              </a:rPr>
              <a:t>==0) </a:t>
            </a:r>
            <a:r>
              <a:rPr kumimoji="1" lang="en-US" altLang="zh-CN" sz="1400" dirty="0">
                <a:highlight>
                  <a:srgbClr val="00FFFF"/>
                </a:highlight>
                <a:latin typeface="+mn-ea"/>
              </a:rPr>
              <a:t>wait(</a:t>
            </a:r>
            <a:r>
              <a:rPr lang="en-US" altLang="zh-CN" sz="1400" dirty="0" err="1">
                <a:highlight>
                  <a:srgbClr val="00FFFF"/>
                </a:highlight>
                <a:latin typeface="+mn-ea"/>
                <a:sym typeface="+mn-ea"/>
              </a:rPr>
              <a:t>wmutex</a:t>
            </a:r>
            <a:r>
              <a:rPr kumimoji="1" lang="en-US" altLang="zh-CN" sz="1400" dirty="0">
                <a:highlight>
                  <a:srgbClr val="00FFFF"/>
                </a:highlight>
                <a:latin typeface="+mn-ea"/>
              </a:rPr>
              <a:t>)</a:t>
            </a:r>
            <a:r>
              <a:rPr kumimoji="1" lang="en-US" altLang="zh-CN" sz="1400" dirty="0">
                <a:latin typeface="+mn-ea"/>
              </a:rPr>
              <a:t>;</a:t>
            </a:r>
          </a:p>
          <a:p>
            <a:pPr marL="0" indent="0" algn="just">
              <a:spcBef>
                <a:spcPts val="600"/>
              </a:spcBef>
              <a:buFont typeface="Wingdings 2" panose="05020102010507070707" pitchFamily="18" charset="2"/>
              <a:buNone/>
            </a:pPr>
            <a:r>
              <a:rPr kumimoji="1" lang="en-US" altLang="zh-CN" sz="1400" dirty="0">
                <a:latin typeface="+mn-ea"/>
              </a:rPr>
              <a:t>	</a:t>
            </a:r>
            <a:r>
              <a:rPr kumimoji="1" lang="en-US" altLang="zh-CN" sz="1400" dirty="0" err="1">
                <a:latin typeface="+mn-ea"/>
              </a:rPr>
              <a:t>readcount</a:t>
            </a:r>
            <a:r>
              <a:rPr kumimoji="1" lang="en-US" altLang="zh-CN" sz="1400" dirty="0">
                <a:latin typeface="+mn-ea"/>
              </a:rPr>
              <a:t>++;</a:t>
            </a:r>
          </a:p>
          <a:p>
            <a:pPr marL="0" indent="0" algn="just">
              <a:spcBef>
                <a:spcPts val="600"/>
              </a:spcBef>
              <a:buFont typeface="Wingdings 2" panose="05020102010507070707" pitchFamily="18" charset="2"/>
              <a:buNone/>
            </a:pPr>
            <a:r>
              <a:rPr kumimoji="1" lang="en-US" altLang="zh-CN" sz="1400" dirty="0">
                <a:latin typeface="+mn-ea"/>
              </a:rPr>
              <a:t>	signal(</a:t>
            </a:r>
            <a:r>
              <a:rPr kumimoji="1" lang="en-US" altLang="zh-CN" sz="1400" dirty="0" err="1">
                <a:latin typeface="+mn-ea"/>
              </a:rPr>
              <a:t>rmutex</a:t>
            </a:r>
            <a:r>
              <a:rPr kumimoji="1" lang="en-US" altLang="zh-CN" sz="1400" dirty="0">
                <a:latin typeface="+mn-ea"/>
              </a:rPr>
              <a:t>);</a:t>
            </a:r>
          </a:p>
          <a:p>
            <a:pPr marL="0" indent="0" algn="just">
              <a:spcBef>
                <a:spcPts val="600"/>
              </a:spcBef>
              <a:buFont typeface="Wingdings 2" panose="05020102010507070707" pitchFamily="18" charset="2"/>
              <a:buNone/>
            </a:pPr>
            <a:r>
              <a:rPr kumimoji="1" lang="en-US" altLang="zh-CN" sz="1400" dirty="0">
                <a:latin typeface="+mn-ea"/>
              </a:rPr>
              <a:t>	…</a:t>
            </a:r>
          </a:p>
          <a:p>
            <a:pPr marL="0" indent="0" algn="just">
              <a:spcBef>
                <a:spcPts val="600"/>
              </a:spcBef>
              <a:buFont typeface="Wingdings 2" panose="05020102010507070707" pitchFamily="18" charset="2"/>
              <a:buNone/>
            </a:pPr>
            <a:r>
              <a:rPr kumimoji="1" lang="en-US" altLang="zh-CN" sz="1400" dirty="0">
                <a:latin typeface="+mn-ea"/>
              </a:rPr>
              <a:t>	</a:t>
            </a:r>
            <a:r>
              <a:rPr kumimoji="1" lang="zh-CN" altLang="en-US" sz="1400" dirty="0">
                <a:solidFill>
                  <a:srgbClr val="FF0000"/>
                </a:solidFill>
                <a:latin typeface="+mn-ea"/>
              </a:rPr>
              <a:t>读</a:t>
            </a:r>
            <a:endParaRPr kumimoji="1" lang="en-US" altLang="zh-CN" sz="1400" dirty="0">
              <a:latin typeface="+mn-ea"/>
            </a:endParaRPr>
          </a:p>
          <a:p>
            <a:pPr marL="0" indent="0" algn="just">
              <a:spcBef>
                <a:spcPts val="600"/>
              </a:spcBef>
              <a:buFont typeface="Wingdings 2" panose="05020102010507070707" pitchFamily="18" charset="2"/>
              <a:buNone/>
            </a:pPr>
            <a:r>
              <a:rPr kumimoji="1" lang="en-US" altLang="zh-CN" sz="1400" dirty="0">
                <a:latin typeface="+mn-ea"/>
              </a:rPr>
              <a:t>	…</a:t>
            </a:r>
          </a:p>
          <a:p>
            <a:pPr marL="0" indent="0" algn="just">
              <a:spcBef>
                <a:spcPts val="600"/>
              </a:spcBef>
              <a:buFont typeface="Wingdings 2" panose="05020102010507070707" pitchFamily="18" charset="2"/>
              <a:buNone/>
            </a:pPr>
            <a:r>
              <a:rPr kumimoji="1" lang="en-US" altLang="zh-CN" sz="1400" dirty="0">
                <a:latin typeface="+mn-ea"/>
              </a:rPr>
              <a:t>	wait(</a:t>
            </a:r>
            <a:r>
              <a:rPr kumimoji="1" lang="en-US" altLang="zh-CN" sz="1400" dirty="0" err="1">
                <a:latin typeface="+mn-ea"/>
              </a:rPr>
              <a:t>rmutex</a:t>
            </a:r>
            <a:r>
              <a:rPr kumimoji="1" lang="en-US" altLang="zh-CN" sz="1400" dirty="0">
                <a:latin typeface="+mn-ea"/>
              </a:rPr>
              <a:t>);</a:t>
            </a:r>
          </a:p>
          <a:p>
            <a:pPr marL="0" indent="0" algn="just">
              <a:spcBef>
                <a:spcPts val="600"/>
              </a:spcBef>
              <a:buFont typeface="Wingdings 2" panose="05020102010507070707" pitchFamily="18" charset="2"/>
              <a:buNone/>
            </a:pPr>
            <a:r>
              <a:rPr kumimoji="1" lang="en-US" altLang="zh-CN" sz="1400" dirty="0">
                <a:latin typeface="+mn-ea"/>
              </a:rPr>
              <a:t>	</a:t>
            </a:r>
            <a:r>
              <a:rPr kumimoji="1" lang="en-US" altLang="zh-CN" sz="1400" dirty="0" err="1">
                <a:latin typeface="+mn-ea"/>
              </a:rPr>
              <a:t>readcount</a:t>
            </a:r>
            <a:r>
              <a:rPr kumimoji="1" lang="en-US" altLang="zh-CN" sz="1400" dirty="0">
                <a:latin typeface="+mn-ea"/>
              </a:rPr>
              <a:t>--;</a:t>
            </a:r>
          </a:p>
          <a:p>
            <a:pPr marL="0" indent="0" algn="just">
              <a:spcBef>
                <a:spcPts val="600"/>
              </a:spcBef>
              <a:buFont typeface="Wingdings 2" panose="05020102010507070707" pitchFamily="18" charset="2"/>
              <a:buNone/>
            </a:pPr>
            <a:r>
              <a:rPr kumimoji="1" lang="en-US" altLang="zh-CN" sz="1400" dirty="0">
                <a:latin typeface="+mn-ea"/>
              </a:rPr>
              <a:t>	if (</a:t>
            </a:r>
            <a:r>
              <a:rPr kumimoji="1" lang="en-US" altLang="zh-CN" sz="1400" dirty="0" err="1">
                <a:latin typeface="+mn-ea"/>
              </a:rPr>
              <a:t>readcount</a:t>
            </a:r>
            <a:r>
              <a:rPr kumimoji="1" lang="en-US" altLang="zh-CN" sz="1400" dirty="0">
                <a:latin typeface="+mn-ea"/>
              </a:rPr>
              <a:t>==0) </a:t>
            </a:r>
            <a:r>
              <a:rPr kumimoji="1" lang="en-US" altLang="zh-CN" sz="1400" dirty="0">
                <a:highlight>
                  <a:srgbClr val="00FFFF"/>
                </a:highlight>
                <a:latin typeface="+mn-ea"/>
              </a:rPr>
              <a:t>signal(</a:t>
            </a:r>
            <a:r>
              <a:rPr lang="en-US" altLang="zh-CN" sz="1400" dirty="0" err="1">
                <a:highlight>
                  <a:srgbClr val="00FFFF"/>
                </a:highlight>
                <a:latin typeface="+mn-ea"/>
                <a:sym typeface="+mn-ea"/>
              </a:rPr>
              <a:t>wmutex</a:t>
            </a:r>
            <a:r>
              <a:rPr kumimoji="1" lang="en-US" altLang="zh-CN" sz="1400" dirty="0">
                <a:highlight>
                  <a:srgbClr val="00FFFF"/>
                </a:highlight>
                <a:latin typeface="+mn-ea"/>
              </a:rPr>
              <a:t>)</a:t>
            </a:r>
            <a:r>
              <a:rPr kumimoji="1" lang="en-US" altLang="zh-CN" sz="1400" dirty="0">
                <a:latin typeface="+mn-ea"/>
              </a:rPr>
              <a:t>;</a:t>
            </a:r>
          </a:p>
          <a:p>
            <a:pPr marL="0" indent="0" algn="just">
              <a:spcBef>
                <a:spcPts val="600"/>
              </a:spcBef>
              <a:buNone/>
            </a:pPr>
            <a:r>
              <a:rPr kumimoji="1" lang="en-US" altLang="zh-CN" sz="1400" dirty="0">
                <a:latin typeface="+mn-ea"/>
              </a:rPr>
              <a:t>	signal(</a:t>
            </a:r>
            <a:r>
              <a:rPr kumimoji="1" lang="en-US" altLang="zh-CN" sz="1400" dirty="0" err="1">
                <a:latin typeface="+mn-ea"/>
              </a:rPr>
              <a:t>rmutex</a:t>
            </a:r>
            <a:r>
              <a:rPr kumimoji="1" lang="en-US" altLang="zh-CN" sz="1400" dirty="0">
                <a:latin typeface="+mn-ea"/>
              </a:rPr>
              <a:t>);</a:t>
            </a:r>
            <a:r>
              <a:rPr kumimoji="1" lang="en-US" altLang="zh-CN" sz="1400" dirty="0">
                <a:solidFill>
                  <a:srgbClr val="FF0000"/>
                </a:solidFill>
                <a:latin typeface="+mn-ea"/>
              </a:rPr>
              <a:t> //</a:t>
            </a:r>
            <a:r>
              <a:rPr kumimoji="1" lang="zh-CN" altLang="en-US" sz="1400" dirty="0">
                <a:solidFill>
                  <a:srgbClr val="FF0000"/>
                </a:solidFill>
                <a:latin typeface="+mn-ea"/>
              </a:rPr>
              <a:t>恢复 读 信号量</a:t>
            </a:r>
            <a:endParaRPr kumimoji="1" lang="en-US" altLang="zh-CN" sz="1400" dirty="0">
              <a:latin typeface="+mn-ea"/>
            </a:endParaRPr>
          </a:p>
          <a:p>
            <a:pPr marL="0" indent="0" algn="just">
              <a:spcBef>
                <a:spcPts val="600"/>
              </a:spcBef>
              <a:buFont typeface="Wingdings 2" panose="05020102010507070707" pitchFamily="18" charset="2"/>
              <a:buNone/>
            </a:pPr>
            <a:r>
              <a:rPr kumimoji="1" lang="en-US" altLang="zh-CN" sz="1400" dirty="0">
                <a:latin typeface="+mn-ea"/>
              </a:rPr>
              <a:t>    }while(TRUE);</a:t>
            </a:r>
          </a:p>
          <a:p>
            <a:pPr marL="0" indent="0" algn="just">
              <a:spcBef>
                <a:spcPts val="600"/>
              </a:spcBef>
              <a:buFont typeface="Wingdings 2" panose="05020102010507070707" pitchFamily="18" charset="2"/>
              <a:buNone/>
            </a:pPr>
            <a:r>
              <a:rPr kumimoji="1" lang="en-US" altLang="zh-CN" sz="1400" dirty="0">
                <a:latin typeface="+mn-ea"/>
              </a:rPr>
              <a:t>}</a:t>
            </a:r>
          </a:p>
          <a:p>
            <a:pPr marL="0" indent="0">
              <a:spcBef>
                <a:spcPts val="600"/>
              </a:spcBef>
              <a:buFont typeface="Wingdings 2" panose="05020102010507070707" pitchFamily="18" charset="2"/>
              <a:buNone/>
            </a:pPr>
            <a:endParaRPr kumimoji="1" lang="en-US" altLang="zh-CN" sz="1400" dirty="0">
              <a:latin typeface="+mn-ea"/>
            </a:endParaRPr>
          </a:p>
        </p:txBody>
      </p:sp>
      <p:sp>
        <p:nvSpPr>
          <p:cNvPr id="9" name="内容占位符 5"/>
          <p:cNvSpPr txBox="1"/>
          <p:nvPr/>
        </p:nvSpPr>
        <p:spPr>
          <a:xfrm>
            <a:off x="694625" y="1733550"/>
            <a:ext cx="2811066" cy="3187303"/>
          </a:xfrm>
          <a:prstGeom prst="rect">
            <a:avLst/>
          </a:prstGeom>
          <a:ln>
            <a:solidFill>
              <a:srgbClr val="000000"/>
            </a:solid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2" panose="05020102010507070707" pitchFamily="18" charset="2"/>
              <a:buNone/>
            </a:pPr>
            <a:r>
              <a:rPr kumimoji="1" lang="en-US" altLang="zh-CN" sz="1600" dirty="0">
                <a:latin typeface="+mn-ea"/>
              </a:rPr>
              <a:t>void </a:t>
            </a:r>
            <a:r>
              <a:rPr kumimoji="1" lang="en-US" altLang="zh-CN" sz="1600" dirty="0">
                <a:solidFill>
                  <a:srgbClr val="0000CC"/>
                </a:solidFill>
                <a:latin typeface="+mn-ea"/>
              </a:rPr>
              <a:t>writer</a:t>
            </a:r>
            <a:r>
              <a:rPr kumimoji="1" lang="en-US" altLang="zh-CN" sz="1600" dirty="0">
                <a:latin typeface="+mn-ea"/>
              </a:rPr>
              <a:t>() {</a:t>
            </a:r>
          </a:p>
          <a:p>
            <a:pPr marL="0" indent="0">
              <a:buFont typeface="Wingdings 2" panose="05020102010507070707" pitchFamily="18" charset="2"/>
              <a:buNone/>
            </a:pPr>
            <a:r>
              <a:rPr kumimoji="1" lang="en-US" altLang="zh-CN" sz="1600" dirty="0">
                <a:latin typeface="+mn-ea"/>
              </a:rPr>
              <a:t>  do {</a:t>
            </a:r>
          </a:p>
          <a:p>
            <a:pPr marL="0" indent="0">
              <a:buFont typeface="Wingdings 2" panose="05020102010507070707" pitchFamily="18" charset="2"/>
              <a:buNone/>
            </a:pPr>
            <a:r>
              <a:rPr kumimoji="1" lang="en-US" altLang="zh-CN" sz="1600" dirty="0">
                <a:latin typeface="+mn-ea"/>
              </a:rPr>
              <a:t>	wait(</a:t>
            </a:r>
            <a:r>
              <a:rPr lang="en-US" altLang="zh-CN" sz="1600" dirty="0" err="1">
                <a:latin typeface="+mn-ea"/>
                <a:sym typeface="+mn-ea"/>
              </a:rPr>
              <a:t>wmutex</a:t>
            </a:r>
            <a:r>
              <a:rPr kumimoji="1" lang="en-US" altLang="zh-CN" sz="1600" dirty="0">
                <a:latin typeface="+mn-ea"/>
              </a:rPr>
              <a:t>);</a:t>
            </a:r>
          </a:p>
          <a:p>
            <a:pPr marL="0" indent="0">
              <a:buFont typeface="Wingdings 2" panose="05020102010507070707" pitchFamily="18" charset="2"/>
              <a:buNone/>
            </a:pPr>
            <a:r>
              <a:rPr kumimoji="1" lang="en-US" altLang="zh-CN" sz="1600" dirty="0">
                <a:latin typeface="+mn-ea"/>
              </a:rPr>
              <a:t>	…</a:t>
            </a:r>
          </a:p>
          <a:p>
            <a:pPr marL="0" indent="0">
              <a:buFont typeface="Wingdings 2" panose="05020102010507070707" pitchFamily="18" charset="2"/>
              <a:buNone/>
            </a:pPr>
            <a:r>
              <a:rPr kumimoji="1" lang="en-US" altLang="zh-CN" sz="1600" dirty="0">
                <a:latin typeface="+mn-ea"/>
              </a:rPr>
              <a:t>	</a:t>
            </a:r>
            <a:r>
              <a:rPr kumimoji="1" lang="zh-CN" altLang="en-US" sz="1600" dirty="0">
                <a:solidFill>
                  <a:srgbClr val="0000CC"/>
                </a:solidFill>
                <a:latin typeface="+mn-ea"/>
              </a:rPr>
              <a:t>写</a:t>
            </a:r>
            <a:endParaRPr kumimoji="1" lang="zh-CN" altLang="en-US" sz="1600" dirty="0">
              <a:latin typeface="+mn-ea"/>
            </a:endParaRPr>
          </a:p>
          <a:p>
            <a:pPr marL="0" indent="0">
              <a:buFont typeface="Wingdings 2" panose="05020102010507070707" pitchFamily="18" charset="2"/>
              <a:buNone/>
            </a:pPr>
            <a:r>
              <a:rPr kumimoji="1" lang="en-US" altLang="zh-CN" sz="1600" dirty="0">
                <a:latin typeface="+mn-ea"/>
              </a:rPr>
              <a:t>	…</a:t>
            </a:r>
            <a:endParaRPr kumimoji="1" lang="zh-CN" altLang="en-US" sz="1600" dirty="0">
              <a:latin typeface="+mn-ea"/>
            </a:endParaRPr>
          </a:p>
          <a:p>
            <a:pPr marL="0" indent="0">
              <a:buFont typeface="Wingdings 2" panose="05020102010507070707" pitchFamily="18" charset="2"/>
              <a:buNone/>
            </a:pPr>
            <a:r>
              <a:rPr kumimoji="1" lang="en-US" altLang="zh-CN" sz="1600" dirty="0">
                <a:latin typeface="+mn-ea"/>
              </a:rPr>
              <a:t>	signal(</a:t>
            </a:r>
            <a:r>
              <a:rPr lang="en-US" altLang="zh-CN" sz="1600" dirty="0" err="1">
                <a:latin typeface="+mn-ea"/>
                <a:sym typeface="+mn-ea"/>
              </a:rPr>
              <a:t>wmutex</a:t>
            </a:r>
            <a:r>
              <a:rPr kumimoji="1" lang="en-US" altLang="zh-CN" sz="1600" dirty="0">
                <a:latin typeface="+mn-ea"/>
              </a:rPr>
              <a:t>);</a:t>
            </a:r>
          </a:p>
          <a:p>
            <a:pPr marL="0" indent="0">
              <a:buFont typeface="Wingdings 2" panose="05020102010507070707" pitchFamily="18" charset="2"/>
              <a:buNone/>
            </a:pPr>
            <a:r>
              <a:rPr lang="en-US" altLang="zh-CN" sz="1200" dirty="0">
                <a:latin typeface="+mn-ea"/>
              </a:rPr>
              <a:t>    }</a:t>
            </a:r>
          </a:p>
          <a:p>
            <a:pPr marL="0" indent="0">
              <a:buFont typeface="Wingdings 2" panose="05020102010507070707" pitchFamily="18" charset="2"/>
              <a:buNone/>
            </a:pPr>
            <a:r>
              <a:rPr kumimoji="1" lang="en-US" altLang="zh-CN" sz="1600" dirty="0">
                <a:latin typeface="+mn-ea"/>
              </a:rPr>
              <a:t>}while(TRUE)</a:t>
            </a:r>
          </a:p>
        </p:txBody>
      </p:sp>
      <p:sp>
        <p:nvSpPr>
          <p:cNvPr id="10" name="文本框 6"/>
          <p:cNvSpPr txBox="1">
            <a:spLocks noChangeArrowheads="1"/>
          </p:cNvSpPr>
          <p:nvPr/>
        </p:nvSpPr>
        <p:spPr bwMode="auto">
          <a:xfrm>
            <a:off x="717485" y="712437"/>
            <a:ext cx="3744595" cy="738664"/>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1400" dirty="0">
                <a:latin typeface="+mn-ea"/>
                <a:ea typeface="+mn-ea"/>
              </a:rPr>
              <a:t>初始化：</a:t>
            </a:r>
            <a:endParaRPr lang="en-US" altLang="zh-CN" sz="1400" dirty="0">
              <a:latin typeface="+mn-ea"/>
              <a:ea typeface="+mn-ea"/>
            </a:endParaRPr>
          </a:p>
          <a:p>
            <a:r>
              <a:rPr lang="en-US" altLang="zh-CN" sz="1400" dirty="0"/>
              <a:t>semaphore </a:t>
            </a:r>
            <a:r>
              <a:rPr lang="en-US" altLang="zh-CN" sz="1400" dirty="0" err="1"/>
              <a:t>rmutex</a:t>
            </a:r>
            <a:r>
              <a:rPr lang="en-US" altLang="zh-CN" sz="1400" dirty="0"/>
              <a:t>=1, </a:t>
            </a:r>
            <a:r>
              <a:rPr lang="en-US" altLang="zh-CN" sz="1400" dirty="0" err="1">
                <a:latin typeface="+mn-ea"/>
                <a:sym typeface="+mn-ea"/>
              </a:rPr>
              <a:t>wmutex</a:t>
            </a:r>
            <a:r>
              <a:rPr lang="en-US" altLang="zh-CN" sz="1400" dirty="0"/>
              <a:t>=1;</a:t>
            </a:r>
          </a:p>
          <a:p>
            <a:r>
              <a:rPr lang="en-US" altLang="zh-CN" sz="1400" dirty="0"/>
              <a:t>int </a:t>
            </a:r>
            <a:r>
              <a:rPr lang="en-US" altLang="zh-CN" sz="1400" dirty="0" err="1"/>
              <a:t>readcount</a:t>
            </a:r>
            <a:r>
              <a:rPr lang="en-US" altLang="zh-CN" sz="1400" dirty="0"/>
              <a:t>=0;</a:t>
            </a:r>
            <a:endParaRPr lang="zh-CN" altLang="en-US" sz="1400" dirty="0"/>
          </a:p>
        </p:txBody>
      </p:sp>
      <p:cxnSp>
        <p:nvCxnSpPr>
          <p:cNvPr id="3" name="直接连接符 2"/>
          <p:cNvCxnSpPr/>
          <p:nvPr/>
        </p:nvCxnSpPr>
        <p:spPr>
          <a:xfrm>
            <a:off x="4507324" y="764056"/>
            <a:ext cx="0" cy="3804725"/>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3DADD271-ED35-C6A6-EE9C-C877426FBF57}"/>
              </a:ext>
            </a:extLst>
          </p:cNvPr>
          <p:cNvSpPr txBox="1"/>
          <p:nvPr/>
        </p:nvSpPr>
        <p:spPr>
          <a:xfrm>
            <a:off x="6934200" y="1809750"/>
            <a:ext cx="2339102" cy="461665"/>
          </a:xfrm>
          <a:prstGeom prst="rect">
            <a:avLst/>
          </a:prstGeom>
          <a:solidFill>
            <a:schemeClr val="bg1"/>
          </a:solidFill>
          <a:ln w="12700">
            <a:solidFill>
              <a:schemeClr val="tx1"/>
            </a:solidFill>
          </a:ln>
        </p:spPr>
        <p:txBody>
          <a:bodyPr wrap="none" rtlCol="0">
            <a:spAutoFit/>
          </a:bodyPr>
          <a:lstStyle/>
          <a:p>
            <a:pPr algn="l"/>
            <a:r>
              <a:rPr lang="zh-CN" altLang="en-US" sz="1200" dirty="0">
                <a:solidFill>
                  <a:srgbClr val="FF0000"/>
                </a:solidFill>
              </a:rPr>
              <a:t>读数量为</a:t>
            </a:r>
            <a:r>
              <a:rPr lang="en-US" altLang="zh-CN" sz="1200" dirty="0">
                <a:solidFill>
                  <a:srgbClr val="FF0000"/>
                </a:solidFill>
              </a:rPr>
              <a:t>0 </a:t>
            </a:r>
            <a:r>
              <a:rPr lang="zh-CN" altLang="en-US" sz="1200" dirty="0">
                <a:solidFill>
                  <a:srgbClr val="FF0000"/>
                </a:solidFill>
              </a:rPr>
              <a:t>则：写</a:t>
            </a:r>
            <a:r>
              <a:rPr lang="en-US" altLang="zh-CN" sz="1200" dirty="0" err="1">
                <a:solidFill>
                  <a:srgbClr val="FF0000"/>
                </a:solidFill>
              </a:rPr>
              <a:t>wmutex</a:t>
            </a:r>
            <a:r>
              <a:rPr lang="zh-CN" altLang="en-US" sz="1200" dirty="0">
                <a:solidFill>
                  <a:srgbClr val="FF0000"/>
                </a:solidFill>
              </a:rPr>
              <a:t>置</a:t>
            </a:r>
            <a:r>
              <a:rPr lang="en-US" altLang="zh-CN" sz="1200" dirty="0">
                <a:solidFill>
                  <a:srgbClr val="FF0000"/>
                </a:solidFill>
              </a:rPr>
              <a:t>0</a:t>
            </a:r>
          </a:p>
          <a:p>
            <a:pPr algn="l"/>
            <a:r>
              <a:rPr lang="zh-CN" altLang="en-US" sz="1200" dirty="0">
                <a:solidFill>
                  <a:srgbClr val="FF0000"/>
                </a:solidFill>
              </a:rPr>
              <a:t>我要开始“读”了，禁止“写</a:t>
            </a:r>
            <a:r>
              <a:rPr lang="en-US" altLang="zh-CN" sz="1200" dirty="0">
                <a:solidFill>
                  <a:srgbClr val="FF0000"/>
                </a:solidFill>
              </a:rPr>
              <a:t>”</a:t>
            </a:r>
            <a:endParaRPr lang="zh-CN" altLang="en-US" sz="1200" dirty="0">
              <a:solidFill>
                <a:srgbClr val="FF0000"/>
              </a:solidFill>
            </a:endParaRPr>
          </a:p>
        </p:txBody>
      </p:sp>
      <p:sp>
        <p:nvSpPr>
          <p:cNvPr id="4" name="文本框 3">
            <a:extLst>
              <a:ext uri="{FF2B5EF4-FFF2-40B4-BE49-F238E27FC236}">
                <a16:creationId xmlns:a16="http://schemas.microsoft.com/office/drawing/2014/main" id="{9D3E58AC-5E31-0226-270A-2C6B15038789}"/>
              </a:ext>
            </a:extLst>
          </p:cNvPr>
          <p:cNvSpPr txBox="1"/>
          <p:nvPr/>
        </p:nvSpPr>
        <p:spPr>
          <a:xfrm>
            <a:off x="3131716" y="2495550"/>
            <a:ext cx="1273426" cy="276999"/>
          </a:xfrm>
          <a:prstGeom prst="rect">
            <a:avLst/>
          </a:prstGeom>
          <a:solidFill>
            <a:schemeClr val="bg1"/>
          </a:solidFill>
          <a:ln w="12700">
            <a:solidFill>
              <a:schemeClr val="tx1"/>
            </a:solidFill>
          </a:ln>
        </p:spPr>
        <p:txBody>
          <a:bodyPr wrap="none" rtlCol="0">
            <a:spAutoFit/>
          </a:bodyPr>
          <a:lstStyle/>
          <a:p>
            <a:pPr algn="l"/>
            <a:r>
              <a:rPr lang="zh-CN" altLang="en-US" sz="1200" dirty="0">
                <a:solidFill>
                  <a:srgbClr val="FF0000"/>
                </a:solidFill>
              </a:rPr>
              <a:t>申请 写</a:t>
            </a:r>
            <a:r>
              <a:rPr lang="en-US" altLang="zh-CN" sz="1200" dirty="0" err="1">
                <a:solidFill>
                  <a:srgbClr val="FF0000"/>
                </a:solidFill>
              </a:rPr>
              <a:t>wmutex</a:t>
            </a:r>
            <a:endParaRPr lang="zh-CN" altLang="en-US" sz="1200" dirty="0">
              <a:solidFill>
                <a:srgbClr val="FF0000"/>
              </a:solidFill>
            </a:endParaRPr>
          </a:p>
        </p:txBody>
      </p:sp>
      <p:sp>
        <p:nvSpPr>
          <p:cNvPr id="5" name="文本框 4">
            <a:extLst>
              <a:ext uri="{FF2B5EF4-FFF2-40B4-BE49-F238E27FC236}">
                <a16:creationId xmlns:a16="http://schemas.microsoft.com/office/drawing/2014/main" id="{1AF80215-A9DF-AB5C-CE9E-BAA1B582FF9E}"/>
              </a:ext>
            </a:extLst>
          </p:cNvPr>
          <p:cNvSpPr txBox="1"/>
          <p:nvPr/>
        </p:nvSpPr>
        <p:spPr>
          <a:xfrm>
            <a:off x="3240280" y="3816998"/>
            <a:ext cx="1265411" cy="276999"/>
          </a:xfrm>
          <a:prstGeom prst="rect">
            <a:avLst/>
          </a:prstGeom>
          <a:solidFill>
            <a:schemeClr val="bg1"/>
          </a:solidFill>
          <a:ln w="12700">
            <a:solidFill>
              <a:schemeClr val="tx1"/>
            </a:solidFill>
          </a:ln>
        </p:spPr>
        <p:txBody>
          <a:bodyPr wrap="none" rtlCol="0">
            <a:spAutoFit/>
          </a:bodyPr>
          <a:lstStyle/>
          <a:p>
            <a:pPr algn="l"/>
            <a:r>
              <a:rPr lang="zh-CN" altLang="en-US" sz="1200" dirty="0">
                <a:solidFill>
                  <a:srgbClr val="FF0000"/>
                </a:solidFill>
              </a:rPr>
              <a:t>释放 写</a:t>
            </a:r>
            <a:r>
              <a:rPr lang="en-US" altLang="zh-CN" sz="1200" dirty="0" err="1">
                <a:solidFill>
                  <a:srgbClr val="FF0000"/>
                </a:solidFill>
              </a:rPr>
              <a:t>wmutex</a:t>
            </a:r>
            <a:endParaRPr lang="zh-CN" altLang="en-US" sz="1200" dirty="0">
              <a:solidFill>
                <a:srgbClr val="FF0000"/>
              </a:solidFill>
            </a:endParaRPr>
          </a:p>
        </p:txBody>
      </p:sp>
      <p:sp>
        <p:nvSpPr>
          <p:cNvPr id="6" name="文本框 5">
            <a:extLst>
              <a:ext uri="{FF2B5EF4-FFF2-40B4-BE49-F238E27FC236}">
                <a16:creationId xmlns:a16="http://schemas.microsoft.com/office/drawing/2014/main" id="{202964BF-24C0-58EA-A248-1CC67BA60439}"/>
              </a:ext>
            </a:extLst>
          </p:cNvPr>
          <p:cNvSpPr txBox="1"/>
          <p:nvPr/>
        </p:nvSpPr>
        <p:spPr>
          <a:xfrm>
            <a:off x="7932859" y="3322347"/>
            <a:ext cx="1242648" cy="461665"/>
          </a:xfrm>
          <a:prstGeom prst="rect">
            <a:avLst/>
          </a:prstGeom>
          <a:solidFill>
            <a:schemeClr val="bg1"/>
          </a:solidFill>
          <a:ln w="12700">
            <a:solidFill>
              <a:schemeClr val="tx1"/>
            </a:solidFill>
          </a:ln>
        </p:spPr>
        <p:txBody>
          <a:bodyPr wrap="none" rtlCol="0">
            <a:spAutoFit/>
          </a:bodyPr>
          <a:lstStyle/>
          <a:p>
            <a:pPr algn="l"/>
            <a:r>
              <a:rPr lang="zh-CN" altLang="en-US" sz="1200" dirty="0">
                <a:solidFill>
                  <a:srgbClr val="FF0000"/>
                </a:solidFill>
              </a:rPr>
              <a:t>读数量为</a:t>
            </a:r>
            <a:r>
              <a:rPr lang="en-US" altLang="zh-CN" sz="1200" dirty="0">
                <a:solidFill>
                  <a:srgbClr val="FF0000"/>
                </a:solidFill>
              </a:rPr>
              <a:t>0 </a:t>
            </a:r>
            <a:r>
              <a:rPr lang="zh-CN" altLang="en-US" sz="1200" dirty="0">
                <a:solidFill>
                  <a:srgbClr val="FF0000"/>
                </a:solidFill>
              </a:rPr>
              <a:t>则：</a:t>
            </a:r>
            <a:endParaRPr lang="en-US" altLang="zh-CN" sz="1200" dirty="0">
              <a:solidFill>
                <a:srgbClr val="FF0000"/>
              </a:solidFill>
            </a:endParaRPr>
          </a:p>
          <a:p>
            <a:pPr algn="l"/>
            <a:r>
              <a:rPr lang="zh-CN" altLang="en-US" sz="1200" dirty="0">
                <a:solidFill>
                  <a:srgbClr val="FF0000"/>
                </a:solidFill>
              </a:rPr>
              <a:t>写</a:t>
            </a:r>
            <a:r>
              <a:rPr lang="en-US" altLang="zh-CN" sz="1200" dirty="0" err="1">
                <a:solidFill>
                  <a:srgbClr val="FF0000"/>
                </a:solidFill>
              </a:rPr>
              <a:t>wmutex</a:t>
            </a:r>
            <a:r>
              <a:rPr lang="zh-CN" altLang="en-US" sz="1200" dirty="0">
                <a:solidFill>
                  <a:srgbClr val="FF0000"/>
                </a:solidFill>
              </a:rPr>
              <a:t>置</a:t>
            </a:r>
            <a:r>
              <a:rPr lang="en-US" altLang="zh-CN" sz="1200" dirty="0">
                <a:solidFill>
                  <a:srgbClr val="FF0000"/>
                </a:solidFill>
              </a:rPr>
              <a:t>1</a:t>
            </a:r>
          </a:p>
        </p:txBody>
      </p:sp>
      <p:sp>
        <p:nvSpPr>
          <p:cNvPr id="7" name="文本框 6">
            <a:extLst>
              <a:ext uri="{FF2B5EF4-FFF2-40B4-BE49-F238E27FC236}">
                <a16:creationId xmlns:a16="http://schemas.microsoft.com/office/drawing/2014/main" id="{5F8A0F6C-159A-5E01-8788-1C7B5AB7E2B8}"/>
              </a:ext>
            </a:extLst>
          </p:cNvPr>
          <p:cNvSpPr txBox="1"/>
          <p:nvPr/>
        </p:nvSpPr>
        <p:spPr>
          <a:xfrm>
            <a:off x="6019800" y="2345954"/>
            <a:ext cx="2492990" cy="461665"/>
          </a:xfrm>
          <a:prstGeom prst="rect">
            <a:avLst/>
          </a:prstGeom>
          <a:solidFill>
            <a:schemeClr val="bg1"/>
          </a:solidFill>
          <a:ln w="12700">
            <a:solidFill>
              <a:schemeClr val="tx1"/>
            </a:solidFill>
          </a:ln>
        </p:spPr>
        <p:txBody>
          <a:bodyPr wrap="none" rtlCol="0">
            <a:spAutoFit/>
          </a:bodyPr>
          <a:lstStyle/>
          <a:p>
            <a:pPr algn="l"/>
            <a:r>
              <a:rPr lang="zh-CN" altLang="en-US" sz="1200" dirty="0">
                <a:solidFill>
                  <a:srgbClr val="FF0000"/>
                </a:solidFill>
              </a:rPr>
              <a:t>有“读”进程在缓冲区读，可以让</a:t>
            </a:r>
            <a:endParaRPr lang="en-US" altLang="zh-CN" sz="1200" dirty="0">
              <a:solidFill>
                <a:srgbClr val="FF0000"/>
              </a:solidFill>
            </a:endParaRPr>
          </a:p>
          <a:p>
            <a:pPr algn="l"/>
            <a:r>
              <a:rPr lang="zh-CN" altLang="en-US" sz="1200" dirty="0">
                <a:solidFill>
                  <a:srgbClr val="FF0000"/>
                </a:solidFill>
              </a:rPr>
              <a:t>其他进程“读”</a:t>
            </a:r>
          </a:p>
        </p:txBody>
      </p:sp>
      <p:sp>
        <p:nvSpPr>
          <p:cNvPr id="11" name="文本框 10">
            <a:extLst>
              <a:ext uri="{FF2B5EF4-FFF2-40B4-BE49-F238E27FC236}">
                <a16:creationId xmlns:a16="http://schemas.microsoft.com/office/drawing/2014/main" id="{64B9CC6E-C886-D0F0-BAE4-9B6286F0BA25}"/>
              </a:ext>
            </a:extLst>
          </p:cNvPr>
          <p:cNvSpPr txBox="1"/>
          <p:nvPr/>
        </p:nvSpPr>
        <p:spPr>
          <a:xfrm>
            <a:off x="6477000" y="2996713"/>
            <a:ext cx="2251899" cy="276999"/>
          </a:xfrm>
          <a:prstGeom prst="rect">
            <a:avLst/>
          </a:prstGeom>
          <a:solidFill>
            <a:schemeClr val="bg1"/>
          </a:solidFill>
          <a:ln w="12700">
            <a:solidFill>
              <a:schemeClr val="tx1"/>
            </a:solidFill>
          </a:ln>
        </p:spPr>
        <p:txBody>
          <a:bodyPr wrap="none" rtlCol="0">
            <a:spAutoFit/>
          </a:bodyPr>
          <a:lstStyle/>
          <a:p>
            <a:pPr algn="l"/>
            <a:r>
              <a:rPr lang="zh-CN" altLang="en-US" sz="1200" dirty="0">
                <a:solidFill>
                  <a:srgbClr val="FF0000"/>
                </a:solidFill>
              </a:rPr>
              <a:t>当前进程读完，回收并读许可</a:t>
            </a:r>
          </a:p>
        </p:txBody>
      </p:sp>
      <p:sp>
        <p:nvSpPr>
          <p:cNvPr id="12" name="任意多边形: 形状 11">
            <a:extLst>
              <a:ext uri="{FF2B5EF4-FFF2-40B4-BE49-F238E27FC236}">
                <a16:creationId xmlns:a16="http://schemas.microsoft.com/office/drawing/2014/main" id="{34A18B69-6B65-DD54-B8AD-0D2D8DFAFA20}"/>
              </a:ext>
            </a:extLst>
          </p:cNvPr>
          <p:cNvSpPr/>
          <p:nvPr/>
        </p:nvSpPr>
        <p:spPr>
          <a:xfrm>
            <a:off x="4999573" y="1436914"/>
            <a:ext cx="543235" cy="2173185"/>
          </a:xfrm>
          <a:custGeom>
            <a:avLst/>
            <a:gdLst>
              <a:gd name="connsiteX0" fmla="*/ 543235 w 543235"/>
              <a:gd name="connsiteY0" fmla="*/ 2173185 h 2173185"/>
              <a:gd name="connsiteX1" fmla="*/ 121661 w 543235"/>
              <a:gd name="connsiteY1" fmla="*/ 2036618 h 2173185"/>
              <a:gd name="connsiteX2" fmla="*/ 53378 w 543235"/>
              <a:gd name="connsiteY2" fmla="*/ 1695203 h 2173185"/>
              <a:gd name="connsiteX3" fmla="*/ 29627 w 543235"/>
              <a:gd name="connsiteY3" fmla="*/ 433450 h 2173185"/>
              <a:gd name="connsiteX4" fmla="*/ 486827 w 543235"/>
              <a:gd name="connsiteY4" fmla="*/ 0 h 2173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235" h="2173185">
                <a:moveTo>
                  <a:pt x="543235" y="2173185"/>
                </a:moveTo>
                <a:cubicBezTo>
                  <a:pt x="373269" y="2144733"/>
                  <a:pt x="203304" y="2116282"/>
                  <a:pt x="121661" y="2036618"/>
                </a:cubicBezTo>
                <a:cubicBezTo>
                  <a:pt x="40018" y="1956954"/>
                  <a:pt x="68717" y="1962397"/>
                  <a:pt x="53378" y="1695203"/>
                </a:cubicBezTo>
                <a:cubicBezTo>
                  <a:pt x="38039" y="1428009"/>
                  <a:pt x="-42615" y="715984"/>
                  <a:pt x="29627" y="433450"/>
                </a:cubicBezTo>
                <a:cubicBezTo>
                  <a:pt x="101868" y="150916"/>
                  <a:pt x="294347" y="75458"/>
                  <a:pt x="486827" y="0"/>
                </a:cubicBez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a:extLst>
              <a:ext uri="{FF2B5EF4-FFF2-40B4-BE49-F238E27FC236}">
                <a16:creationId xmlns:a16="http://schemas.microsoft.com/office/drawing/2014/main" id="{099A9E30-D142-0CEB-270B-62D45764B6D9}"/>
              </a:ext>
            </a:extLst>
          </p:cNvPr>
          <p:cNvCxnSpPr>
            <a:cxnSpLocks/>
          </p:cNvCxnSpPr>
          <p:nvPr/>
        </p:nvCxnSpPr>
        <p:spPr>
          <a:xfrm>
            <a:off x="4993065" y="1436914"/>
            <a:ext cx="476" cy="1885433"/>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2317C9ED-52E1-AAE9-19ED-5319F635C201}"/>
              </a:ext>
            </a:extLst>
          </p:cNvPr>
          <p:cNvCxnSpPr>
            <a:cxnSpLocks/>
          </p:cNvCxnSpPr>
          <p:nvPr/>
        </p:nvCxnSpPr>
        <p:spPr>
          <a:xfrm>
            <a:off x="4999573" y="3313665"/>
            <a:ext cx="486827" cy="0"/>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50B914E6-5377-73F8-E247-2369E435D848}"/>
              </a:ext>
            </a:extLst>
          </p:cNvPr>
          <p:cNvCxnSpPr>
            <a:cxnSpLocks/>
          </p:cNvCxnSpPr>
          <p:nvPr/>
        </p:nvCxnSpPr>
        <p:spPr>
          <a:xfrm>
            <a:off x="4999573" y="1451101"/>
            <a:ext cx="381000" cy="0"/>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DDAE96B2-48C8-6D47-67F2-F7D2F3657B81}"/>
              </a:ext>
            </a:extLst>
          </p:cNvPr>
          <p:cNvSpPr txBox="1"/>
          <p:nvPr/>
        </p:nvSpPr>
        <p:spPr>
          <a:xfrm>
            <a:off x="4035325" y="1699052"/>
            <a:ext cx="1316386" cy="276999"/>
          </a:xfrm>
          <a:prstGeom prst="rect">
            <a:avLst/>
          </a:prstGeom>
          <a:solidFill>
            <a:schemeClr val="bg1"/>
          </a:solidFill>
          <a:ln w="12700">
            <a:solidFill>
              <a:schemeClr val="tx1"/>
            </a:solidFill>
          </a:ln>
        </p:spPr>
        <p:txBody>
          <a:bodyPr wrap="none" rtlCol="0">
            <a:spAutoFit/>
          </a:bodyPr>
          <a:lstStyle/>
          <a:p>
            <a:pPr algn="l"/>
            <a:r>
              <a:rPr lang="zh-CN" altLang="en-US" sz="1200" dirty="0"/>
              <a:t>避免</a:t>
            </a:r>
            <a:r>
              <a:rPr lang="en-US" altLang="zh-CN" sz="1200" dirty="0"/>
              <a:t>++</a:t>
            </a:r>
            <a:r>
              <a:rPr lang="zh-CN" altLang="en-US" sz="1200" dirty="0"/>
              <a:t>，</a:t>
            </a:r>
            <a:r>
              <a:rPr lang="en-US" altLang="zh-CN" sz="1200" dirty="0"/>
              <a:t>--</a:t>
            </a:r>
            <a:r>
              <a:rPr lang="zh-CN" altLang="en-US" sz="1200" dirty="0"/>
              <a:t>冲突</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398780"/>
          </a:xfrm>
          <a:prstGeom prst="rect">
            <a:avLst/>
          </a:prstGeom>
        </p:spPr>
        <p:txBody>
          <a:bodyPr wrap="square">
            <a:spAutoFit/>
          </a:bodyPr>
          <a:lstStyle/>
          <a:p>
            <a:r>
              <a:rPr lang="zh-CN" altLang="en-US" sz="2000" b="1" dirty="0">
                <a:solidFill>
                  <a:srgbClr val="7F7F7F"/>
                </a:solidFill>
              </a:rPr>
              <a:t>数据不一致例子：生产者</a:t>
            </a:r>
            <a:r>
              <a:rPr lang="en-US" altLang="zh-CN" sz="2000" b="1" dirty="0">
                <a:solidFill>
                  <a:srgbClr val="7F7F7F"/>
                </a:solidFill>
              </a:rPr>
              <a:t>-</a:t>
            </a:r>
            <a:r>
              <a:rPr lang="zh-CN" altLang="en-US" sz="2000" b="1" dirty="0">
                <a:solidFill>
                  <a:srgbClr val="7F7F7F"/>
                </a:solidFill>
              </a:rPr>
              <a:t>消费者问题</a:t>
            </a:r>
          </a:p>
        </p:txBody>
      </p:sp>
      <p:grpSp>
        <p:nvGrpSpPr>
          <p:cNvPr id="3" name="Group 31">
            <a:extLst>
              <a:ext uri="{FF2B5EF4-FFF2-40B4-BE49-F238E27FC236}">
                <a16:creationId xmlns:a16="http://schemas.microsoft.com/office/drawing/2014/main" id="{5F772EE6-29CF-DCEF-98AE-BEA4744FC9B4}"/>
              </a:ext>
            </a:extLst>
          </p:cNvPr>
          <p:cNvGrpSpPr/>
          <p:nvPr/>
        </p:nvGrpSpPr>
        <p:grpSpPr bwMode="auto">
          <a:xfrm>
            <a:off x="0" y="1047750"/>
            <a:ext cx="8944995" cy="2431026"/>
            <a:chOff x="295" y="2407"/>
            <a:chExt cx="4999" cy="1531"/>
          </a:xfrm>
        </p:grpSpPr>
        <p:sp>
          <p:nvSpPr>
            <p:cNvPr id="4" name="Rectangle 7">
              <a:extLst>
                <a:ext uri="{FF2B5EF4-FFF2-40B4-BE49-F238E27FC236}">
                  <a16:creationId xmlns:a16="http://schemas.microsoft.com/office/drawing/2014/main" id="{00B8298F-572B-E66F-C471-2F283EF9F3ED}"/>
                </a:ext>
              </a:extLst>
            </p:cNvPr>
            <p:cNvSpPr>
              <a:spLocks noChangeArrowheads="1"/>
            </p:cNvSpPr>
            <p:nvPr/>
          </p:nvSpPr>
          <p:spPr bwMode="auto">
            <a:xfrm>
              <a:off x="1655" y="2795"/>
              <a:ext cx="2132" cy="499"/>
            </a:xfrm>
            <a:prstGeom prst="rect">
              <a:avLst/>
            </a:prstGeom>
            <a:noFill/>
            <a:ln w="38100" algn="ctr">
              <a:solidFill>
                <a:srgbClr val="000000"/>
              </a:solidFill>
              <a:miter lim="800000"/>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endParaRPr lang="zh-CN" altLang="en-US"/>
            </a:p>
          </p:txBody>
        </p:sp>
        <p:sp>
          <p:nvSpPr>
            <p:cNvPr id="5" name="Line 8">
              <a:extLst>
                <a:ext uri="{FF2B5EF4-FFF2-40B4-BE49-F238E27FC236}">
                  <a16:creationId xmlns:a16="http://schemas.microsoft.com/office/drawing/2014/main" id="{BA068362-2398-F6CB-182E-86F65450D97E}"/>
                </a:ext>
              </a:extLst>
            </p:cNvPr>
            <p:cNvSpPr>
              <a:spLocks noChangeShapeType="1"/>
            </p:cNvSpPr>
            <p:nvPr/>
          </p:nvSpPr>
          <p:spPr bwMode="auto">
            <a:xfrm>
              <a:off x="1973" y="2795"/>
              <a:ext cx="0" cy="499"/>
            </a:xfrm>
            <a:prstGeom prst="line">
              <a:avLst/>
            </a:prstGeom>
            <a:noFill/>
            <a:ln w="3810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6" name="Line 9">
              <a:extLst>
                <a:ext uri="{FF2B5EF4-FFF2-40B4-BE49-F238E27FC236}">
                  <a16:creationId xmlns:a16="http://schemas.microsoft.com/office/drawing/2014/main" id="{713236DB-723C-C658-7161-58B0448A93E0}"/>
                </a:ext>
              </a:extLst>
            </p:cNvPr>
            <p:cNvSpPr>
              <a:spLocks noChangeShapeType="1"/>
            </p:cNvSpPr>
            <p:nvPr/>
          </p:nvSpPr>
          <p:spPr bwMode="auto">
            <a:xfrm>
              <a:off x="2653" y="2795"/>
              <a:ext cx="0" cy="499"/>
            </a:xfrm>
            <a:prstGeom prst="line">
              <a:avLst/>
            </a:prstGeom>
            <a:noFill/>
            <a:ln w="3810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7" name="Line 10">
              <a:extLst>
                <a:ext uri="{FF2B5EF4-FFF2-40B4-BE49-F238E27FC236}">
                  <a16:creationId xmlns:a16="http://schemas.microsoft.com/office/drawing/2014/main" id="{B8C5DBD1-42B5-0C95-0CE1-ADD72D8F2636}"/>
                </a:ext>
              </a:extLst>
            </p:cNvPr>
            <p:cNvSpPr>
              <a:spLocks noChangeShapeType="1"/>
            </p:cNvSpPr>
            <p:nvPr/>
          </p:nvSpPr>
          <p:spPr bwMode="auto">
            <a:xfrm>
              <a:off x="2336" y="2795"/>
              <a:ext cx="0" cy="499"/>
            </a:xfrm>
            <a:prstGeom prst="line">
              <a:avLst/>
            </a:prstGeom>
            <a:noFill/>
            <a:ln w="3810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8" name="Line 11">
              <a:extLst>
                <a:ext uri="{FF2B5EF4-FFF2-40B4-BE49-F238E27FC236}">
                  <a16:creationId xmlns:a16="http://schemas.microsoft.com/office/drawing/2014/main" id="{FFA1E84C-AE90-66B4-4516-9867A82A5B21}"/>
                </a:ext>
              </a:extLst>
            </p:cNvPr>
            <p:cNvSpPr>
              <a:spLocks noChangeShapeType="1"/>
            </p:cNvSpPr>
            <p:nvPr/>
          </p:nvSpPr>
          <p:spPr bwMode="auto">
            <a:xfrm>
              <a:off x="3560" y="2795"/>
              <a:ext cx="0" cy="499"/>
            </a:xfrm>
            <a:prstGeom prst="line">
              <a:avLst/>
            </a:prstGeom>
            <a:noFill/>
            <a:ln w="3810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 name="Text Box 12">
              <a:extLst>
                <a:ext uri="{FF2B5EF4-FFF2-40B4-BE49-F238E27FC236}">
                  <a16:creationId xmlns:a16="http://schemas.microsoft.com/office/drawing/2014/main" id="{C1D1B6C1-4948-E092-2F9B-8D7C63406BE8}"/>
                </a:ext>
              </a:extLst>
            </p:cNvPr>
            <p:cNvSpPr txBox="1">
              <a:spLocks noChangeArrowheads="1"/>
            </p:cNvSpPr>
            <p:nvPr/>
          </p:nvSpPr>
          <p:spPr bwMode="auto">
            <a:xfrm>
              <a:off x="2971" y="2886"/>
              <a:ext cx="287" cy="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p>
              <a:pPr>
                <a:lnSpc>
                  <a:spcPct val="80000"/>
                </a:lnSpc>
                <a:spcBef>
                  <a:spcPct val="20000"/>
                </a:spcBef>
                <a:buClr>
                  <a:schemeClr val="bg1"/>
                </a:buClr>
                <a:buFont typeface="Wingdings" panose="05000000000000000000" pitchFamily="2" charset="2"/>
                <a:buNone/>
                <a:defRPr/>
              </a:pPr>
              <a:r>
                <a:rPr lang="en-US" altLang="zh-CN" sz="3300" b="1">
                  <a:solidFill>
                    <a:srgbClr val="008000"/>
                  </a:solidFill>
                  <a:effectLst>
                    <a:outerShdw blurRad="38100" dist="38100" dir="2700000" algn="tl">
                      <a:srgbClr val="C0C0C0"/>
                    </a:outerShdw>
                  </a:effectLst>
                  <a:latin typeface="Tahoma" panose="020B0604030504040204" pitchFamily="34" charset="0"/>
                </a:rPr>
                <a:t>…</a:t>
              </a:r>
              <a:endParaRPr lang="zh-CN" altLang="en-US" sz="3300" b="1">
                <a:solidFill>
                  <a:srgbClr val="008000"/>
                </a:solidFill>
                <a:effectLst>
                  <a:outerShdw blurRad="38100" dist="38100" dir="2700000" algn="tl">
                    <a:srgbClr val="C0C0C0"/>
                  </a:outerShdw>
                </a:effectLst>
                <a:latin typeface="Tahoma" panose="020B0604030504040204" pitchFamily="34" charset="0"/>
              </a:endParaRPr>
            </a:p>
          </p:txBody>
        </p:sp>
        <p:sp>
          <p:nvSpPr>
            <p:cNvPr id="10" name="Text Box 13">
              <a:extLst>
                <a:ext uri="{FF2B5EF4-FFF2-40B4-BE49-F238E27FC236}">
                  <a16:creationId xmlns:a16="http://schemas.microsoft.com/office/drawing/2014/main" id="{61774231-571E-112E-24DB-33225512720E}"/>
                </a:ext>
              </a:extLst>
            </p:cNvPr>
            <p:cNvSpPr txBox="1">
              <a:spLocks noChangeArrowheads="1"/>
            </p:cNvSpPr>
            <p:nvPr/>
          </p:nvSpPr>
          <p:spPr bwMode="auto">
            <a:xfrm>
              <a:off x="1610" y="3358"/>
              <a:ext cx="2015" cy="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80000"/>
                </a:lnSpc>
                <a:spcBef>
                  <a:spcPct val="20000"/>
                </a:spcBef>
                <a:buClr>
                  <a:schemeClr val="bg1"/>
                </a:buClr>
                <a:buFont typeface="Wingdings" panose="05000000000000000000" pitchFamily="2" charset="2"/>
                <a:buNone/>
              </a:pPr>
              <a:r>
                <a:rPr lang="zh-CN" altLang="en-US" sz="2800" dirty="0">
                  <a:solidFill>
                    <a:srgbClr val="000000"/>
                  </a:solidFill>
                  <a:latin typeface="Tahoma" panose="020B0604030504040204" pitchFamily="34" charset="0"/>
                  <a:ea typeface="楷体" pitchFamily="49" charset="-122"/>
                </a:rPr>
                <a:t> 能存</a:t>
              </a:r>
              <a:r>
                <a:rPr lang="en-US" altLang="zh-CN" sz="2800" dirty="0">
                  <a:solidFill>
                    <a:srgbClr val="000000"/>
                  </a:solidFill>
                  <a:latin typeface="Tahoma" panose="020B0604030504040204" pitchFamily="34" charset="0"/>
                  <a:ea typeface="楷体" pitchFamily="49" charset="-122"/>
                </a:rPr>
                <a:t>n</a:t>
              </a:r>
              <a:r>
                <a:rPr lang="zh-CN" altLang="en-US" sz="2800" dirty="0">
                  <a:solidFill>
                    <a:srgbClr val="000000"/>
                  </a:solidFill>
                  <a:latin typeface="Tahoma" panose="020B0604030504040204" pitchFamily="34" charset="0"/>
                  <a:ea typeface="楷体" pitchFamily="49" charset="-122"/>
                </a:rPr>
                <a:t>个数据的</a:t>
              </a:r>
              <a:r>
                <a:rPr lang="en-US" altLang="zh-CN" sz="2800" dirty="0">
                  <a:solidFill>
                    <a:srgbClr val="000000"/>
                  </a:solidFill>
                  <a:latin typeface="Tahoma" panose="020B0604030504040204" pitchFamily="34" charset="0"/>
                  <a:ea typeface="楷体" pitchFamily="49" charset="-122"/>
                </a:rPr>
                <a:t>Buffer</a:t>
              </a:r>
            </a:p>
          </p:txBody>
        </p:sp>
        <p:sp>
          <p:nvSpPr>
            <p:cNvPr id="11" name="Text Box 14">
              <a:extLst>
                <a:ext uri="{FF2B5EF4-FFF2-40B4-BE49-F238E27FC236}">
                  <a16:creationId xmlns:a16="http://schemas.microsoft.com/office/drawing/2014/main" id="{7096B174-5BFC-178E-A8E7-D957DB5B8AA8}"/>
                </a:ext>
              </a:extLst>
            </p:cNvPr>
            <p:cNvSpPr txBox="1">
              <a:spLocks noChangeArrowheads="1"/>
            </p:cNvSpPr>
            <p:nvPr/>
          </p:nvSpPr>
          <p:spPr bwMode="auto">
            <a:xfrm>
              <a:off x="418" y="2407"/>
              <a:ext cx="273" cy="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80000"/>
                </a:lnSpc>
                <a:spcBef>
                  <a:spcPct val="20000"/>
                </a:spcBef>
                <a:buClr>
                  <a:schemeClr val="bg1"/>
                </a:buClr>
                <a:buFont typeface="Wingdings" panose="05000000000000000000" pitchFamily="2" charset="2"/>
                <a:buNone/>
              </a:pPr>
              <a:r>
                <a:rPr lang="en-US" altLang="zh-CN" sz="2800" dirty="0" err="1">
                  <a:latin typeface="Tahoma" panose="020B0604030504040204" pitchFamily="34" charset="0"/>
                </a:rPr>
                <a:t>P1</a:t>
              </a:r>
              <a:endParaRPr lang="en-US" altLang="zh-CN" sz="2800" dirty="0">
                <a:latin typeface="Tahoma" panose="020B0604030504040204" pitchFamily="34" charset="0"/>
              </a:endParaRPr>
            </a:p>
          </p:txBody>
        </p:sp>
        <p:sp>
          <p:nvSpPr>
            <p:cNvPr id="12" name="Text Box 15">
              <a:extLst>
                <a:ext uri="{FF2B5EF4-FFF2-40B4-BE49-F238E27FC236}">
                  <a16:creationId xmlns:a16="http://schemas.microsoft.com/office/drawing/2014/main" id="{FD0EB599-C84F-A740-401E-3C7AA843C993}"/>
                </a:ext>
              </a:extLst>
            </p:cNvPr>
            <p:cNvSpPr txBox="1">
              <a:spLocks noChangeArrowheads="1"/>
            </p:cNvSpPr>
            <p:nvPr/>
          </p:nvSpPr>
          <p:spPr bwMode="auto">
            <a:xfrm>
              <a:off x="408" y="2704"/>
              <a:ext cx="406" cy="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80000"/>
                </a:lnSpc>
                <a:spcBef>
                  <a:spcPct val="20000"/>
                </a:spcBef>
                <a:buClr>
                  <a:schemeClr val="bg1"/>
                </a:buClr>
              </a:pPr>
              <a:r>
                <a:rPr lang="en-US" altLang="zh-CN" sz="2800" dirty="0" err="1">
                  <a:latin typeface="Tahoma" panose="020B0604030504040204" pitchFamily="34" charset="0"/>
                </a:rPr>
                <a:t>P2</a:t>
              </a:r>
              <a:endParaRPr lang="en-US" altLang="zh-CN" sz="2800" dirty="0">
                <a:latin typeface="Tahoma" panose="020B0604030504040204" pitchFamily="34" charset="0"/>
              </a:endParaRPr>
            </a:p>
          </p:txBody>
        </p:sp>
        <p:sp>
          <p:nvSpPr>
            <p:cNvPr id="13" name="Text Box 16">
              <a:extLst>
                <a:ext uri="{FF2B5EF4-FFF2-40B4-BE49-F238E27FC236}">
                  <a16:creationId xmlns:a16="http://schemas.microsoft.com/office/drawing/2014/main" id="{E3CD0366-C4E6-DBC7-24AF-32148202869A}"/>
                </a:ext>
              </a:extLst>
            </p:cNvPr>
            <p:cNvSpPr txBox="1">
              <a:spLocks noChangeArrowheads="1"/>
            </p:cNvSpPr>
            <p:nvPr/>
          </p:nvSpPr>
          <p:spPr bwMode="auto">
            <a:xfrm>
              <a:off x="431" y="3251"/>
              <a:ext cx="386" cy="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80000"/>
                </a:lnSpc>
                <a:spcBef>
                  <a:spcPct val="20000"/>
                </a:spcBef>
                <a:buClr>
                  <a:schemeClr val="bg1"/>
                </a:buClr>
              </a:pPr>
              <a:r>
                <a:rPr lang="en-US" altLang="zh-CN" sz="2800" dirty="0">
                  <a:latin typeface="Tahoma" panose="020B0604030504040204" pitchFamily="34" charset="0"/>
                </a:rPr>
                <a:t>Pm</a:t>
              </a:r>
            </a:p>
          </p:txBody>
        </p:sp>
        <p:sp>
          <p:nvSpPr>
            <p:cNvPr id="14" name="Text Box 17">
              <a:extLst>
                <a:ext uri="{FF2B5EF4-FFF2-40B4-BE49-F238E27FC236}">
                  <a16:creationId xmlns:a16="http://schemas.microsoft.com/office/drawing/2014/main" id="{AFEB9C13-351A-C638-D2D8-C4A615462291}"/>
                </a:ext>
              </a:extLst>
            </p:cNvPr>
            <p:cNvSpPr txBox="1">
              <a:spLocks noChangeArrowheads="1"/>
            </p:cNvSpPr>
            <p:nvPr/>
          </p:nvSpPr>
          <p:spPr bwMode="auto">
            <a:xfrm>
              <a:off x="4830" y="2976"/>
              <a:ext cx="287" cy="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p>
              <a:pPr>
                <a:lnSpc>
                  <a:spcPct val="80000"/>
                </a:lnSpc>
                <a:spcBef>
                  <a:spcPct val="20000"/>
                </a:spcBef>
                <a:buClr>
                  <a:schemeClr val="bg1"/>
                </a:buClr>
                <a:buFont typeface="Wingdings" panose="05000000000000000000" pitchFamily="2" charset="2"/>
                <a:buNone/>
                <a:defRPr/>
              </a:pPr>
              <a:r>
                <a:rPr lang="en-US" altLang="zh-CN" sz="3300" b="1">
                  <a:solidFill>
                    <a:srgbClr val="008000"/>
                  </a:solidFill>
                  <a:effectLst>
                    <a:outerShdw blurRad="38100" dist="38100" dir="2700000" algn="tl">
                      <a:srgbClr val="C0C0C0"/>
                    </a:outerShdw>
                  </a:effectLst>
                  <a:latin typeface="Tahoma" panose="020B0604030504040204" pitchFamily="34" charset="0"/>
                </a:rPr>
                <a:t>…</a:t>
              </a:r>
              <a:endParaRPr lang="zh-CN" altLang="en-US" sz="3300" b="1">
                <a:solidFill>
                  <a:srgbClr val="008000"/>
                </a:solidFill>
                <a:effectLst>
                  <a:outerShdw blurRad="38100" dist="38100" dir="2700000" algn="tl">
                    <a:srgbClr val="C0C0C0"/>
                  </a:outerShdw>
                </a:effectLst>
                <a:latin typeface="Tahoma" panose="020B0604030504040204" pitchFamily="34" charset="0"/>
              </a:endParaRPr>
            </a:p>
          </p:txBody>
        </p:sp>
        <p:sp>
          <p:nvSpPr>
            <p:cNvPr id="15" name="Text Box 18">
              <a:extLst>
                <a:ext uri="{FF2B5EF4-FFF2-40B4-BE49-F238E27FC236}">
                  <a16:creationId xmlns:a16="http://schemas.microsoft.com/office/drawing/2014/main" id="{9B4AE8C7-7CD3-F2D7-AB8F-8477DCA86D84}"/>
                </a:ext>
              </a:extLst>
            </p:cNvPr>
            <p:cNvSpPr txBox="1">
              <a:spLocks noChangeArrowheads="1"/>
            </p:cNvSpPr>
            <p:nvPr/>
          </p:nvSpPr>
          <p:spPr bwMode="auto">
            <a:xfrm>
              <a:off x="431" y="2931"/>
              <a:ext cx="287" cy="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p>
              <a:pPr>
                <a:lnSpc>
                  <a:spcPct val="80000"/>
                </a:lnSpc>
                <a:spcBef>
                  <a:spcPct val="20000"/>
                </a:spcBef>
                <a:buClr>
                  <a:schemeClr val="bg1"/>
                </a:buClr>
                <a:buFont typeface="Wingdings" panose="05000000000000000000" pitchFamily="2" charset="2"/>
                <a:buNone/>
                <a:defRPr/>
              </a:pPr>
              <a:r>
                <a:rPr lang="en-US" altLang="zh-CN" sz="3300" b="1">
                  <a:solidFill>
                    <a:srgbClr val="008000"/>
                  </a:solidFill>
                  <a:effectLst>
                    <a:outerShdw blurRad="38100" dist="38100" dir="2700000" algn="tl">
                      <a:srgbClr val="C0C0C0"/>
                    </a:outerShdw>
                  </a:effectLst>
                  <a:latin typeface="Tahoma" panose="020B0604030504040204" pitchFamily="34" charset="0"/>
                </a:rPr>
                <a:t>…</a:t>
              </a:r>
              <a:endParaRPr lang="zh-CN" altLang="en-US" sz="3300" b="1">
                <a:solidFill>
                  <a:srgbClr val="008000"/>
                </a:solidFill>
                <a:effectLst>
                  <a:outerShdw blurRad="38100" dist="38100" dir="2700000" algn="tl">
                    <a:srgbClr val="C0C0C0"/>
                  </a:outerShdw>
                </a:effectLst>
                <a:latin typeface="Tahoma" panose="020B0604030504040204" pitchFamily="34" charset="0"/>
              </a:endParaRPr>
            </a:p>
          </p:txBody>
        </p:sp>
        <p:sp>
          <p:nvSpPr>
            <p:cNvPr id="16" name="Text Box 20">
              <a:extLst>
                <a:ext uri="{FF2B5EF4-FFF2-40B4-BE49-F238E27FC236}">
                  <a16:creationId xmlns:a16="http://schemas.microsoft.com/office/drawing/2014/main" id="{882E3FEB-FC5D-51CD-ECF9-87716EABF721}"/>
                </a:ext>
              </a:extLst>
            </p:cNvPr>
            <p:cNvSpPr txBox="1">
              <a:spLocks noChangeArrowheads="1"/>
            </p:cNvSpPr>
            <p:nvPr/>
          </p:nvSpPr>
          <p:spPr bwMode="auto">
            <a:xfrm>
              <a:off x="4785" y="2432"/>
              <a:ext cx="282" cy="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80000"/>
                </a:lnSpc>
                <a:spcBef>
                  <a:spcPct val="20000"/>
                </a:spcBef>
                <a:buClr>
                  <a:schemeClr val="bg1"/>
                </a:buClr>
              </a:pPr>
              <a:r>
                <a:rPr lang="en-US" altLang="zh-CN" sz="2800" dirty="0" err="1">
                  <a:latin typeface="Tahoma" panose="020B0604030504040204" pitchFamily="34" charset="0"/>
                </a:rPr>
                <a:t>C1</a:t>
              </a:r>
              <a:endParaRPr lang="en-US" altLang="zh-CN" sz="2800" dirty="0">
                <a:latin typeface="Tahoma" panose="020B0604030504040204" pitchFamily="34" charset="0"/>
              </a:endParaRPr>
            </a:p>
          </p:txBody>
        </p:sp>
        <p:sp>
          <p:nvSpPr>
            <p:cNvPr id="17" name="Text Box 21">
              <a:extLst>
                <a:ext uri="{FF2B5EF4-FFF2-40B4-BE49-F238E27FC236}">
                  <a16:creationId xmlns:a16="http://schemas.microsoft.com/office/drawing/2014/main" id="{0A6924AC-7F80-124D-CB53-5648E4BDB783}"/>
                </a:ext>
              </a:extLst>
            </p:cNvPr>
            <p:cNvSpPr txBox="1">
              <a:spLocks noChangeArrowheads="1"/>
            </p:cNvSpPr>
            <p:nvPr/>
          </p:nvSpPr>
          <p:spPr bwMode="auto">
            <a:xfrm>
              <a:off x="4785" y="2704"/>
              <a:ext cx="282" cy="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80000"/>
                </a:lnSpc>
                <a:spcBef>
                  <a:spcPct val="20000"/>
                </a:spcBef>
                <a:buClr>
                  <a:schemeClr val="bg1"/>
                </a:buClr>
              </a:pPr>
              <a:r>
                <a:rPr lang="en-US" altLang="zh-CN" sz="2800" dirty="0" err="1">
                  <a:latin typeface="Tahoma" panose="020B0604030504040204" pitchFamily="34" charset="0"/>
                </a:rPr>
                <a:t>C2</a:t>
              </a:r>
              <a:endParaRPr lang="en-US" altLang="zh-CN" sz="2800" dirty="0">
                <a:latin typeface="Tahoma" panose="020B0604030504040204" pitchFamily="34" charset="0"/>
              </a:endParaRPr>
            </a:p>
          </p:txBody>
        </p:sp>
        <p:sp>
          <p:nvSpPr>
            <p:cNvPr id="18" name="Text Box 22">
              <a:extLst>
                <a:ext uri="{FF2B5EF4-FFF2-40B4-BE49-F238E27FC236}">
                  <a16:creationId xmlns:a16="http://schemas.microsoft.com/office/drawing/2014/main" id="{6FD17BAE-AEF4-9614-089E-5F17A6FE7D70}"/>
                </a:ext>
              </a:extLst>
            </p:cNvPr>
            <p:cNvSpPr txBox="1">
              <a:spLocks noChangeArrowheads="1"/>
            </p:cNvSpPr>
            <p:nvPr/>
          </p:nvSpPr>
          <p:spPr bwMode="auto">
            <a:xfrm>
              <a:off x="4785" y="3294"/>
              <a:ext cx="336" cy="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80000"/>
                </a:lnSpc>
                <a:spcBef>
                  <a:spcPct val="20000"/>
                </a:spcBef>
                <a:buClr>
                  <a:schemeClr val="bg1"/>
                </a:buClr>
              </a:pPr>
              <a:r>
                <a:rPr lang="en-US" altLang="zh-CN" sz="2800" dirty="0">
                  <a:latin typeface="Tahoma" panose="020B0604030504040204" pitchFamily="34" charset="0"/>
                </a:rPr>
                <a:t>Cn</a:t>
              </a:r>
            </a:p>
          </p:txBody>
        </p:sp>
        <p:sp>
          <p:nvSpPr>
            <p:cNvPr id="19" name="Line 23">
              <a:extLst>
                <a:ext uri="{FF2B5EF4-FFF2-40B4-BE49-F238E27FC236}">
                  <a16:creationId xmlns:a16="http://schemas.microsoft.com/office/drawing/2014/main" id="{80B85FCA-54C2-0556-54C3-14136204AC2A}"/>
                </a:ext>
              </a:extLst>
            </p:cNvPr>
            <p:cNvSpPr>
              <a:spLocks noChangeShapeType="1"/>
            </p:cNvSpPr>
            <p:nvPr/>
          </p:nvSpPr>
          <p:spPr bwMode="auto">
            <a:xfrm>
              <a:off x="839" y="2523"/>
              <a:ext cx="726" cy="363"/>
            </a:xfrm>
            <a:prstGeom prst="line">
              <a:avLst/>
            </a:prstGeom>
            <a:noFill/>
            <a:ln w="38100">
              <a:solidFill>
                <a:srgbClr val="00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21" name="Line 24">
              <a:extLst>
                <a:ext uri="{FF2B5EF4-FFF2-40B4-BE49-F238E27FC236}">
                  <a16:creationId xmlns:a16="http://schemas.microsoft.com/office/drawing/2014/main" id="{34C57356-7CF1-099F-4513-9ADAC338EE79}"/>
                </a:ext>
              </a:extLst>
            </p:cNvPr>
            <p:cNvSpPr>
              <a:spLocks noChangeShapeType="1"/>
            </p:cNvSpPr>
            <p:nvPr/>
          </p:nvSpPr>
          <p:spPr bwMode="auto">
            <a:xfrm>
              <a:off x="884" y="2840"/>
              <a:ext cx="681" cy="136"/>
            </a:xfrm>
            <a:prstGeom prst="line">
              <a:avLst/>
            </a:prstGeom>
            <a:noFill/>
            <a:ln w="38100">
              <a:solidFill>
                <a:srgbClr val="00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22" name="Line 25">
              <a:extLst>
                <a:ext uri="{FF2B5EF4-FFF2-40B4-BE49-F238E27FC236}">
                  <a16:creationId xmlns:a16="http://schemas.microsoft.com/office/drawing/2014/main" id="{A210EFC2-FE8B-7F47-F883-55FC1FE0922E}"/>
                </a:ext>
              </a:extLst>
            </p:cNvPr>
            <p:cNvSpPr>
              <a:spLocks noChangeShapeType="1"/>
            </p:cNvSpPr>
            <p:nvPr/>
          </p:nvSpPr>
          <p:spPr bwMode="auto">
            <a:xfrm flipV="1">
              <a:off x="793" y="3203"/>
              <a:ext cx="817" cy="182"/>
            </a:xfrm>
            <a:prstGeom prst="line">
              <a:avLst/>
            </a:prstGeom>
            <a:noFill/>
            <a:ln w="38100">
              <a:solidFill>
                <a:srgbClr val="00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23" name="Line 26">
              <a:extLst>
                <a:ext uri="{FF2B5EF4-FFF2-40B4-BE49-F238E27FC236}">
                  <a16:creationId xmlns:a16="http://schemas.microsoft.com/office/drawing/2014/main" id="{AAB174F5-7C6B-7C71-80E5-18DAA8C7B45A}"/>
                </a:ext>
              </a:extLst>
            </p:cNvPr>
            <p:cNvSpPr>
              <a:spLocks noChangeShapeType="1"/>
            </p:cNvSpPr>
            <p:nvPr/>
          </p:nvSpPr>
          <p:spPr bwMode="auto">
            <a:xfrm flipV="1">
              <a:off x="3833" y="2568"/>
              <a:ext cx="952" cy="363"/>
            </a:xfrm>
            <a:prstGeom prst="line">
              <a:avLst/>
            </a:prstGeom>
            <a:noFill/>
            <a:ln w="38100">
              <a:solidFill>
                <a:srgbClr val="00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24" name="Line 27">
              <a:extLst>
                <a:ext uri="{FF2B5EF4-FFF2-40B4-BE49-F238E27FC236}">
                  <a16:creationId xmlns:a16="http://schemas.microsoft.com/office/drawing/2014/main" id="{E90D84C4-FB3B-9581-ECF8-98DAF5D37153}"/>
                </a:ext>
              </a:extLst>
            </p:cNvPr>
            <p:cNvSpPr>
              <a:spLocks noChangeShapeType="1"/>
            </p:cNvSpPr>
            <p:nvPr/>
          </p:nvSpPr>
          <p:spPr bwMode="auto">
            <a:xfrm flipV="1">
              <a:off x="3833" y="2840"/>
              <a:ext cx="997" cy="182"/>
            </a:xfrm>
            <a:prstGeom prst="line">
              <a:avLst/>
            </a:prstGeom>
            <a:noFill/>
            <a:ln w="38100">
              <a:solidFill>
                <a:srgbClr val="00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25" name="Line 28">
              <a:extLst>
                <a:ext uri="{FF2B5EF4-FFF2-40B4-BE49-F238E27FC236}">
                  <a16:creationId xmlns:a16="http://schemas.microsoft.com/office/drawing/2014/main" id="{B300A7B9-455A-5506-B7CE-96C7705BCB72}"/>
                </a:ext>
              </a:extLst>
            </p:cNvPr>
            <p:cNvSpPr>
              <a:spLocks noChangeShapeType="1"/>
            </p:cNvSpPr>
            <p:nvPr/>
          </p:nvSpPr>
          <p:spPr bwMode="auto">
            <a:xfrm>
              <a:off x="3833" y="3158"/>
              <a:ext cx="907" cy="227"/>
            </a:xfrm>
            <a:prstGeom prst="line">
              <a:avLst/>
            </a:prstGeom>
            <a:noFill/>
            <a:ln w="38100">
              <a:solidFill>
                <a:srgbClr val="00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26" name="Text Box 29">
              <a:extLst>
                <a:ext uri="{FF2B5EF4-FFF2-40B4-BE49-F238E27FC236}">
                  <a16:creationId xmlns:a16="http://schemas.microsoft.com/office/drawing/2014/main" id="{C4159A28-30D5-F7AC-8FD5-1D9093C5D2C0}"/>
                </a:ext>
              </a:extLst>
            </p:cNvPr>
            <p:cNvSpPr txBox="1">
              <a:spLocks noChangeArrowheads="1"/>
            </p:cNvSpPr>
            <p:nvPr/>
          </p:nvSpPr>
          <p:spPr bwMode="auto">
            <a:xfrm>
              <a:off x="295" y="3657"/>
              <a:ext cx="1107" cy="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80000"/>
                </a:lnSpc>
                <a:spcBef>
                  <a:spcPct val="20000"/>
                </a:spcBef>
                <a:buClr>
                  <a:schemeClr val="bg1"/>
                </a:buClr>
                <a:buFont typeface="Wingdings" panose="05000000000000000000" pitchFamily="2" charset="2"/>
                <a:buNone/>
              </a:pPr>
              <a:r>
                <a:rPr lang="zh-CN" altLang="en-US" sz="2800" dirty="0">
                  <a:solidFill>
                    <a:srgbClr val="FF0000"/>
                  </a:solidFill>
                  <a:latin typeface="Tahoma" panose="020B0604030504040204" pitchFamily="34" charset="0"/>
                  <a:ea typeface="楷体" pitchFamily="49" charset="-122"/>
                </a:rPr>
                <a:t>生产者进程</a:t>
              </a:r>
            </a:p>
          </p:txBody>
        </p:sp>
        <p:sp>
          <p:nvSpPr>
            <p:cNvPr id="27" name="Text Box 30">
              <a:extLst>
                <a:ext uri="{FF2B5EF4-FFF2-40B4-BE49-F238E27FC236}">
                  <a16:creationId xmlns:a16="http://schemas.microsoft.com/office/drawing/2014/main" id="{77B4CB22-C142-6E91-3878-D39CBC3EB9C7}"/>
                </a:ext>
              </a:extLst>
            </p:cNvPr>
            <p:cNvSpPr txBox="1">
              <a:spLocks noChangeArrowheads="1"/>
            </p:cNvSpPr>
            <p:nvPr/>
          </p:nvSpPr>
          <p:spPr bwMode="auto">
            <a:xfrm>
              <a:off x="4187" y="3663"/>
              <a:ext cx="1107" cy="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80000"/>
                </a:lnSpc>
                <a:spcBef>
                  <a:spcPct val="20000"/>
                </a:spcBef>
                <a:buClr>
                  <a:schemeClr val="bg1"/>
                </a:buClr>
              </a:pPr>
              <a:r>
                <a:rPr lang="zh-CN" altLang="en-US" sz="2800" dirty="0">
                  <a:solidFill>
                    <a:srgbClr val="FF0000"/>
                  </a:solidFill>
                  <a:latin typeface="Tahoma" panose="020B0604030504040204" pitchFamily="34" charset="0"/>
                  <a:ea typeface="楷体" pitchFamily="49" charset="-122"/>
                </a:rPr>
                <a:t>消费者进程</a:t>
              </a:r>
            </a:p>
          </p:txBody>
        </p:sp>
      </p:grpSp>
      <p:sp>
        <p:nvSpPr>
          <p:cNvPr id="28" name="Rectangle 32">
            <a:extLst>
              <a:ext uri="{FF2B5EF4-FFF2-40B4-BE49-F238E27FC236}">
                <a16:creationId xmlns:a16="http://schemas.microsoft.com/office/drawing/2014/main" id="{56549F7C-2D43-EEC2-5609-9D01D9494078}"/>
              </a:ext>
            </a:extLst>
          </p:cNvPr>
          <p:cNvSpPr>
            <a:spLocks noChangeArrowheads="1"/>
          </p:cNvSpPr>
          <p:nvPr/>
        </p:nvSpPr>
        <p:spPr bwMode="auto">
          <a:xfrm>
            <a:off x="477425" y="3677259"/>
            <a:ext cx="7727107" cy="11297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108896" tIns="54448" rIns="108896" bIns="54448">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marL="288290">
              <a:lnSpc>
                <a:spcPts val="3800"/>
              </a:lnSpc>
              <a:spcBef>
                <a:spcPct val="20000"/>
              </a:spcBef>
              <a:buClr>
                <a:schemeClr val="folHlink"/>
              </a:buClr>
              <a:buSzPct val="60000"/>
              <a:buFont typeface="Wingdings" panose="05000000000000000000" pitchFamily="2" charset="2"/>
              <a:buNone/>
            </a:pPr>
            <a:r>
              <a:rPr lang="zh-CN" altLang="en-US" sz="2400" dirty="0">
                <a:latin typeface="楷体" pitchFamily="49" charset="-122"/>
                <a:ea typeface="+mn-ea"/>
              </a:rPr>
              <a:t>生产者进程和消费者进程都以</a:t>
            </a:r>
            <a:r>
              <a:rPr lang="zh-CN" altLang="en-US" sz="2400" dirty="0">
                <a:solidFill>
                  <a:srgbClr val="FF0000"/>
                </a:solidFill>
                <a:latin typeface="楷体" pitchFamily="49" charset="-122"/>
                <a:ea typeface="+mn-ea"/>
              </a:rPr>
              <a:t>异步</a:t>
            </a:r>
            <a:r>
              <a:rPr lang="zh-CN" altLang="en-US" sz="2400" dirty="0">
                <a:latin typeface="楷体" pitchFamily="49" charset="-122"/>
                <a:ea typeface="+mn-ea"/>
              </a:rPr>
              <a:t>方式运行，</a:t>
            </a:r>
            <a:endParaRPr lang="en-US" altLang="zh-CN" sz="2400" dirty="0">
              <a:latin typeface="楷体" pitchFamily="49" charset="-122"/>
              <a:ea typeface="+mn-ea"/>
            </a:endParaRPr>
          </a:p>
          <a:p>
            <a:pPr marL="288290">
              <a:lnSpc>
                <a:spcPts val="3800"/>
              </a:lnSpc>
              <a:spcBef>
                <a:spcPct val="20000"/>
              </a:spcBef>
              <a:buClr>
                <a:schemeClr val="folHlink"/>
              </a:buClr>
              <a:buSzPct val="60000"/>
              <a:buFont typeface="Wingdings" panose="05000000000000000000" pitchFamily="2" charset="2"/>
              <a:buNone/>
            </a:pPr>
            <a:r>
              <a:rPr lang="zh-CN" altLang="en-US" sz="2400" dirty="0">
                <a:latin typeface="楷体" pitchFamily="49" charset="-122"/>
                <a:ea typeface="+mn-ea"/>
              </a:rPr>
              <a:t>但它们之间必须保持同步。</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1000"/>
                                        <p:tgtEl>
                                          <p:spTgt spid="3"/>
                                        </p:tgtEl>
                                      </p:cBhvr>
                                    </p:animEffect>
                                  </p:childTnLst>
                                </p:cTn>
                              </p:par>
                            </p:childTnLst>
                          </p:cTn>
                        </p:par>
                        <p:par>
                          <p:cTn id="8" fill="hold">
                            <p:stCondLst>
                              <p:cond delay="1000"/>
                            </p:stCondLst>
                            <p:childTnLst>
                              <p:par>
                                <p:cTn id="9" presetID="3" presetClass="entr" presetSubtype="10"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blinds(horizontal)">
                                      <p:cBhvr>
                                        <p:cTn id="11"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写者优先</a:t>
            </a:r>
            <a:r>
              <a:rPr lang="en-US" altLang="zh-CN" sz="2100" b="1" dirty="0">
                <a:solidFill>
                  <a:srgbClr val="7F7F7F"/>
                </a:solidFill>
              </a:rPr>
              <a:t>(</a:t>
            </a:r>
            <a:r>
              <a:rPr lang="zh-CN" altLang="en-US" sz="2100" b="1" dirty="0">
                <a:solidFill>
                  <a:srgbClr val="7F7F7F"/>
                </a:solidFill>
              </a:rPr>
              <a:t>第二类读者写者问题</a:t>
            </a:r>
            <a:r>
              <a:rPr lang="en-US" altLang="zh-CN" sz="2100" b="1" dirty="0">
                <a:solidFill>
                  <a:srgbClr val="7F7F7F"/>
                </a:solidFill>
              </a:rPr>
              <a:t>)</a:t>
            </a:r>
          </a:p>
        </p:txBody>
      </p:sp>
      <p:sp>
        <p:nvSpPr>
          <p:cNvPr id="24" name="文本框 23"/>
          <p:cNvSpPr txBox="1"/>
          <p:nvPr/>
        </p:nvSpPr>
        <p:spPr>
          <a:xfrm>
            <a:off x="1394847" y="1146857"/>
            <a:ext cx="6670547" cy="3140075"/>
          </a:xfrm>
          <a:prstGeom prst="rect">
            <a:avLst/>
          </a:prstGeom>
          <a:noFill/>
        </p:spPr>
        <p:txBody>
          <a:bodyPr wrap="square" rtlCol="0">
            <a:spAutoFit/>
          </a:bodyPr>
          <a:lstStyle/>
          <a:p>
            <a:pPr>
              <a:lnSpc>
                <a:spcPct val="120000"/>
              </a:lnSpc>
              <a:spcBef>
                <a:spcPts val="600"/>
              </a:spcBef>
              <a:spcAft>
                <a:spcPts val="600"/>
              </a:spcAft>
            </a:pPr>
            <a:r>
              <a:rPr lang="zh-CN" altLang="en-US" sz="1950" dirty="0"/>
              <a:t>问题描述</a:t>
            </a:r>
          </a:p>
          <a:p>
            <a:pPr marL="342900" indent="-342900" algn="just">
              <a:lnSpc>
                <a:spcPct val="120000"/>
              </a:lnSpc>
              <a:spcBef>
                <a:spcPts val="600"/>
              </a:spcBef>
              <a:spcAft>
                <a:spcPts val="600"/>
              </a:spcAft>
              <a:buClr>
                <a:srgbClr val="FF0000"/>
              </a:buClr>
              <a:buFont typeface="Wingdings" panose="05000000000000000000" pitchFamily="2" charset="2"/>
              <a:buChar char="Ø"/>
            </a:pPr>
            <a:r>
              <a:rPr lang="zh-CN" altLang="en-US" sz="1950" dirty="0">
                <a:latin typeface="+mn-ea"/>
              </a:rPr>
              <a:t>写者优先于读者（一旦有写者，则后续读者必须等待，唤醒时优先考虑写者）</a:t>
            </a:r>
          </a:p>
          <a:p>
            <a:pPr>
              <a:spcBef>
                <a:spcPts val="600"/>
              </a:spcBef>
              <a:spcAft>
                <a:spcPts val="600"/>
              </a:spcAft>
              <a:defRPr/>
            </a:pPr>
            <a:endParaRPr lang="zh-CN" altLang="en-US" sz="1950" dirty="0">
              <a:solidFill>
                <a:srgbClr val="FF0000"/>
              </a:solidFill>
            </a:endParaRPr>
          </a:p>
          <a:p>
            <a:pPr>
              <a:spcBef>
                <a:spcPts val="600"/>
              </a:spcBef>
              <a:spcAft>
                <a:spcPts val="600"/>
              </a:spcAft>
              <a:defRPr/>
            </a:pPr>
            <a:endParaRPr lang="zh-CN" altLang="en-US" sz="1950" dirty="0">
              <a:solidFill>
                <a:srgbClr val="FF0000"/>
              </a:solidFill>
            </a:endParaRPr>
          </a:p>
          <a:p>
            <a:pPr>
              <a:spcBef>
                <a:spcPts val="600"/>
              </a:spcBef>
              <a:spcAft>
                <a:spcPts val="600"/>
              </a:spcAft>
              <a:defRPr/>
            </a:pPr>
            <a:r>
              <a:rPr lang="zh-CN" altLang="en-US" sz="1950" dirty="0">
                <a:solidFill>
                  <a:srgbClr val="FF0000"/>
                </a:solidFill>
              </a:rPr>
              <a:t>如何用</a:t>
            </a:r>
            <a:r>
              <a:rPr lang="en-US" altLang="zh-CN" sz="1950" dirty="0">
                <a:solidFill>
                  <a:srgbClr val="FF0000"/>
                </a:solidFill>
              </a:rPr>
              <a:t>PV</a:t>
            </a:r>
            <a:r>
              <a:rPr lang="zh-CN" altLang="en-US" sz="1950" dirty="0">
                <a:solidFill>
                  <a:srgbClr val="FF0000"/>
                </a:solidFill>
              </a:rPr>
              <a:t>操作实现</a:t>
            </a:r>
            <a:r>
              <a:rPr lang="zh-CN" altLang="en-US" sz="1950" dirty="0"/>
              <a:t>？（思考题）</a:t>
            </a:r>
          </a:p>
          <a:p>
            <a:pPr>
              <a:spcBef>
                <a:spcPts val="600"/>
              </a:spcBef>
              <a:spcAft>
                <a:spcPts val="600"/>
              </a:spcAft>
              <a:defRPr/>
            </a:pPr>
            <a:r>
              <a:rPr lang="zh-CN" altLang="en-US" sz="1950" dirty="0"/>
              <a:t>可以设置一个新的互斥信号量w，用于实现"写优先"</a:t>
            </a:r>
          </a:p>
        </p:txBody>
      </p:sp>
      <p:pic>
        <p:nvPicPr>
          <p:cNvPr id="29" name="图片 28"/>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879151" y="1146857"/>
            <a:ext cx="395288" cy="395288"/>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879151" y="3409825"/>
            <a:ext cx="395288" cy="395288"/>
          </a:xfrm>
          <a:prstGeom prst="rect">
            <a:avLst/>
          </a:prstGeom>
          <a:ln>
            <a:noFill/>
          </a:ln>
          <a:effectLst>
            <a:softEdge rad="0"/>
          </a:effectLst>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写者优先</a:t>
            </a:r>
            <a:r>
              <a:rPr lang="en-US" altLang="zh-CN" sz="2100" b="1" dirty="0">
                <a:solidFill>
                  <a:srgbClr val="7F7F7F"/>
                </a:solidFill>
              </a:rPr>
              <a:t>(</a:t>
            </a:r>
            <a:r>
              <a:rPr lang="zh-CN" altLang="en-US" sz="2100" b="1" dirty="0">
                <a:solidFill>
                  <a:srgbClr val="7F7F7F"/>
                </a:solidFill>
              </a:rPr>
              <a:t>第二类读者写者问题</a:t>
            </a:r>
            <a:r>
              <a:rPr lang="en-US" altLang="zh-CN" sz="2100" b="1" dirty="0">
                <a:solidFill>
                  <a:srgbClr val="7F7F7F"/>
                </a:solidFill>
              </a:rPr>
              <a:t>)</a:t>
            </a:r>
          </a:p>
        </p:txBody>
      </p:sp>
      <p:pic>
        <p:nvPicPr>
          <p:cNvPr id="2" name="图片 1"/>
          <p:cNvPicPr>
            <a:picLocks noChangeAspect="1"/>
          </p:cNvPicPr>
          <p:nvPr/>
        </p:nvPicPr>
        <p:blipFill>
          <a:blip r:embed="rId2"/>
          <a:stretch>
            <a:fillRect/>
          </a:stretch>
        </p:blipFill>
        <p:spPr>
          <a:xfrm>
            <a:off x="381000" y="895350"/>
            <a:ext cx="8219440" cy="3513455"/>
          </a:xfrm>
          <a:prstGeom prst="rect">
            <a:avLst/>
          </a:prstGeom>
        </p:spPr>
      </p:pic>
      <p:cxnSp>
        <p:nvCxnSpPr>
          <p:cNvPr id="4" name="直接连接符 3">
            <a:extLst>
              <a:ext uri="{FF2B5EF4-FFF2-40B4-BE49-F238E27FC236}">
                <a16:creationId xmlns:a16="http://schemas.microsoft.com/office/drawing/2014/main" id="{611C16B1-67B3-6BE6-716D-302E97256576}"/>
              </a:ext>
            </a:extLst>
          </p:cNvPr>
          <p:cNvCxnSpPr>
            <a:cxnSpLocks/>
          </p:cNvCxnSpPr>
          <p:nvPr/>
        </p:nvCxnSpPr>
        <p:spPr>
          <a:xfrm>
            <a:off x="3733800" y="2571750"/>
            <a:ext cx="1219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58F180D4-F4A9-3800-7073-CFDE74F195FE}"/>
              </a:ext>
            </a:extLst>
          </p:cNvPr>
          <p:cNvCxnSpPr>
            <a:cxnSpLocks/>
          </p:cNvCxnSpPr>
          <p:nvPr/>
        </p:nvCxnSpPr>
        <p:spPr>
          <a:xfrm>
            <a:off x="6172200" y="1536590"/>
            <a:ext cx="838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 name="文本框 2">
            <a:extLst>
              <a:ext uri="{FF2B5EF4-FFF2-40B4-BE49-F238E27FC236}">
                <a16:creationId xmlns:a16="http://schemas.microsoft.com/office/drawing/2014/main" id="{6B1939B8-5DC5-FCD3-62D2-89EC25853CCA}"/>
              </a:ext>
            </a:extLst>
          </p:cNvPr>
          <p:cNvSpPr txBox="1"/>
          <p:nvPr/>
        </p:nvSpPr>
        <p:spPr>
          <a:xfrm>
            <a:off x="2819400" y="2333693"/>
            <a:ext cx="926857"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申请写优先</a:t>
            </a:r>
            <a:r>
              <a:rPr lang="en-US" altLang="zh-CN" sz="1000" dirty="0">
                <a:solidFill>
                  <a:srgbClr val="FF0000"/>
                </a:solidFill>
              </a:rPr>
              <a:t>w</a:t>
            </a:r>
            <a:endParaRPr lang="zh-CN" altLang="en-US" sz="1000" dirty="0">
              <a:solidFill>
                <a:srgbClr val="FF0000"/>
              </a:solidFill>
            </a:endParaRPr>
          </a:p>
        </p:txBody>
      </p:sp>
      <p:cxnSp>
        <p:nvCxnSpPr>
          <p:cNvPr id="9" name="直接连接符 8">
            <a:extLst>
              <a:ext uri="{FF2B5EF4-FFF2-40B4-BE49-F238E27FC236}">
                <a16:creationId xmlns:a16="http://schemas.microsoft.com/office/drawing/2014/main" id="{ADD41EB5-F1A2-4A00-1092-02B30B224FDD}"/>
              </a:ext>
            </a:extLst>
          </p:cNvPr>
          <p:cNvCxnSpPr>
            <a:cxnSpLocks/>
          </p:cNvCxnSpPr>
          <p:nvPr/>
        </p:nvCxnSpPr>
        <p:spPr>
          <a:xfrm>
            <a:off x="3733800" y="2767692"/>
            <a:ext cx="1219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466F386E-262A-9B32-5D6B-48F2132E1517}"/>
              </a:ext>
            </a:extLst>
          </p:cNvPr>
          <p:cNvSpPr txBox="1"/>
          <p:nvPr/>
        </p:nvSpPr>
        <p:spPr>
          <a:xfrm>
            <a:off x="2865603" y="2579914"/>
            <a:ext cx="881973"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申请互斥</a:t>
            </a:r>
            <a:r>
              <a:rPr lang="en-US" altLang="zh-CN" sz="1000" dirty="0" err="1">
                <a:solidFill>
                  <a:srgbClr val="FF0000"/>
                </a:solidFill>
              </a:rPr>
              <a:t>rw</a:t>
            </a:r>
            <a:endParaRPr lang="zh-CN" altLang="en-US" sz="1000" dirty="0">
              <a:solidFill>
                <a:srgbClr val="FF0000"/>
              </a:solidFill>
            </a:endParaRPr>
          </a:p>
        </p:txBody>
      </p:sp>
      <p:cxnSp>
        <p:nvCxnSpPr>
          <p:cNvPr id="11" name="直接连接符 10">
            <a:extLst>
              <a:ext uri="{FF2B5EF4-FFF2-40B4-BE49-F238E27FC236}">
                <a16:creationId xmlns:a16="http://schemas.microsoft.com/office/drawing/2014/main" id="{64B1E98C-D8F5-43DA-84B7-F6D7432DAFA9}"/>
              </a:ext>
            </a:extLst>
          </p:cNvPr>
          <p:cNvCxnSpPr>
            <a:cxnSpLocks/>
          </p:cNvCxnSpPr>
          <p:nvPr/>
        </p:nvCxnSpPr>
        <p:spPr>
          <a:xfrm>
            <a:off x="3733800" y="3165224"/>
            <a:ext cx="1219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EF989609-B524-5CFC-70B2-8DB5C5A890E6}"/>
              </a:ext>
            </a:extLst>
          </p:cNvPr>
          <p:cNvSpPr txBox="1"/>
          <p:nvPr/>
        </p:nvSpPr>
        <p:spPr>
          <a:xfrm>
            <a:off x="2899550" y="2908042"/>
            <a:ext cx="846707"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释放互斥</a:t>
            </a:r>
            <a:r>
              <a:rPr lang="en-US" altLang="zh-CN" sz="1000" dirty="0" err="1">
                <a:solidFill>
                  <a:srgbClr val="FF0000"/>
                </a:solidFill>
              </a:rPr>
              <a:t>rw</a:t>
            </a:r>
            <a:endParaRPr lang="zh-CN" altLang="en-US" sz="1000" dirty="0">
              <a:solidFill>
                <a:srgbClr val="FF0000"/>
              </a:solidFill>
            </a:endParaRPr>
          </a:p>
        </p:txBody>
      </p:sp>
      <p:cxnSp>
        <p:nvCxnSpPr>
          <p:cNvPr id="13" name="直接连接符 12">
            <a:extLst>
              <a:ext uri="{FF2B5EF4-FFF2-40B4-BE49-F238E27FC236}">
                <a16:creationId xmlns:a16="http://schemas.microsoft.com/office/drawing/2014/main" id="{45D63F04-CD3C-B271-26C5-F1EC859EC843}"/>
              </a:ext>
            </a:extLst>
          </p:cNvPr>
          <p:cNvCxnSpPr>
            <a:cxnSpLocks/>
          </p:cNvCxnSpPr>
          <p:nvPr/>
        </p:nvCxnSpPr>
        <p:spPr>
          <a:xfrm>
            <a:off x="3734888" y="3371249"/>
            <a:ext cx="1219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402CF7E4-E72A-FBB3-D97A-14521DE6006D}"/>
              </a:ext>
            </a:extLst>
          </p:cNvPr>
          <p:cNvSpPr txBox="1"/>
          <p:nvPr/>
        </p:nvSpPr>
        <p:spPr>
          <a:xfrm>
            <a:off x="2819400" y="3157917"/>
            <a:ext cx="926857"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释放写优先</a:t>
            </a:r>
            <a:r>
              <a:rPr lang="en-US" altLang="zh-CN" sz="1000" dirty="0">
                <a:solidFill>
                  <a:srgbClr val="FF0000"/>
                </a:solidFill>
              </a:rPr>
              <a:t>w</a:t>
            </a:r>
            <a:endParaRPr lang="zh-CN" altLang="en-US" sz="1000" dirty="0">
              <a:solidFill>
                <a:srgbClr val="FF0000"/>
              </a:solidFill>
            </a:endParaRPr>
          </a:p>
        </p:txBody>
      </p:sp>
      <p:sp>
        <p:nvSpPr>
          <p:cNvPr id="15" name="文本框 14">
            <a:extLst>
              <a:ext uri="{FF2B5EF4-FFF2-40B4-BE49-F238E27FC236}">
                <a16:creationId xmlns:a16="http://schemas.microsoft.com/office/drawing/2014/main" id="{87DA4512-997F-8940-C381-20D2196F112C}"/>
              </a:ext>
            </a:extLst>
          </p:cNvPr>
          <p:cNvSpPr txBox="1"/>
          <p:nvPr/>
        </p:nvSpPr>
        <p:spPr>
          <a:xfrm>
            <a:off x="6858000" y="1290369"/>
            <a:ext cx="1354858"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要读，占用写优先</a:t>
            </a:r>
            <a:r>
              <a:rPr lang="en-US" altLang="zh-CN" sz="1000" dirty="0">
                <a:solidFill>
                  <a:srgbClr val="FF0000"/>
                </a:solidFill>
              </a:rPr>
              <a:t>w</a:t>
            </a:r>
            <a:endParaRPr lang="zh-CN" altLang="en-US" sz="1000" dirty="0">
              <a:solidFill>
                <a:srgbClr val="FF0000"/>
              </a:solidFill>
            </a:endParaRPr>
          </a:p>
        </p:txBody>
      </p:sp>
      <p:cxnSp>
        <p:nvCxnSpPr>
          <p:cNvPr id="17" name="直接连接符 16">
            <a:extLst>
              <a:ext uri="{FF2B5EF4-FFF2-40B4-BE49-F238E27FC236}">
                <a16:creationId xmlns:a16="http://schemas.microsoft.com/office/drawing/2014/main" id="{18FB2D60-CFB5-F375-7D27-835AD0E820E6}"/>
              </a:ext>
            </a:extLst>
          </p:cNvPr>
          <p:cNvCxnSpPr>
            <a:cxnSpLocks/>
          </p:cNvCxnSpPr>
          <p:nvPr/>
        </p:nvCxnSpPr>
        <p:spPr>
          <a:xfrm>
            <a:off x="6172200" y="1733550"/>
            <a:ext cx="1219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C45242EC-D4D8-97C0-F9D2-71731732C569}"/>
              </a:ext>
            </a:extLst>
          </p:cNvPr>
          <p:cNvSpPr txBox="1"/>
          <p:nvPr/>
        </p:nvSpPr>
        <p:spPr>
          <a:xfrm>
            <a:off x="7127991" y="1511960"/>
            <a:ext cx="792205"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保护</a:t>
            </a:r>
            <a:r>
              <a:rPr lang="en-US" altLang="zh-CN" sz="1000" dirty="0">
                <a:solidFill>
                  <a:srgbClr val="FF0000"/>
                </a:solidFill>
              </a:rPr>
              <a:t>count</a:t>
            </a:r>
            <a:endParaRPr lang="zh-CN" altLang="en-US" sz="1000" dirty="0">
              <a:solidFill>
                <a:srgbClr val="FF0000"/>
              </a:solidFill>
            </a:endParaRPr>
          </a:p>
        </p:txBody>
      </p:sp>
      <p:cxnSp>
        <p:nvCxnSpPr>
          <p:cNvPr id="21" name="直接连接符 20">
            <a:extLst>
              <a:ext uri="{FF2B5EF4-FFF2-40B4-BE49-F238E27FC236}">
                <a16:creationId xmlns:a16="http://schemas.microsoft.com/office/drawing/2014/main" id="{BCF4BDA4-7DC7-4CD4-AB0D-3A22F3166C85}"/>
              </a:ext>
            </a:extLst>
          </p:cNvPr>
          <p:cNvCxnSpPr>
            <a:cxnSpLocks/>
          </p:cNvCxnSpPr>
          <p:nvPr/>
        </p:nvCxnSpPr>
        <p:spPr>
          <a:xfrm>
            <a:off x="6359409" y="2131249"/>
            <a:ext cx="1219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F82519DB-D1AD-5B19-A08C-087F8873B7DF}"/>
              </a:ext>
            </a:extLst>
          </p:cNvPr>
          <p:cNvSpPr txBox="1"/>
          <p:nvPr/>
        </p:nvSpPr>
        <p:spPr>
          <a:xfrm>
            <a:off x="7315200" y="1909659"/>
            <a:ext cx="1311578" cy="246221"/>
          </a:xfrm>
          <a:prstGeom prst="rect">
            <a:avLst/>
          </a:prstGeom>
          <a:solidFill>
            <a:schemeClr val="bg1"/>
          </a:solidFill>
          <a:ln w="12700">
            <a:solidFill>
              <a:schemeClr val="tx1"/>
            </a:solidFill>
          </a:ln>
        </p:spPr>
        <p:txBody>
          <a:bodyPr wrap="none" rtlCol="0">
            <a:spAutoFit/>
          </a:bodyPr>
          <a:lstStyle/>
          <a:p>
            <a:pPr algn="l"/>
            <a:r>
              <a:rPr lang="en-US" altLang="zh-CN" sz="1000" dirty="0">
                <a:solidFill>
                  <a:srgbClr val="FF0000"/>
                </a:solidFill>
              </a:rPr>
              <a:t>count==0</a:t>
            </a:r>
            <a:r>
              <a:rPr lang="zh-CN" altLang="en-US" sz="1000" dirty="0">
                <a:solidFill>
                  <a:srgbClr val="FF0000"/>
                </a:solidFill>
              </a:rPr>
              <a:t>占用互斥</a:t>
            </a:r>
          </a:p>
        </p:txBody>
      </p:sp>
      <p:cxnSp>
        <p:nvCxnSpPr>
          <p:cNvPr id="23" name="直接连接符 22">
            <a:extLst>
              <a:ext uri="{FF2B5EF4-FFF2-40B4-BE49-F238E27FC236}">
                <a16:creationId xmlns:a16="http://schemas.microsoft.com/office/drawing/2014/main" id="{84C4C662-8A59-5B92-C637-33582E4B62BC}"/>
              </a:ext>
            </a:extLst>
          </p:cNvPr>
          <p:cNvCxnSpPr>
            <a:cxnSpLocks/>
          </p:cNvCxnSpPr>
          <p:nvPr/>
        </p:nvCxnSpPr>
        <p:spPr>
          <a:xfrm>
            <a:off x="6280654" y="2526268"/>
            <a:ext cx="1219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4827A443-6086-530A-3977-9822E665001D}"/>
              </a:ext>
            </a:extLst>
          </p:cNvPr>
          <p:cNvSpPr txBox="1"/>
          <p:nvPr/>
        </p:nvSpPr>
        <p:spPr>
          <a:xfrm>
            <a:off x="7236445" y="2304678"/>
            <a:ext cx="1527982" cy="246221"/>
          </a:xfrm>
          <a:prstGeom prst="rect">
            <a:avLst/>
          </a:prstGeom>
          <a:solidFill>
            <a:schemeClr val="bg1"/>
          </a:solidFill>
          <a:ln w="12700">
            <a:solidFill>
              <a:schemeClr val="tx1"/>
            </a:solidFill>
          </a:ln>
        </p:spPr>
        <p:txBody>
          <a:bodyPr wrap="none" rtlCol="0">
            <a:spAutoFit/>
          </a:bodyPr>
          <a:lstStyle/>
          <a:p>
            <a:pPr algn="l"/>
            <a:r>
              <a:rPr lang="en-US" altLang="zh-CN" sz="1000" dirty="0">
                <a:solidFill>
                  <a:srgbClr val="FF0000"/>
                </a:solidFill>
              </a:rPr>
              <a:t>count+</a:t>
            </a:r>
            <a:r>
              <a:rPr lang="zh-CN" altLang="en-US" sz="1000" dirty="0">
                <a:solidFill>
                  <a:srgbClr val="FF0000"/>
                </a:solidFill>
              </a:rPr>
              <a:t>完，释放</a:t>
            </a:r>
            <a:r>
              <a:rPr lang="en-US" altLang="zh-CN" sz="1000" dirty="0">
                <a:solidFill>
                  <a:srgbClr val="FF0000"/>
                </a:solidFill>
              </a:rPr>
              <a:t>mutex</a:t>
            </a:r>
            <a:endParaRPr lang="zh-CN" altLang="en-US" sz="1000" dirty="0">
              <a:solidFill>
                <a:srgbClr val="FF0000"/>
              </a:solidFill>
            </a:endParaRPr>
          </a:p>
        </p:txBody>
      </p:sp>
      <p:cxnSp>
        <p:nvCxnSpPr>
          <p:cNvPr id="25" name="直接连接符 24">
            <a:extLst>
              <a:ext uri="{FF2B5EF4-FFF2-40B4-BE49-F238E27FC236}">
                <a16:creationId xmlns:a16="http://schemas.microsoft.com/office/drawing/2014/main" id="{DA028D64-F5F5-BF4A-48FA-F5D80E465E5E}"/>
              </a:ext>
            </a:extLst>
          </p:cNvPr>
          <p:cNvCxnSpPr>
            <a:cxnSpLocks/>
          </p:cNvCxnSpPr>
          <p:nvPr/>
        </p:nvCxnSpPr>
        <p:spPr>
          <a:xfrm>
            <a:off x="6279227" y="2722180"/>
            <a:ext cx="1219200" cy="0"/>
          </a:xfrm>
          <a:prstGeom prst="line">
            <a:avLst/>
          </a:prstGeom>
          <a:ln w="25400">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097A683B-8F74-CB43-8DBC-958D0E28C85C}"/>
              </a:ext>
            </a:extLst>
          </p:cNvPr>
          <p:cNvSpPr txBox="1"/>
          <p:nvPr/>
        </p:nvSpPr>
        <p:spPr>
          <a:xfrm>
            <a:off x="7235018" y="2500590"/>
            <a:ext cx="1696298" cy="553998"/>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00B0F0"/>
                </a:solidFill>
              </a:rPr>
              <a:t>释放写优先</a:t>
            </a:r>
            <a:r>
              <a:rPr lang="en-US" altLang="zh-CN" sz="1000" dirty="0">
                <a:solidFill>
                  <a:srgbClr val="00B0F0"/>
                </a:solidFill>
              </a:rPr>
              <a:t>w</a:t>
            </a:r>
            <a:r>
              <a:rPr lang="zh-CN" altLang="en-US" sz="1000" dirty="0">
                <a:solidFill>
                  <a:srgbClr val="00B0F0"/>
                </a:solidFill>
              </a:rPr>
              <a:t>，如有写进来</a:t>
            </a:r>
            <a:endParaRPr lang="en-US" altLang="zh-CN" sz="1000" dirty="0">
              <a:solidFill>
                <a:srgbClr val="00B0F0"/>
              </a:solidFill>
            </a:endParaRPr>
          </a:p>
          <a:p>
            <a:pPr algn="l"/>
            <a:r>
              <a:rPr lang="zh-CN" altLang="en-US" sz="1000" dirty="0">
                <a:solidFill>
                  <a:srgbClr val="00B0F0"/>
                </a:solidFill>
              </a:rPr>
              <a:t>会卡在</a:t>
            </a:r>
            <a:r>
              <a:rPr lang="en-US" altLang="zh-CN" sz="1000" dirty="0">
                <a:solidFill>
                  <a:srgbClr val="00B0F0"/>
                </a:solidFill>
              </a:rPr>
              <a:t>P(W)</a:t>
            </a:r>
            <a:r>
              <a:rPr lang="zh-CN" altLang="en-US" sz="1000" dirty="0">
                <a:solidFill>
                  <a:srgbClr val="00B0F0"/>
                </a:solidFill>
              </a:rPr>
              <a:t>处，不再读</a:t>
            </a:r>
            <a:endParaRPr lang="en-US" altLang="zh-CN" sz="1000" dirty="0">
              <a:solidFill>
                <a:srgbClr val="00B0F0"/>
              </a:solidFill>
            </a:endParaRPr>
          </a:p>
          <a:p>
            <a:pPr algn="l"/>
            <a:r>
              <a:rPr lang="zh-CN" altLang="en-US" sz="1000" dirty="0">
                <a:solidFill>
                  <a:srgbClr val="00B0F0"/>
                </a:solidFill>
              </a:rPr>
              <a:t>实现写优先</a:t>
            </a:r>
          </a:p>
        </p:txBody>
      </p:sp>
      <p:cxnSp>
        <p:nvCxnSpPr>
          <p:cNvPr id="28" name="直接连接符 27">
            <a:extLst>
              <a:ext uri="{FF2B5EF4-FFF2-40B4-BE49-F238E27FC236}">
                <a16:creationId xmlns:a16="http://schemas.microsoft.com/office/drawing/2014/main" id="{7ABA082E-7542-13D0-0CFF-A2EE1718FED2}"/>
              </a:ext>
            </a:extLst>
          </p:cNvPr>
          <p:cNvCxnSpPr/>
          <p:nvPr/>
        </p:nvCxnSpPr>
        <p:spPr>
          <a:xfrm>
            <a:off x="5867400" y="1511960"/>
            <a:ext cx="0" cy="1210220"/>
          </a:xfrm>
          <a:prstGeom prst="line">
            <a:avLst/>
          </a:prstGeom>
          <a:ln w="25400">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FFC88EFF-B407-3B13-4626-EC08DBF6046A}"/>
              </a:ext>
            </a:extLst>
          </p:cNvPr>
          <p:cNvCxnSpPr/>
          <p:nvPr/>
        </p:nvCxnSpPr>
        <p:spPr>
          <a:xfrm flipH="1">
            <a:off x="5867400" y="2722180"/>
            <a:ext cx="228600" cy="0"/>
          </a:xfrm>
          <a:prstGeom prst="straightConnector1">
            <a:avLst/>
          </a:prstGeom>
          <a:ln w="25400">
            <a:solidFill>
              <a:srgbClr val="00B0F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A7E9A53F-E094-AB70-2FD1-72FFCC406519}"/>
              </a:ext>
            </a:extLst>
          </p:cNvPr>
          <p:cNvCxnSpPr/>
          <p:nvPr/>
        </p:nvCxnSpPr>
        <p:spPr>
          <a:xfrm>
            <a:off x="5867400" y="1536590"/>
            <a:ext cx="228600" cy="0"/>
          </a:xfrm>
          <a:prstGeom prst="straightConnector1">
            <a:avLst/>
          </a:prstGeom>
          <a:ln w="25400">
            <a:solidFill>
              <a:srgbClr val="00B0F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7C3EC6EF-C893-8D88-B051-CB611E56A640}"/>
              </a:ext>
            </a:extLst>
          </p:cNvPr>
          <p:cNvSpPr txBox="1"/>
          <p:nvPr/>
        </p:nvSpPr>
        <p:spPr>
          <a:xfrm>
            <a:off x="7660357" y="3375384"/>
            <a:ext cx="904415"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保护</a:t>
            </a:r>
            <a:r>
              <a:rPr lang="en-US" altLang="zh-CN" sz="1000" dirty="0">
                <a:solidFill>
                  <a:srgbClr val="FF0000"/>
                </a:solidFill>
              </a:rPr>
              <a:t>count--</a:t>
            </a:r>
            <a:endParaRPr lang="zh-CN" altLang="en-US" sz="1000" dirty="0">
              <a:solidFill>
                <a:srgbClr val="FF0000"/>
              </a:solidFill>
            </a:endParaRPr>
          </a:p>
        </p:txBody>
      </p:sp>
      <p:cxnSp>
        <p:nvCxnSpPr>
          <p:cNvPr id="36" name="直接箭头连接符 35">
            <a:extLst>
              <a:ext uri="{FF2B5EF4-FFF2-40B4-BE49-F238E27FC236}">
                <a16:creationId xmlns:a16="http://schemas.microsoft.com/office/drawing/2014/main" id="{DF488132-DC68-7D9B-1180-AC1E7FD8AB66}"/>
              </a:ext>
            </a:extLst>
          </p:cNvPr>
          <p:cNvCxnSpPr/>
          <p:nvPr/>
        </p:nvCxnSpPr>
        <p:spPr>
          <a:xfrm>
            <a:off x="7010400" y="3054588"/>
            <a:ext cx="609600" cy="279162"/>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a:extLst>
              <a:ext uri="{FF2B5EF4-FFF2-40B4-BE49-F238E27FC236}">
                <a16:creationId xmlns:a16="http://schemas.microsoft.com/office/drawing/2014/main" id="{C5085DC1-0014-5ED1-33DA-CC98AAE0D3BA}"/>
              </a:ext>
            </a:extLst>
          </p:cNvPr>
          <p:cNvCxnSpPr/>
          <p:nvPr/>
        </p:nvCxnSpPr>
        <p:spPr>
          <a:xfrm flipV="1">
            <a:off x="7162800" y="3621605"/>
            <a:ext cx="457200" cy="225700"/>
          </a:xfrm>
          <a:prstGeom prst="straightConnector1">
            <a:avLst/>
          </a:prstGeom>
          <a:ln w="254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id="{85FBB6CC-0E2B-6B38-1BB9-04F21524289B}"/>
              </a:ext>
            </a:extLst>
          </p:cNvPr>
          <p:cNvSpPr txBox="1"/>
          <p:nvPr/>
        </p:nvSpPr>
        <p:spPr>
          <a:xfrm>
            <a:off x="5150424" y="3483799"/>
            <a:ext cx="1208985"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没有读，取消互斥</a:t>
            </a:r>
          </a:p>
        </p:txBody>
      </p:sp>
      <p:cxnSp>
        <p:nvCxnSpPr>
          <p:cNvPr id="40" name="直接连接符 39">
            <a:extLst>
              <a:ext uri="{FF2B5EF4-FFF2-40B4-BE49-F238E27FC236}">
                <a16:creationId xmlns:a16="http://schemas.microsoft.com/office/drawing/2014/main" id="{16CBE78D-8FD4-AAAD-49F2-A97B8FB950DC}"/>
              </a:ext>
            </a:extLst>
          </p:cNvPr>
          <p:cNvCxnSpPr>
            <a:cxnSpLocks/>
          </p:cNvCxnSpPr>
          <p:nvPr/>
        </p:nvCxnSpPr>
        <p:spPr>
          <a:xfrm>
            <a:off x="6096000" y="3685563"/>
            <a:ext cx="1219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36748BB5-94A7-4D85-9C69-AE6F123548D9}"/>
              </a:ext>
            </a:extLst>
          </p:cNvPr>
          <p:cNvSpPr txBox="1"/>
          <p:nvPr/>
        </p:nvSpPr>
        <p:spPr>
          <a:xfrm>
            <a:off x="838200" y="2908042"/>
            <a:ext cx="1152880" cy="461665"/>
          </a:xfrm>
          <a:prstGeom prst="rect">
            <a:avLst/>
          </a:prstGeom>
          <a:noFill/>
          <a:ln w="12700">
            <a:solidFill>
              <a:schemeClr val="tx1"/>
            </a:solidFill>
          </a:ln>
        </p:spPr>
        <p:txBody>
          <a:bodyPr wrap="none" rtlCol="0">
            <a:spAutoFit/>
          </a:bodyPr>
          <a:lstStyle/>
          <a:p>
            <a:pPr algn="l"/>
            <a:r>
              <a:rPr lang="zh-CN" altLang="en-US" sz="1200" dirty="0">
                <a:solidFill>
                  <a:srgbClr val="FF0000"/>
                </a:solidFill>
              </a:rPr>
              <a:t>有“写” 来，</a:t>
            </a:r>
            <a:endParaRPr lang="en-US" altLang="zh-CN" sz="1200" dirty="0">
              <a:solidFill>
                <a:srgbClr val="FF0000"/>
              </a:solidFill>
            </a:endParaRPr>
          </a:p>
          <a:p>
            <a:pPr algn="l"/>
            <a:r>
              <a:rPr lang="zh-CN" altLang="en-US" sz="1200" dirty="0">
                <a:solidFill>
                  <a:srgbClr val="FF0000"/>
                </a:solidFill>
              </a:rPr>
              <a:t>不开新“读”</a:t>
            </a: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读者写者</a:t>
            </a:r>
            <a:r>
              <a:rPr lang="en-US" altLang="zh-CN" sz="2100" b="1" dirty="0">
                <a:solidFill>
                  <a:srgbClr val="7F7F7F"/>
                </a:solidFill>
              </a:rPr>
              <a:t>——</a:t>
            </a:r>
            <a:r>
              <a:rPr lang="zh-CN" altLang="en-US" sz="2100" b="1" dirty="0">
                <a:solidFill>
                  <a:srgbClr val="7F7F7F"/>
                </a:solidFill>
              </a:rPr>
              <a:t>信号量集</a:t>
            </a:r>
            <a:endParaRPr lang="en-US" altLang="zh-CN" sz="2100" b="1" dirty="0">
              <a:solidFill>
                <a:srgbClr val="7F7F7F"/>
              </a:solidFill>
            </a:endParaRPr>
          </a:p>
        </p:txBody>
      </p:sp>
      <p:pic>
        <p:nvPicPr>
          <p:cNvPr id="6" name="图片 5">
            <a:extLst>
              <a:ext uri="{FF2B5EF4-FFF2-40B4-BE49-F238E27FC236}">
                <a16:creationId xmlns:a16="http://schemas.microsoft.com/office/drawing/2014/main" id="{C30FAFE8-62B2-B9E4-E907-AD39B6F755BE}"/>
              </a:ext>
            </a:extLst>
          </p:cNvPr>
          <p:cNvPicPr>
            <a:picLocks noChangeAspect="1"/>
          </p:cNvPicPr>
          <p:nvPr/>
        </p:nvPicPr>
        <p:blipFill rotWithShape="1">
          <a:blip r:embed="rId2"/>
          <a:srcRect r="36122"/>
          <a:stretch/>
        </p:blipFill>
        <p:spPr>
          <a:xfrm>
            <a:off x="304800" y="895350"/>
            <a:ext cx="2571749" cy="2057400"/>
          </a:xfrm>
          <a:prstGeom prst="rect">
            <a:avLst/>
          </a:prstGeom>
        </p:spPr>
      </p:pic>
      <p:pic>
        <p:nvPicPr>
          <p:cNvPr id="8" name="图片 7">
            <a:extLst>
              <a:ext uri="{FF2B5EF4-FFF2-40B4-BE49-F238E27FC236}">
                <a16:creationId xmlns:a16="http://schemas.microsoft.com/office/drawing/2014/main" id="{D3F64B20-AD14-CF83-C8C8-7AE6782BFD3B}"/>
              </a:ext>
            </a:extLst>
          </p:cNvPr>
          <p:cNvPicPr>
            <a:picLocks noChangeAspect="1"/>
          </p:cNvPicPr>
          <p:nvPr/>
        </p:nvPicPr>
        <p:blipFill rotWithShape="1">
          <a:blip r:embed="rId3"/>
          <a:srcRect r="18711" b="81004"/>
          <a:stretch/>
        </p:blipFill>
        <p:spPr>
          <a:xfrm>
            <a:off x="304801" y="2952750"/>
            <a:ext cx="2571748" cy="685800"/>
          </a:xfrm>
          <a:prstGeom prst="rect">
            <a:avLst/>
          </a:prstGeom>
        </p:spPr>
      </p:pic>
      <p:pic>
        <p:nvPicPr>
          <p:cNvPr id="9" name="图片 8">
            <a:extLst>
              <a:ext uri="{FF2B5EF4-FFF2-40B4-BE49-F238E27FC236}">
                <a16:creationId xmlns:a16="http://schemas.microsoft.com/office/drawing/2014/main" id="{3BDDC126-C91D-D385-07A2-D68145E3B7F8}"/>
              </a:ext>
            </a:extLst>
          </p:cNvPr>
          <p:cNvPicPr>
            <a:picLocks noChangeAspect="1"/>
          </p:cNvPicPr>
          <p:nvPr/>
        </p:nvPicPr>
        <p:blipFill rotWithShape="1">
          <a:blip r:embed="rId3"/>
          <a:srcRect t="20513"/>
          <a:stretch/>
        </p:blipFill>
        <p:spPr>
          <a:xfrm>
            <a:off x="4800600" y="895350"/>
            <a:ext cx="3255251" cy="2952750"/>
          </a:xfrm>
          <a:prstGeom prst="rect">
            <a:avLst/>
          </a:prstGeom>
        </p:spPr>
      </p:pic>
      <p:cxnSp>
        <p:nvCxnSpPr>
          <p:cNvPr id="11" name="直接连接符 10">
            <a:extLst>
              <a:ext uri="{FF2B5EF4-FFF2-40B4-BE49-F238E27FC236}">
                <a16:creationId xmlns:a16="http://schemas.microsoft.com/office/drawing/2014/main" id="{10DA62CE-D606-DD69-F0C2-A67665CAF6F3}"/>
              </a:ext>
            </a:extLst>
          </p:cNvPr>
          <p:cNvCxnSpPr/>
          <p:nvPr/>
        </p:nvCxnSpPr>
        <p:spPr>
          <a:xfrm>
            <a:off x="1371600" y="2038350"/>
            <a:ext cx="9906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0129419F-4C11-D5FC-94E3-7380AB2975B4}"/>
              </a:ext>
            </a:extLst>
          </p:cNvPr>
          <p:cNvSpPr txBox="1"/>
          <p:nvPr/>
        </p:nvSpPr>
        <p:spPr>
          <a:xfrm>
            <a:off x="2406122" y="1672755"/>
            <a:ext cx="1035861" cy="276999"/>
          </a:xfrm>
          <a:prstGeom prst="rect">
            <a:avLst/>
          </a:prstGeom>
          <a:solidFill>
            <a:schemeClr val="bg1"/>
          </a:solidFill>
          <a:ln w="12700">
            <a:solidFill>
              <a:schemeClr val="tx1"/>
            </a:solidFill>
          </a:ln>
        </p:spPr>
        <p:txBody>
          <a:bodyPr wrap="none" rtlCol="0">
            <a:spAutoFit/>
          </a:bodyPr>
          <a:lstStyle/>
          <a:p>
            <a:pPr algn="l"/>
            <a:r>
              <a:rPr lang="zh-CN" altLang="en-US" sz="1200" dirty="0"/>
              <a:t>申请读，</a:t>
            </a:r>
            <a:r>
              <a:rPr lang="en-US" altLang="zh-CN" sz="1200" dirty="0"/>
              <a:t>L-1</a:t>
            </a:r>
            <a:endParaRPr lang="zh-CN" altLang="en-US" sz="1200" dirty="0"/>
          </a:p>
        </p:txBody>
      </p:sp>
      <p:sp>
        <p:nvSpPr>
          <p:cNvPr id="13" name="文本框 12">
            <a:extLst>
              <a:ext uri="{FF2B5EF4-FFF2-40B4-BE49-F238E27FC236}">
                <a16:creationId xmlns:a16="http://schemas.microsoft.com/office/drawing/2014/main" id="{8F401CA2-7482-0BA5-D8A0-94F5D36E95C8}"/>
              </a:ext>
            </a:extLst>
          </p:cNvPr>
          <p:cNvSpPr txBox="1"/>
          <p:nvPr/>
        </p:nvSpPr>
        <p:spPr>
          <a:xfrm>
            <a:off x="2406122" y="1957798"/>
            <a:ext cx="1534394" cy="461665"/>
          </a:xfrm>
          <a:prstGeom prst="rect">
            <a:avLst/>
          </a:prstGeom>
          <a:solidFill>
            <a:schemeClr val="bg1"/>
          </a:solidFill>
          <a:ln w="12700">
            <a:solidFill>
              <a:schemeClr val="tx1"/>
            </a:solidFill>
          </a:ln>
        </p:spPr>
        <p:txBody>
          <a:bodyPr wrap="none" rtlCol="0">
            <a:spAutoFit/>
          </a:bodyPr>
          <a:lstStyle/>
          <a:p>
            <a:pPr algn="l"/>
            <a:r>
              <a:rPr lang="zh-CN" altLang="en-US" sz="1200" dirty="0"/>
              <a:t>只要无写，</a:t>
            </a:r>
            <a:r>
              <a:rPr lang="en-US" altLang="zh-CN" sz="1200" dirty="0"/>
              <a:t>mx=1</a:t>
            </a:r>
            <a:r>
              <a:rPr lang="zh-CN" altLang="en-US" sz="1200" dirty="0"/>
              <a:t>；</a:t>
            </a:r>
            <a:endParaRPr lang="en-US" altLang="zh-CN" sz="1200" dirty="0"/>
          </a:p>
          <a:p>
            <a:pPr algn="l"/>
            <a:r>
              <a:rPr lang="zh-CN" altLang="en-US" sz="1200" dirty="0"/>
              <a:t>有写：卡住</a:t>
            </a:r>
          </a:p>
        </p:txBody>
      </p:sp>
      <p:cxnSp>
        <p:nvCxnSpPr>
          <p:cNvPr id="14" name="直接连接符 13">
            <a:extLst>
              <a:ext uri="{FF2B5EF4-FFF2-40B4-BE49-F238E27FC236}">
                <a16:creationId xmlns:a16="http://schemas.microsoft.com/office/drawing/2014/main" id="{C243FFA3-5B00-4A75-1800-F296E9D982C5}"/>
              </a:ext>
            </a:extLst>
          </p:cNvPr>
          <p:cNvCxnSpPr/>
          <p:nvPr/>
        </p:nvCxnSpPr>
        <p:spPr>
          <a:xfrm>
            <a:off x="1371600" y="2234797"/>
            <a:ext cx="9906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9755984F-635A-14DF-DCAF-A30246D138D7}"/>
              </a:ext>
            </a:extLst>
          </p:cNvPr>
          <p:cNvSpPr txBox="1"/>
          <p:nvPr/>
        </p:nvSpPr>
        <p:spPr>
          <a:xfrm>
            <a:off x="6267453" y="723654"/>
            <a:ext cx="2362200" cy="646331"/>
          </a:xfrm>
          <a:prstGeom prst="rect">
            <a:avLst/>
          </a:prstGeom>
          <a:solidFill>
            <a:schemeClr val="bg1"/>
          </a:solidFill>
          <a:ln w="12700">
            <a:solidFill>
              <a:schemeClr val="tx1"/>
            </a:solidFill>
          </a:ln>
        </p:spPr>
        <p:txBody>
          <a:bodyPr wrap="square" rtlCol="0">
            <a:spAutoFit/>
          </a:bodyPr>
          <a:lstStyle/>
          <a:p>
            <a:pPr algn="l"/>
            <a:r>
              <a:rPr lang="zh-CN" altLang="en-US" sz="1200" dirty="0"/>
              <a:t>要开始写：</a:t>
            </a:r>
            <a:r>
              <a:rPr lang="en-US" altLang="zh-CN" sz="1200" dirty="0"/>
              <a:t>mx-1, </a:t>
            </a:r>
          </a:p>
          <a:p>
            <a:pPr algn="l"/>
            <a:r>
              <a:rPr lang="zh-CN" altLang="en-US" sz="1200" dirty="0"/>
              <a:t>且无读进程</a:t>
            </a:r>
            <a:r>
              <a:rPr lang="en-US" altLang="zh-CN" sz="1200" dirty="0"/>
              <a:t>(if L&gt;=RN; L-0)</a:t>
            </a:r>
            <a:r>
              <a:rPr lang="zh-CN" altLang="en-US" sz="1200" dirty="0"/>
              <a:t>，</a:t>
            </a:r>
            <a:endParaRPr lang="en-US" altLang="zh-CN" sz="1200" dirty="0"/>
          </a:p>
          <a:p>
            <a:pPr algn="l"/>
            <a:r>
              <a:rPr lang="zh-CN" altLang="en-US" sz="1200" dirty="0"/>
              <a:t>才进行下一步</a:t>
            </a:r>
            <a:endParaRPr lang="en-US" altLang="zh-CN" sz="1200" dirty="0"/>
          </a:p>
        </p:txBody>
      </p:sp>
      <p:cxnSp>
        <p:nvCxnSpPr>
          <p:cNvPr id="16" name="直接连接符 15">
            <a:extLst>
              <a:ext uri="{FF2B5EF4-FFF2-40B4-BE49-F238E27FC236}">
                <a16:creationId xmlns:a16="http://schemas.microsoft.com/office/drawing/2014/main" id="{F0772734-C111-DB0A-35DF-4FE2EB9059B4}"/>
              </a:ext>
            </a:extLst>
          </p:cNvPr>
          <p:cNvCxnSpPr>
            <a:cxnSpLocks/>
          </p:cNvCxnSpPr>
          <p:nvPr/>
        </p:nvCxnSpPr>
        <p:spPr>
          <a:xfrm>
            <a:off x="6172200" y="1581150"/>
            <a:ext cx="1600200" cy="0"/>
          </a:xfrm>
          <a:prstGeom prst="line">
            <a:avLst/>
          </a:prstGeom>
          <a:ln w="254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9906E0E9-6707-FBE4-97AD-C9679BAFA180}"/>
              </a:ext>
            </a:extLst>
          </p:cNvPr>
          <p:cNvSpPr txBox="1"/>
          <p:nvPr/>
        </p:nvSpPr>
        <p:spPr>
          <a:xfrm>
            <a:off x="1295400" y="832166"/>
            <a:ext cx="2494594" cy="246221"/>
          </a:xfrm>
          <a:prstGeom prst="rect">
            <a:avLst/>
          </a:prstGeom>
          <a:solidFill>
            <a:schemeClr val="bg1"/>
          </a:solidFill>
          <a:ln w="12700">
            <a:solidFill>
              <a:schemeClr val="tx1"/>
            </a:solidFill>
          </a:ln>
        </p:spPr>
        <p:txBody>
          <a:bodyPr wrap="none" rtlCol="0">
            <a:spAutoFit/>
          </a:bodyPr>
          <a:lstStyle/>
          <a:p>
            <a:pPr algn="l"/>
            <a:r>
              <a:rPr lang="zh-CN" altLang="en-US" sz="1000" dirty="0">
                <a:solidFill>
                  <a:srgbClr val="FF0000"/>
                </a:solidFill>
              </a:rPr>
              <a:t>允许</a:t>
            </a:r>
            <a:r>
              <a:rPr lang="en-US" altLang="zh-CN" sz="1000" dirty="0">
                <a:solidFill>
                  <a:srgbClr val="FF0000"/>
                </a:solidFill>
              </a:rPr>
              <a:t>RN</a:t>
            </a:r>
            <a:r>
              <a:rPr lang="zh-CN" altLang="en-US" sz="1000" dirty="0">
                <a:solidFill>
                  <a:srgbClr val="FF0000"/>
                </a:solidFill>
              </a:rPr>
              <a:t>个读者；</a:t>
            </a:r>
            <a:r>
              <a:rPr lang="en-US" altLang="zh-CN" sz="1000" dirty="0">
                <a:solidFill>
                  <a:srgbClr val="FF0000"/>
                </a:solidFill>
              </a:rPr>
              <a:t>mx=1</a:t>
            </a:r>
            <a:r>
              <a:rPr lang="zh-CN" altLang="en-US" sz="1000" dirty="0">
                <a:solidFill>
                  <a:srgbClr val="FF0000"/>
                </a:solidFill>
              </a:rPr>
              <a:t>无写，</a:t>
            </a:r>
            <a:r>
              <a:rPr lang="en-US" altLang="zh-CN" sz="1000" dirty="0">
                <a:solidFill>
                  <a:srgbClr val="FF0000"/>
                </a:solidFill>
              </a:rPr>
              <a:t>mx=0</a:t>
            </a:r>
            <a:r>
              <a:rPr lang="zh-CN" altLang="en-US" sz="1000" dirty="0">
                <a:solidFill>
                  <a:srgbClr val="FF0000"/>
                </a:solidFill>
              </a:rPr>
              <a:t>有写</a:t>
            </a:r>
          </a:p>
        </p:txBody>
      </p:sp>
    </p:spTree>
    <p:extLst>
      <p:ext uri="{BB962C8B-B14F-4D97-AF65-F5344CB8AC3E}">
        <p14:creationId xmlns:p14="http://schemas.microsoft.com/office/powerpoint/2010/main" val="254049324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关于信号量的讨论</a:t>
            </a:r>
          </a:p>
        </p:txBody>
      </p:sp>
      <p:sp>
        <p:nvSpPr>
          <p:cNvPr id="10" name="îṧľîdé"/>
          <p:cNvSpPr/>
          <p:nvPr/>
        </p:nvSpPr>
        <p:spPr>
          <a:xfrm>
            <a:off x="3222371" y="1334537"/>
            <a:ext cx="2663177" cy="1843325"/>
          </a:xfrm>
          <a:prstGeom prst="leftRightRibbon">
            <a:avLst>
              <a:gd name="adj1" fmla="val 50000"/>
              <a:gd name="adj2" fmla="val 50000"/>
              <a:gd name="adj3" fmla="val 33333"/>
            </a:avLst>
          </a:prstGeom>
          <a:solidFill>
            <a:schemeClr val="bg1">
              <a:lumMod val="85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zh-CN" altLang="en-US" sz="100"/>
          </a:p>
        </p:txBody>
      </p:sp>
      <p:sp>
        <p:nvSpPr>
          <p:cNvPr id="12" name="内容占位符 2"/>
          <p:cNvSpPr txBox="1"/>
          <p:nvPr/>
        </p:nvSpPr>
        <p:spPr>
          <a:xfrm>
            <a:off x="740186" y="1591320"/>
            <a:ext cx="2482186" cy="317308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580"/>
              </a:spcBef>
              <a:buNone/>
              <a:defRPr/>
            </a:pPr>
            <a:r>
              <a:rPr lang="zh-CN" altLang="en-US" sz="2100" dirty="0"/>
              <a:t>信号量的使用：</a:t>
            </a:r>
          </a:p>
          <a:p>
            <a:pPr marL="342900" lvl="1" indent="-342900">
              <a:lnSpc>
                <a:spcPct val="123000"/>
              </a:lnSpc>
              <a:spcBef>
                <a:spcPts val="300"/>
              </a:spcBef>
              <a:buClr>
                <a:srgbClr val="E71101"/>
              </a:buClr>
              <a:buSzPct val="60000"/>
              <a:buFont typeface="Wingdings" panose="05000000000000000000" pitchFamily="2" charset="2"/>
              <a:buChar char="n"/>
              <a:defRPr/>
            </a:pPr>
            <a:r>
              <a:rPr lang="zh-CN" altLang="en-US" sz="1800" dirty="0">
                <a:solidFill>
                  <a:schemeClr val="tx1">
                    <a:lumMod val="65000"/>
                    <a:lumOff val="35000"/>
                  </a:schemeClr>
                </a:solidFill>
              </a:rPr>
              <a:t>信号量必须置一次且只能置一次初值，初值</a:t>
            </a:r>
            <a:r>
              <a:rPr lang="zh-CN" altLang="en-US" sz="1800" dirty="0">
                <a:solidFill>
                  <a:srgbClr val="FF0000"/>
                </a:solidFill>
              </a:rPr>
              <a:t>不能为负数</a:t>
            </a:r>
          </a:p>
          <a:p>
            <a:pPr marL="342900" lvl="1" indent="-342900">
              <a:lnSpc>
                <a:spcPct val="123000"/>
              </a:lnSpc>
              <a:spcBef>
                <a:spcPts val="300"/>
              </a:spcBef>
              <a:buClr>
                <a:srgbClr val="E71101"/>
              </a:buClr>
              <a:buSzPct val="60000"/>
              <a:buFont typeface="Wingdings" panose="05000000000000000000" pitchFamily="2" charset="2"/>
              <a:buChar char="n"/>
              <a:defRPr/>
            </a:pPr>
            <a:r>
              <a:rPr lang="zh-CN" altLang="en-US" sz="1800" dirty="0">
                <a:solidFill>
                  <a:schemeClr val="tx1">
                    <a:lumMod val="65000"/>
                    <a:lumOff val="35000"/>
                  </a:schemeClr>
                </a:solidFill>
              </a:rPr>
              <a:t>除了初始化，</a:t>
            </a:r>
            <a:r>
              <a:rPr lang="zh-CN" altLang="en-US" sz="1800" dirty="0">
                <a:solidFill>
                  <a:srgbClr val="FF0000"/>
                </a:solidFill>
              </a:rPr>
              <a:t>只能通过执行</a:t>
            </a:r>
            <a:r>
              <a:rPr lang="en-US" altLang="zh-CN" sz="1800" dirty="0">
                <a:solidFill>
                  <a:srgbClr val="FF0000"/>
                </a:solidFill>
              </a:rPr>
              <a:t>P</a:t>
            </a:r>
            <a:r>
              <a:rPr lang="zh-CN" altLang="en-US" sz="1800" dirty="0">
                <a:solidFill>
                  <a:srgbClr val="FF0000"/>
                </a:solidFill>
              </a:rPr>
              <a:t>、</a:t>
            </a:r>
            <a:r>
              <a:rPr lang="en-US" altLang="zh-CN" sz="1800" dirty="0">
                <a:solidFill>
                  <a:srgbClr val="FF0000"/>
                </a:solidFill>
              </a:rPr>
              <a:t>V</a:t>
            </a:r>
            <a:r>
              <a:rPr lang="zh-CN" altLang="en-US" sz="1800" dirty="0">
                <a:solidFill>
                  <a:srgbClr val="FF0000"/>
                </a:solidFill>
              </a:rPr>
              <a:t>操作来访问信号量</a:t>
            </a:r>
          </a:p>
        </p:txBody>
      </p:sp>
      <p:sp>
        <p:nvSpPr>
          <p:cNvPr id="13" name="内容占位符 2"/>
          <p:cNvSpPr txBox="1"/>
          <p:nvPr/>
        </p:nvSpPr>
        <p:spPr>
          <a:xfrm>
            <a:off x="6061925" y="2189810"/>
            <a:ext cx="2959726" cy="15482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580"/>
              </a:spcBef>
              <a:buNone/>
              <a:defRPr/>
            </a:pPr>
            <a:r>
              <a:rPr lang="zh-CN" altLang="en-US" sz="2100" dirty="0">
                <a:solidFill>
                  <a:srgbClr val="FF0000"/>
                </a:solidFill>
              </a:rPr>
              <a:t>使用中存在的问题</a:t>
            </a:r>
            <a:endParaRPr lang="zh-CN" altLang="en-US" sz="2100" dirty="0"/>
          </a:p>
          <a:p>
            <a:pPr marL="0" lvl="1" indent="-342900">
              <a:lnSpc>
                <a:spcPct val="123000"/>
              </a:lnSpc>
              <a:spcBef>
                <a:spcPts val="370"/>
              </a:spcBef>
              <a:buClr>
                <a:srgbClr val="E71101"/>
              </a:buClr>
              <a:buSzPct val="60000"/>
              <a:buFont typeface="Wingdings" panose="05000000000000000000" pitchFamily="2" charset="2"/>
              <a:buChar char="n"/>
              <a:defRPr/>
            </a:pPr>
            <a:r>
              <a:rPr lang="zh-CN" altLang="en-US" sz="1800" dirty="0"/>
              <a:t>死锁 </a:t>
            </a:r>
          </a:p>
          <a:p>
            <a:pPr marL="0" lvl="1" indent="-342900">
              <a:lnSpc>
                <a:spcPct val="123000"/>
              </a:lnSpc>
              <a:spcBef>
                <a:spcPts val="370"/>
              </a:spcBef>
              <a:buClr>
                <a:srgbClr val="E71101"/>
              </a:buClr>
              <a:buSzPct val="60000"/>
              <a:buFont typeface="Wingdings" panose="05000000000000000000" pitchFamily="2" charset="2"/>
              <a:buChar char="n"/>
              <a:defRPr/>
            </a:pPr>
            <a:r>
              <a:rPr lang="zh-CN" altLang="en-US" sz="1800" dirty="0"/>
              <a:t>饥饿</a:t>
            </a:r>
          </a:p>
        </p:txBody>
      </p:sp>
      <p:sp>
        <p:nvSpPr>
          <p:cNvPr id="14" name="íSľïdé"/>
          <p:cNvSpPr/>
          <p:nvPr/>
        </p:nvSpPr>
        <p:spPr>
          <a:xfrm>
            <a:off x="3895376" y="1660679"/>
            <a:ext cx="425777" cy="383952"/>
          </a:xfrm>
          <a:custGeom>
            <a:avLst/>
            <a:gdLst>
              <a:gd name="connsiteX0" fmla="*/ 521432 w 608344"/>
              <a:gd name="connsiteY0" fmla="*/ 370453 h 548582"/>
              <a:gd name="connsiteX1" fmla="*/ 465737 w 608344"/>
              <a:gd name="connsiteY1" fmla="*/ 425787 h 548582"/>
              <a:gd name="connsiteX2" fmla="*/ 442491 w 608344"/>
              <a:gd name="connsiteY2" fmla="*/ 402479 h 548582"/>
              <a:gd name="connsiteX3" fmla="*/ 418201 w 608344"/>
              <a:gd name="connsiteY3" fmla="*/ 426545 h 548582"/>
              <a:gd name="connsiteX4" fmla="*/ 441447 w 608344"/>
              <a:gd name="connsiteY4" fmla="*/ 449948 h 548582"/>
              <a:gd name="connsiteX5" fmla="*/ 465642 w 608344"/>
              <a:gd name="connsiteY5" fmla="*/ 474204 h 548582"/>
              <a:gd name="connsiteX6" fmla="*/ 489932 w 608344"/>
              <a:gd name="connsiteY6" fmla="*/ 450043 h 548582"/>
              <a:gd name="connsiteX7" fmla="*/ 545532 w 608344"/>
              <a:gd name="connsiteY7" fmla="*/ 394709 h 548582"/>
              <a:gd name="connsiteX8" fmla="*/ 481962 w 608344"/>
              <a:gd name="connsiteY8" fmla="*/ 296170 h 548582"/>
              <a:gd name="connsiteX9" fmla="*/ 608344 w 608344"/>
              <a:gd name="connsiteY9" fmla="*/ 422376 h 548582"/>
              <a:gd name="connsiteX10" fmla="*/ 481962 w 608344"/>
              <a:gd name="connsiteY10" fmla="*/ 548582 h 548582"/>
              <a:gd name="connsiteX11" fmla="*/ 355579 w 608344"/>
              <a:gd name="connsiteY11" fmla="*/ 422376 h 548582"/>
              <a:gd name="connsiteX12" fmla="*/ 481962 w 608344"/>
              <a:gd name="connsiteY12" fmla="*/ 296170 h 548582"/>
              <a:gd name="connsiteX13" fmla="*/ 255835 w 608344"/>
              <a:gd name="connsiteY13" fmla="*/ 446 h 548582"/>
              <a:gd name="connsiteX14" fmla="*/ 317801 w 608344"/>
              <a:gd name="connsiteY14" fmla="*/ 13616 h 548582"/>
              <a:gd name="connsiteX15" fmla="*/ 348072 w 608344"/>
              <a:gd name="connsiteY15" fmla="*/ 41661 h 548582"/>
              <a:gd name="connsiteX16" fmla="*/ 381190 w 608344"/>
              <a:gd name="connsiteY16" fmla="*/ 146831 h 548582"/>
              <a:gd name="connsiteX17" fmla="*/ 378913 w 608344"/>
              <a:gd name="connsiteY17" fmla="*/ 156211 h 548582"/>
              <a:gd name="connsiteX18" fmla="*/ 387833 w 608344"/>
              <a:gd name="connsiteY18" fmla="*/ 200458 h 548582"/>
              <a:gd name="connsiteX19" fmla="*/ 366387 w 608344"/>
              <a:gd name="connsiteY19" fmla="*/ 237694 h 548582"/>
              <a:gd name="connsiteX20" fmla="*/ 351393 w 608344"/>
              <a:gd name="connsiteY20" fmla="*/ 278720 h 548582"/>
              <a:gd name="connsiteX21" fmla="*/ 351393 w 608344"/>
              <a:gd name="connsiteY21" fmla="*/ 322873 h 548582"/>
              <a:gd name="connsiteX22" fmla="*/ 317611 w 608344"/>
              <a:gd name="connsiteY22" fmla="*/ 422358 h 548582"/>
              <a:gd name="connsiteX23" fmla="*/ 376635 w 608344"/>
              <a:gd name="connsiteY23" fmla="*/ 548088 h 548582"/>
              <a:gd name="connsiteX24" fmla="*/ 26855 w 608344"/>
              <a:gd name="connsiteY24" fmla="*/ 548088 h 548582"/>
              <a:gd name="connsiteX25" fmla="*/ 0 w 608344"/>
              <a:gd name="connsiteY25" fmla="*/ 521274 h 548582"/>
              <a:gd name="connsiteX26" fmla="*/ 0 w 608344"/>
              <a:gd name="connsiteY26" fmla="*/ 473806 h 548582"/>
              <a:gd name="connsiteX27" fmla="*/ 19453 w 608344"/>
              <a:gd name="connsiteY27" fmla="*/ 432969 h 548582"/>
              <a:gd name="connsiteX28" fmla="*/ 173751 w 608344"/>
              <a:gd name="connsiteY28" fmla="*/ 334242 h 548582"/>
              <a:gd name="connsiteX29" fmla="*/ 176408 w 608344"/>
              <a:gd name="connsiteY29" fmla="*/ 329884 h 548582"/>
              <a:gd name="connsiteX30" fmla="*/ 176408 w 608344"/>
              <a:gd name="connsiteY30" fmla="*/ 278720 h 548582"/>
              <a:gd name="connsiteX31" fmla="*/ 161320 w 608344"/>
              <a:gd name="connsiteY31" fmla="*/ 237694 h 548582"/>
              <a:gd name="connsiteX32" fmla="*/ 139969 w 608344"/>
              <a:gd name="connsiteY32" fmla="*/ 200458 h 548582"/>
              <a:gd name="connsiteX33" fmla="*/ 148320 w 608344"/>
              <a:gd name="connsiteY33" fmla="*/ 156211 h 548582"/>
              <a:gd name="connsiteX34" fmla="*/ 146042 w 608344"/>
              <a:gd name="connsiteY34" fmla="*/ 146736 h 548582"/>
              <a:gd name="connsiteX35" fmla="*/ 145758 w 608344"/>
              <a:gd name="connsiteY35" fmla="*/ 95099 h 548582"/>
              <a:gd name="connsiteX36" fmla="*/ 176029 w 608344"/>
              <a:gd name="connsiteY36" fmla="*/ 42135 h 548582"/>
              <a:gd name="connsiteX37" fmla="*/ 203928 w 608344"/>
              <a:gd name="connsiteY37" fmla="*/ 19017 h 548582"/>
              <a:gd name="connsiteX38" fmla="*/ 231162 w 608344"/>
              <a:gd name="connsiteY38" fmla="*/ 5089 h 548582"/>
              <a:gd name="connsiteX39" fmla="*/ 255835 w 608344"/>
              <a:gd name="connsiteY39" fmla="*/ 446 h 54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344" h="548582">
                <a:moveTo>
                  <a:pt x="521432" y="370453"/>
                </a:moveTo>
                <a:lnTo>
                  <a:pt x="465737" y="425787"/>
                </a:lnTo>
                <a:lnTo>
                  <a:pt x="442491" y="402479"/>
                </a:lnTo>
                <a:lnTo>
                  <a:pt x="418201" y="426545"/>
                </a:lnTo>
                <a:lnTo>
                  <a:pt x="441447" y="449948"/>
                </a:lnTo>
                <a:lnTo>
                  <a:pt x="465642" y="474204"/>
                </a:lnTo>
                <a:lnTo>
                  <a:pt x="489932" y="450043"/>
                </a:lnTo>
                <a:lnTo>
                  <a:pt x="545532" y="394709"/>
                </a:lnTo>
                <a:close/>
                <a:moveTo>
                  <a:pt x="481962" y="296170"/>
                </a:moveTo>
                <a:cubicBezTo>
                  <a:pt x="551795" y="296170"/>
                  <a:pt x="608344" y="352641"/>
                  <a:pt x="608344" y="422376"/>
                </a:cubicBezTo>
                <a:cubicBezTo>
                  <a:pt x="608344" y="492111"/>
                  <a:pt x="551795" y="548582"/>
                  <a:pt x="481962" y="548582"/>
                </a:cubicBezTo>
                <a:cubicBezTo>
                  <a:pt x="412129" y="548582"/>
                  <a:pt x="355579" y="492111"/>
                  <a:pt x="355579" y="422376"/>
                </a:cubicBezTo>
                <a:cubicBezTo>
                  <a:pt x="355579" y="352641"/>
                  <a:pt x="412129" y="296170"/>
                  <a:pt x="481962" y="296170"/>
                </a:cubicBezTo>
                <a:close/>
                <a:moveTo>
                  <a:pt x="255835" y="446"/>
                </a:moveTo>
                <a:cubicBezTo>
                  <a:pt x="282785" y="-1828"/>
                  <a:pt x="303187" y="4899"/>
                  <a:pt x="317801" y="13616"/>
                </a:cubicBezTo>
                <a:cubicBezTo>
                  <a:pt x="339721" y="25744"/>
                  <a:pt x="348072" y="41661"/>
                  <a:pt x="348072" y="41661"/>
                </a:cubicBezTo>
                <a:cubicBezTo>
                  <a:pt x="348072" y="41661"/>
                  <a:pt x="398176" y="45167"/>
                  <a:pt x="381190" y="146831"/>
                </a:cubicBezTo>
                <a:cubicBezTo>
                  <a:pt x="380621" y="149863"/>
                  <a:pt x="379862" y="153085"/>
                  <a:pt x="378913" y="156211"/>
                </a:cubicBezTo>
                <a:cubicBezTo>
                  <a:pt x="388592" y="156211"/>
                  <a:pt x="398271" y="163507"/>
                  <a:pt x="387833" y="200458"/>
                </a:cubicBezTo>
                <a:cubicBezTo>
                  <a:pt x="379672" y="229262"/>
                  <a:pt x="372080" y="237221"/>
                  <a:pt x="366387" y="237694"/>
                </a:cubicBezTo>
                <a:cubicBezTo>
                  <a:pt x="364394" y="250675"/>
                  <a:pt x="359175" y="265076"/>
                  <a:pt x="351393" y="278720"/>
                </a:cubicBezTo>
                <a:lnTo>
                  <a:pt x="351393" y="322873"/>
                </a:lnTo>
                <a:cubicBezTo>
                  <a:pt x="330232" y="350539"/>
                  <a:pt x="317611" y="385027"/>
                  <a:pt x="317611" y="422358"/>
                </a:cubicBezTo>
                <a:cubicBezTo>
                  <a:pt x="317611" y="472764"/>
                  <a:pt x="340480" y="518053"/>
                  <a:pt x="376635" y="548088"/>
                </a:cubicBezTo>
                <a:lnTo>
                  <a:pt x="26855" y="548088"/>
                </a:lnTo>
                <a:cubicBezTo>
                  <a:pt x="12052" y="548088"/>
                  <a:pt x="0" y="536055"/>
                  <a:pt x="0" y="521274"/>
                </a:cubicBezTo>
                <a:lnTo>
                  <a:pt x="0" y="473806"/>
                </a:lnTo>
                <a:cubicBezTo>
                  <a:pt x="0" y="457983"/>
                  <a:pt x="7212" y="443013"/>
                  <a:pt x="19453" y="432969"/>
                </a:cubicBezTo>
                <a:cubicBezTo>
                  <a:pt x="86638" y="377921"/>
                  <a:pt x="159043" y="341443"/>
                  <a:pt x="173751" y="334242"/>
                </a:cubicBezTo>
                <a:cubicBezTo>
                  <a:pt x="175365" y="333484"/>
                  <a:pt x="176408" y="331779"/>
                  <a:pt x="176408" y="329884"/>
                </a:cubicBezTo>
                <a:lnTo>
                  <a:pt x="176408" y="278720"/>
                </a:lnTo>
                <a:cubicBezTo>
                  <a:pt x="168437" y="265076"/>
                  <a:pt x="163313" y="250675"/>
                  <a:pt x="161320" y="237694"/>
                </a:cubicBezTo>
                <a:cubicBezTo>
                  <a:pt x="155627" y="237221"/>
                  <a:pt x="148035" y="229072"/>
                  <a:pt x="139969" y="200458"/>
                </a:cubicBezTo>
                <a:cubicBezTo>
                  <a:pt x="129531" y="164170"/>
                  <a:pt x="138925" y="156496"/>
                  <a:pt x="148320" y="156211"/>
                </a:cubicBezTo>
                <a:cubicBezTo>
                  <a:pt x="147371" y="153085"/>
                  <a:pt x="146612" y="149863"/>
                  <a:pt x="146042" y="146736"/>
                </a:cubicBezTo>
                <a:cubicBezTo>
                  <a:pt x="142436" y="128450"/>
                  <a:pt x="141487" y="111396"/>
                  <a:pt x="145758" y="95099"/>
                </a:cubicBezTo>
                <a:cubicBezTo>
                  <a:pt x="150787" y="73212"/>
                  <a:pt x="162744" y="55684"/>
                  <a:pt x="176029" y="42135"/>
                </a:cubicBezTo>
                <a:cubicBezTo>
                  <a:pt x="184379" y="33134"/>
                  <a:pt x="193869" y="25459"/>
                  <a:pt x="203928" y="19017"/>
                </a:cubicBezTo>
                <a:cubicBezTo>
                  <a:pt x="212183" y="13332"/>
                  <a:pt x="221293" y="8405"/>
                  <a:pt x="231162" y="5089"/>
                </a:cubicBezTo>
                <a:cubicBezTo>
                  <a:pt x="238849" y="2625"/>
                  <a:pt x="247105" y="825"/>
                  <a:pt x="255835" y="446"/>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34290" rIns="68580" bIns="34290" numCol="1" spcCol="127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lvl="0" algn="ctr" defTabSz="977900">
              <a:lnSpc>
                <a:spcPct val="90000"/>
              </a:lnSpc>
              <a:spcBef>
                <a:spcPct val="0"/>
              </a:spcBef>
              <a:spcAft>
                <a:spcPct val="35000"/>
              </a:spcAft>
            </a:pPr>
            <a:endParaRPr lang="en-US" sz="1650" kern="1200"/>
          </a:p>
        </p:txBody>
      </p:sp>
      <p:sp>
        <p:nvSpPr>
          <p:cNvPr id="15" name="ïŝļíḓê"/>
          <p:cNvSpPr/>
          <p:nvPr/>
        </p:nvSpPr>
        <p:spPr bwMode="auto">
          <a:xfrm>
            <a:off x="4707269" y="2372109"/>
            <a:ext cx="417581" cy="415203"/>
          </a:xfrm>
          <a:custGeom>
            <a:avLst/>
            <a:gdLst>
              <a:gd name="T0" fmla="*/ 3682 w 4808"/>
              <a:gd name="T1" fmla="*/ 2763 h 4789"/>
              <a:gd name="T2" fmla="*/ 3420 w 4808"/>
              <a:gd name="T3" fmla="*/ 2703 h 4789"/>
              <a:gd name="T4" fmla="*/ 3026 w 4808"/>
              <a:gd name="T5" fmla="*/ 2392 h 4789"/>
              <a:gd name="T6" fmla="*/ 2818 w 4808"/>
              <a:gd name="T7" fmla="*/ 2517 h 4789"/>
              <a:gd name="T8" fmla="*/ 3219 w 4808"/>
              <a:gd name="T9" fmla="*/ 1876 h 4789"/>
              <a:gd name="T10" fmla="*/ 3609 w 4808"/>
              <a:gd name="T11" fmla="*/ 1953 h 4789"/>
              <a:gd name="T12" fmla="*/ 4553 w 4808"/>
              <a:gd name="T13" fmla="*/ 720 h 4789"/>
              <a:gd name="T14" fmla="*/ 4388 w 4808"/>
              <a:gd name="T15" fmla="*/ 680 h 4789"/>
              <a:gd name="T16" fmla="*/ 3872 w 4808"/>
              <a:gd name="T17" fmla="*/ 1161 h 4789"/>
              <a:gd name="T18" fmla="*/ 3859 w 4808"/>
              <a:gd name="T19" fmla="*/ 1160 h 4789"/>
              <a:gd name="T20" fmla="*/ 3491 w 4808"/>
              <a:gd name="T21" fmla="*/ 1099 h 4789"/>
              <a:gd name="T22" fmla="*/ 3432 w 4808"/>
              <a:gd name="T23" fmla="*/ 731 h 4789"/>
              <a:gd name="T24" fmla="*/ 3454 w 4808"/>
              <a:gd name="T25" fmla="*/ 658 h 4789"/>
              <a:gd name="T26" fmla="*/ 3938 w 4808"/>
              <a:gd name="T27" fmla="*/ 104 h 4789"/>
              <a:gd name="T28" fmla="*/ 3609 w 4808"/>
              <a:gd name="T29" fmla="*/ 0 h 4789"/>
              <a:gd name="T30" fmla="*/ 2710 w 4808"/>
              <a:gd name="T31" fmla="*/ 1369 h 4789"/>
              <a:gd name="T32" fmla="*/ 1300 w 4808"/>
              <a:gd name="T33" fmla="*/ 999 h 4789"/>
              <a:gd name="T34" fmla="*/ 1309 w 4808"/>
              <a:gd name="T35" fmla="*/ 892 h 4789"/>
              <a:gd name="T36" fmla="*/ 865 w 4808"/>
              <a:gd name="T37" fmla="*/ 294 h 4789"/>
              <a:gd name="T38" fmla="*/ 665 w 4808"/>
              <a:gd name="T39" fmla="*/ 298 h 4789"/>
              <a:gd name="T40" fmla="*/ 278 w 4808"/>
              <a:gd name="T41" fmla="*/ 787 h 4789"/>
              <a:gd name="T42" fmla="*/ 630 w 4808"/>
              <a:gd name="T43" fmla="*/ 1163 h 4789"/>
              <a:gd name="T44" fmla="*/ 926 w 4808"/>
              <a:gd name="T45" fmla="*/ 1291 h 4789"/>
              <a:gd name="T46" fmla="*/ 1018 w 4808"/>
              <a:gd name="T47" fmla="*/ 1282 h 4789"/>
              <a:gd name="T48" fmla="*/ 1485 w 4808"/>
              <a:gd name="T49" fmla="*/ 2594 h 4789"/>
              <a:gd name="T50" fmla="*/ 1037 w 4808"/>
              <a:gd name="T51" fmla="*/ 2572 h 4789"/>
              <a:gd name="T52" fmla="*/ 92 w 4808"/>
              <a:gd name="T53" fmla="*/ 3809 h 4789"/>
              <a:gd name="T54" fmla="*/ 186 w 4808"/>
              <a:gd name="T55" fmla="*/ 3882 h 4789"/>
              <a:gd name="T56" fmla="*/ 727 w 4808"/>
              <a:gd name="T57" fmla="*/ 3384 h 4789"/>
              <a:gd name="T58" fmla="*/ 789 w 4808"/>
              <a:gd name="T59" fmla="*/ 3371 h 4789"/>
              <a:gd name="T60" fmla="*/ 796 w 4808"/>
              <a:gd name="T61" fmla="*/ 3372 h 4789"/>
              <a:gd name="T62" fmla="*/ 1218 w 4808"/>
              <a:gd name="T63" fmla="*/ 3798 h 4789"/>
              <a:gd name="T64" fmla="*/ 1192 w 4808"/>
              <a:gd name="T65" fmla="*/ 3873 h 4789"/>
              <a:gd name="T66" fmla="*/ 707 w 4808"/>
              <a:gd name="T67" fmla="*/ 4427 h 4789"/>
              <a:gd name="T68" fmla="*/ 1037 w 4808"/>
              <a:gd name="T69" fmla="*/ 4531 h 4789"/>
              <a:gd name="T70" fmla="*/ 2016 w 4808"/>
              <a:gd name="T71" fmla="*/ 3551 h 4789"/>
              <a:gd name="T72" fmla="*/ 1994 w 4808"/>
              <a:gd name="T73" fmla="*/ 3103 h 4789"/>
              <a:gd name="T74" fmla="*/ 2535 w 4808"/>
              <a:gd name="T75" fmla="*/ 2799 h 4789"/>
              <a:gd name="T76" fmla="*/ 2410 w 4808"/>
              <a:gd name="T77" fmla="*/ 3007 h 4789"/>
              <a:gd name="T78" fmla="*/ 2721 w 4808"/>
              <a:gd name="T79" fmla="*/ 3401 h 4789"/>
              <a:gd name="T80" fmla="*/ 2781 w 4808"/>
              <a:gd name="T81" fmla="*/ 3663 h 4789"/>
              <a:gd name="T82" fmla="*/ 4013 w 4808"/>
              <a:gd name="T83" fmla="*/ 4789 h 4789"/>
              <a:gd name="T84" fmla="*/ 4734 w 4808"/>
              <a:gd name="T85" fmla="*/ 4173 h 4789"/>
              <a:gd name="T86" fmla="*/ 4734 w 4808"/>
              <a:gd name="T87" fmla="*/ 3815 h 4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08" h="4789">
                <a:moveTo>
                  <a:pt x="4734" y="3815"/>
                </a:moveTo>
                <a:lnTo>
                  <a:pt x="3682" y="2763"/>
                </a:lnTo>
                <a:cubicBezTo>
                  <a:pt x="3634" y="2715"/>
                  <a:pt x="3570" y="2689"/>
                  <a:pt x="3502" y="2689"/>
                </a:cubicBezTo>
                <a:cubicBezTo>
                  <a:pt x="3474" y="2689"/>
                  <a:pt x="3446" y="2694"/>
                  <a:pt x="3420" y="2703"/>
                </a:cubicBezTo>
                <a:lnTo>
                  <a:pt x="3167" y="2450"/>
                </a:lnTo>
                <a:cubicBezTo>
                  <a:pt x="3130" y="2413"/>
                  <a:pt x="3079" y="2392"/>
                  <a:pt x="3026" y="2392"/>
                </a:cubicBezTo>
                <a:cubicBezTo>
                  <a:pt x="2972" y="2392"/>
                  <a:pt x="2922" y="2413"/>
                  <a:pt x="2884" y="2450"/>
                </a:cubicBezTo>
                <a:lnTo>
                  <a:pt x="2818" y="2517"/>
                </a:lnTo>
                <a:lnTo>
                  <a:pt x="2699" y="2398"/>
                </a:lnTo>
                <a:lnTo>
                  <a:pt x="3219" y="1876"/>
                </a:lnTo>
                <a:cubicBezTo>
                  <a:pt x="3340" y="1928"/>
                  <a:pt x="3472" y="1953"/>
                  <a:pt x="3609" y="1953"/>
                </a:cubicBezTo>
                <a:lnTo>
                  <a:pt x="3609" y="1953"/>
                </a:lnTo>
                <a:cubicBezTo>
                  <a:pt x="3870" y="1953"/>
                  <a:pt x="4116" y="1854"/>
                  <a:pt x="4301" y="1669"/>
                </a:cubicBezTo>
                <a:cubicBezTo>
                  <a:pt x="4549" y="1421"/>
                  <a:pt x="4646" y="1059"/>
                  <a:pt x="4553" y="720"/>
                </a:cubicBezTo>
                <a:cubicBezTo>
                  <a:pt x="4542" y="678"/>
                  <a:pt x="4502" y="648"/>
                  <a:pt x="4459" y="648"/>
                </a:cubicBezTo>
                <a:cubicBezTo>
                  <a:pt x="4441" y="648"/>
                  <a:pt x="4413" y="654"/>
                  <a:pt x="4388" y="680"/>
                </a:cubicBezTo>
                <a:cubicBezTo>
                  <a:pt x="4384" y="683"/>
                  <a:pt x="4034" y="1030"/>
                  <a:pt x="3918" y="1146"/>
                </a:cubicBezTo>
                <a:cubicBezTo>
                  <a:pt x="3906" y="1159"/>
                  <a:pt x="3885" y="1161"/>
                  <a:pt x="3872" y="1161"/>
                </a:cubicBezTo>
                <a:cubicBezTo>
                  <a:pt x="3864" y="1161"/>
                  <a:pt x="3859" y="1160"/>
                  <a:pt x="3859" y="1160"/>
                </a:cubicBezTo>
                <a:lnTo>
                  <a:pt x="3859" y="1160"/>
                </a:lnTo>
                <a:lnTo>
                  <a:pt x="3851" y="1159"/>
                </a:lnTo>
                <a:cubicBezTo>
                  <a:pt x="3707" y="1146"/>
                  <a:pt x="3535" y="1119"/>
                  <a:pt x="3491" y="1099"/>
                </a:cubicBezTo>
                <a:cubicBezTo>
                  <a:pt x="3470" y="1055"/>
                  <a:pt x="3445" y="879"/>
                  <a:pt x="3432" y="733"/>
                </a:cubicBezTo>
                <a:lnTo>
                  <a:pt x="3432" y="731"/>
                </a:lnTo>
                <a:lnTo>
                  <a:pt x="3429" y="727"/>
                </a:lnTo>
                <a:cubicBezTo>
                  <a:pt x="3428" y="720"/>
                  <a:pt x="3425" y="687"/>
                  <a:pt x="3454" y="658"/>
                </a:cubicBezTo>
                <a:cubicBezTo>
                  <a:pt x="3574" y="538"/>
                  <a:pt x="3905" y="204"/>
                  <a:pt x="3908" y="201"/>
                </a:cubicBezTo>
                <a:cubicBezTo>
                  <a:pt x="3936" y="173"/>
                  <a:pt x="3947" y="138"/>
                  <a:pt x="3938" y="104"/>
                </a:cubicBezTo>
                <a:cubicBezTo>
                  <a:pt x="3927" y="64"/>
                  <a:pt x="3893" y="42"/>
                  <a:pt x="3865" y="34"/>
                </a:cubicBezTo>
                <a:cubicBezTo>
                  <a:pt x="3782" y="11"/>
                  <a:pt x="3695" y="0"/>
                  <a:pt x="3609" y="0"/>
                </a:cubicBezTo>
                <a:cubicBezTo>
                  <a:pt x="3347" y="0"/>
                  <a:pt x="3101" y="102"/>
                  <a:pt x="2916" y="287"/>
                </a:cubicBezTo>
                <a:cubicBezTo>
                  <a:pt x="2624" y="579"/>
                  <a:pt x="2555" y="1011"/>
                  <a:pt x="2710" y="1369"/>
                </a:cubicBezTo>
                <a:lnTo>
                  <a:pt x="2190" y="1889"/>
                </a:lnTo>
                <a:lnTo>
                  <a:pt x="1300" y="999"/>
                </a:lnTo>
                <a:cubicBezTo>
                  <a:pt x="1300" y="998"/>
                  <a:pt x="1299" y="998"/>
                  <a:pt x="1299" y="997"/>
                </a:cubicBezTo>
                <a:cubicBezTo>
                  <a:pt x="1307" y="963"/>
                  <a:pt x="1311" y="928"/>
                  <a:pt x="1309" y="892"/>
                </a:cubicBezTo>
                <a:cubicBezTo>
                  <a:pt x="1305" y="788"/>
                  <a:pt x="1260" y="689"/>
                  <a:pt x="1182" y="611"/>
                </a:cubicBezTo>
                <a:lnTo>
                  <a:pt x="865" y="294"/>
                </a:lnTo>
                <a:cubicBezTo>
                  <a:pt x="858" y="288"/>
                  <a:pt x="821" y="253"/>
                  <a:pt x="766" y="253"/>
                </a:cubicBezTo>
                <a:cubicBezTo>
                  <a:pt x="740" y="253"/>
                  <a:pt x="702" y="261"/>
                  <a:pt x="665" y="298"/>
                </a:cubicBezTo>
                <a:lnTo>
                  <a:pt x="318" y="645"/>
                </a:lnTo>
                <a:cubicBezTo>
                  <a:pt x="277" y="685"/>
                  <a:pt x="263" y="737"/>
                  <a:pt x="278" y="787"/>
                </a:cubicBezTo>
                <a:cubicBezTo>
                  <a:pt x="288" y="820"/>
                  <a:pt x="308" y="842"/>
                  <a:pt x="314" y="848"/>
                </a:cubicBezTo>
                <a:lnTo>
                  <a:pt x="630" y="1163"/>
                </a:lnTo>
                <a:cubicBezTo>
                  <a:pt x="712" y="1246"/>
                  <a:pt x="817" y="1291"/>
                  <a:pt x="926" y="1291"/>
                </a:cubicBezTo>
                <a:lnTo>
                  <a:pt x="926" y="1291"/>
                </a:lnTo>
                <a:cubicBezTo>
                  <a:pt x="957" y="1291"/>
                  <a:pt x="987" y="1287"/>
                  <a:pt x="1016" y="1280"/>
                </a:cubicBezTo>
                <a:cubicBezTo>
                  <a:pt x="1017" y="1281"/>
                  <a:pt x="1017" y="1281"/>
                  <a:pt x="1018" y="1282"/>
                </a:cubicBezTo>
                <a:lnTo>
                  <a:pt x="1907" y="2171"/>
                </a:lnTo>
                <a:lnTo>
                  <a:pt x="1485" y="2594"/>
                </a:lnTo>
                <a:cubicBezTo>
                  <a:pt x="1466" y="2613"/>
                  <a:pt x="1449" y="2634"/>
                  <a:pt x="1435" y="2656"/>
                </a:cubicBezTo>
                <a:cubicBezTo>
                  <a:pt x="1311" y="2601"/>
                  <a:pt x="1176" y="2572"/>
                  <a:pt x="1037" y="2572"/>
                </a:cubicBezTo>
                <a:cubicBezTo>
                  <a:pt x="775" y="2572"/>
                  <a:pt x="529" y="2674"/>
                  <a:pt x="344" y="2859"/>
                </a:cubicBezTo>
                <a:cubicBezTo>
                  <a:pt x="96" y="3106"/>
                  <a:pt x="0" y="3471"/>
                  <a:pt x="92" y="3809"/>
                </a:cubicBezTo>
                <a:cubicBezTo>
                  <a:pt x="103" y="3852"/>
                  <a:pt x="143" y="3882"/>
                  <a:pt x="186" y="3882"/>
                </a:cubicBezTo>
                <a:lnTo>
                  <a:pt x="186" y="3882"/>
                </a:lnTo>
                <a:cubicBezTo>
                  <a:pt x="204" y="3882"/>
                  <a:pt x="232" y="3877"/>
                  <a:pt x="258" y="3851"/>
                </a:cubicBezTo>
                <a:cubicBezTo>
                  <a:pt x="261" y="3847"/>
                  <a:pt x="611" y="3500"/>
                  <a:pt x="727" y="3384"/>
                </a:cubicBezTo>
                <a:cubicBezTo>
                  <a:pt x="740" y="3372"/>
                  <a:pt x="762" y="3370"/>
                  <a:pt x="774" y="3370"/>
                </a:cubicBezTo>
                <a:cubicBezTo>
                  <a:pt x="783" y="3370"/>
                  <a:pt x="789" y="3371"/>
                  <a:pt x="789" y="3371"/>
                </a:cubicBezTo>
                <a:lnTo>
                  <a:pt x="789" y="3371"/>
                </a:lnTo>
                <a:lnTo>
                  <a:pt x="796" y="3372"/>
                </a:lnTo>
                <a:cubicBezTo>
                  <a:pt x="940" y="3385"/>
                  <a:pt x="1113" y="3411"/>
                  <a:pt x="1157" y="3431"/>
                </a:cubicBezTo>
                <a:cubicBezTo>
                  <a:pt x="1178" y="3475"/>
                  <a:pt x="1205" y="3652"/>
                  <a:pt x="1218" y="3798"/>
                </a:cubicBezTo>
                <a:lnTo>
                  <a:pt x="1219" y="3805"/>
                </a:lnTo>
                <a:cubicBezTo>
                  <a:pt x="1219" y="3805"/>
                  <a:pt x="1223" y="3842"/>
                  <a:pt x="1192" y="3873"/>
                </a:cubicBezTo>
                <a:cubicBezTo>
                  <a:pt x="1072" y="3993"/>
                  <a:pt x="741" y="4327"/>
                  <a:pt x="738" y="4330"/>
                </a:cubicBezTo>
                <a:cubicBezTo>
                  <a:pt x="710" y="4358"/>
                  <a:pt x="699" y="4393"/>
                  <a:pt x="707" y="4427"/>
                </a:cubicBezTo>
                <a:cubicBezTo>
                  <a:pt x="718" y="4467"/>
                  <a:pt x="752" y="4489"/>
                  <a:pt x="780" y="4497"/>
                </a:cubicBezTo>
                <a:cubicBezTo>
                  <a:pt x="864" y="4519"/>
                  <a:pt x="950" y="4531"/>
                  <a:pt x="1037" y="4531"/>
                </a:cubicBezTo>
                <a:cubicBezTo>
                  <a:pt x="1298" y="4531"/>
                  <a:pt x="1544" y="4429"/>
                  <a:pt x="1729" y="4244"/>
                </a:cubicBezTo>
                <a:cubicBezTo>
                  <a:pt x="1914" y="4059"/>
                  <a:pt x="2016" y="3813"/>
                  <a:pt x="2016" y="3551"/>
                </a:cubicBezTo>
                <a:cubicBezTo>
                  <a:pt x="2016" y="3412"/>
                  <a:pt x="1987" y="3277"/>
                  <a:pt x="1932" y="3153"/>
                </a:cubicBezTo>
                <a:cubicBezTo>
                  <a:pt x="1954" y="3139"/>
                  <a:pt x="1975" y="3122"/>
                  <a:pt x="1994" y="3103"/>
                </a:cubicBezTo>
                <a:lnTo>
                  <a:pt x="2417" y="2681"/>
                </a:lnTo>
                <a:lnTo>
                  <a:pt x="2535" y="2799"/>
                </a:lnTo>
                <a:lnTo>
                  <a:pt x="2469" y="2866"/>
                </a:lnTo>
                <a:cubicBezTo>
                  <a:pt x="2431" y="2904"/>
                  <a:pt x="2410" y="2954"/>
                  <a:pt x="2410" y="3007"/>
                </a:cubicBezTo>
                <a:cubicBezTo>
                  <a:pt x="2410" y="3061"/>
                  <a:pt x="2431" y="3111"/>
                  <a:pt x="2469" y="3149"/>
                </a:cubicBezTo>
                <a:lnTo>
                  <a:pt x="2721" y="3401"/>
                </a:lnTo>
                <a:cubicBezTo>
                  <a:pt x="2712" y="3427"/>
                  <a:pt x="2707" y="3455"/>
                  <a:pt x="2707" y="3484"/>
                </a:cubicBezTo>
                <a:cubicBezTo>
                  <a:pt x="2707" y="3552"/>
                  <a:pt x="2734" y="3615"/>
                  <a:pt x="2781" y="3663"/>
                </a:cubicBezTo>
                <a:lnTo>
                  <a:pt x="3834" y="4715"/>
                </a:lnTo>
                <a:cubicBezTo>
                  <a:pt x="3881" y="4763"/>
                  <a:pt x="3945" y="4789"/>
                  <a:pt x="4013" y="4789"/>
                </a:cubicBezTo>
                <a:cubicBezTo>
                  <a:pt x="4081" y="4789"/>
                  <a:pt x="4144" y="4763"/>
                  <a:pt x="4192" y="4715"/>
                </a:cubicBezTo>
                <a:lnTo>
                  <a:pt x="4734" y="4173"/>
                </a:lnTo>
                <a:cubicBezTo>
                  <a:pt x="4782" y="4126"/>
                  <a:pt x="4808" y="4062"/>
                  <a:pt x="4808" y="3994"/>
                </a:cubicBezTo>
                <a:cubicBezTo>
                  <a:pt x="4808" y="3926"/>
                  <a:pt x="4782" y="3863"/>
                  <a:pt x="4734" y="3815"/>
                </a:cubicBezTo>
                <a:close/>
              </a:path>
            </a:pathLst>
          </a:custGeom>
          <a:solidFill>
            <a:schemeClr val="bg1"/>
          </a:solidFill>
          <a:ln>
            <a:noFill/>
          </a:ln>
        </p:spPr>
        <p:txBody>
          <a:bodyPr wrap="square" lIns="68580" tIns="34290" rIns="68580" bIns="34290">
            <a:normAutofit/>
          </a:bodyPr>
          <a:lstStyle/>
          <a:p>
            <a:endParaRPr lang="zh-CN" altLang="en-US" sz="100"/>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死锁和饥饿</a:t>
            </a:r>
          </a:p>
        </p:txBody>
      </p:sp>
      <p:sp>
        <p:nvSpPr>
          <p:cNvPr id="8" name="文本框 7"/>
          <p:cNvSpPr txBox="1"/>
          <p:nvPr/>
        </p:nvSpPr>
        <p:spPr>
          <a:xfrm>
            <a:off x="1076795" y="855903"/>
            <a:ext cx="7770992" cy="755650"/>
          </a:xfrm>
          <a:prstGeom prst="rect">
            <a:avLst/>
          </a:prstGeom>
          <a:noFill/>
        </p:spPr>
        <p:txBody>
          <a:bodyPr wrap="square" rtlCol="0">
            <a:spAutoFit/>
          </a:bodyPr>
          <a:lstStyle/>
          <a:p>
            <a:pPr>
              <a:lnSpc>
                <a:spcPct val="120000"/>
              </a:lnSpc>
              <a:spcBef>
                <a:spcPts val="600"/>
              </a:spcBef>
              <a:spcAft>
                <a:spcPts val="600"/>
              </a:spcAft>
            </a:pPr>
            <a:r>
              <a:rPr lang="zh-CN" altLang="en-US" sz="1800" dirty="0">
                <a:solidFill>
                  <a:srgbClr val="FF0000"/>
                </a:solidFill>
              </a:rPr>
              <a:t>死锁 ：</a:t>
            </a:r>
            <a:r>
              <a:rPr lang="zh-CN" altLang="en-US" sz="1800" dirty="0"/>
              <a:t>两个或多个进程无限期地等待一个事件的发生，而该事件正是由其中的一个等待进程引起的。</a:t>
            </a:r>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570757" y="942835"/>
            <a:ext cx="395288" cy="395288"/>
          </a:xfrm>
          <a:prstGeom prst="rect">
            <a:avLst/>
          </a:prstGeom>
          <a:ln>
            <a:noFill/>
          </a:ln>
          <a:effectLst>
            <a:softEdge rad="0"/>
          </a:effectLst>
        </p:spPr>
      </p:pic>
      <p:pic>
        <p:nvPicPr>
          <p:cNvPr id="11" name="图片 1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570757" y="4250027"/>
            <a:ext cx="395288" cy="395288"/>
          </a:xfrm>
          <a:prstGeom prst="rect">
            <a:avLst/>
          </a:prstGeom>
          <a:ln>
            <a:noFill/>
          </a:ln>
          <a:effectLst>
            <a:softEdge rad="0"/>
          </a:effectLst>
        </p:spPr>
      </p:pic>
      <p:sp>
        <p:nvSpPr>
          <p:cNvPr id="16" name="内容占位符 2"/>
          <p:cNvSpPr txBox="1"/>
          <p:nvPr/>
        </p:nvSpPr>
        <p:spPr>
          <a:xfrm>
            <a:off x="811536" y="1617101"/>
            <a:ext cx="7772400" cy="25556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9405" lvl="1" indent="0">
              <a:buFont typeface="Wingdings" panose="05000000000000000000" pitchFamily="2" charset="2"/>
              <a:buNone/>
              <a:tabLst>
                <a:tab pos="1887220" algn="ctr"/>
                <a:tab pos="4572000" algn="ctr"/>
              </a:tabLst>
            </a:pPr>
            <a:r>
              <a:rPr lang="zh-CN" altLang="en-US" sz="1800" dirty="0"/>
              <a:t>例如：</a:t>
            </a:r>
            <a:r>
              <a:rPr lang="en-US" altLang="zh-CN" sz="1800" dirty="0"/>
              <a:t>S</a:t>
            </a:r>
            <a:r>
              <a:rPr lang="zh-CN" altLang="en-US" sz="1800" dirty="0"/>
              <a:t>和</a:t>
            </a:r>
            <a:r>
              <a:rPr lang="en-US" altLang="zh-CN" sz="1800" dirty="0"/>
              <a:t>Q</a:t>
            </a:r>
            <a:r>
              <a:rPr lang="zh-CN" altLang="en-US" sz="1800" dirty="0"/>
              <a:t>是两个初值为</a:t>
            </a:r>
            <a:r>
              <a:rPr lang="zh-CN" altLang="zh-CN" sz="1800" dirty="0"/>
              <a:t>1</a:t>
            </a:r>
            <a:r>
              <a:rPr lang="zh-CN" altLang="en-US" sz="1800" dirty="0"/>
              <a:t>的信号量</a:t>
            </a:r>
          </a:p>
          <a:p>
            <a:pPr>
              <a:buFont typeface="Wingdings 2" panose="05020102010507070707" pitchFamily="18" charset="2"/>
              <a:buNone/>
              <a:tabLst>
                <a:tab pos="1887220" algn="ctr"/>
                <a:tab pos="4572000" algn="ctr"/>
              </a:tabLst>
            </a:pPr>
            <a:r>
              <a:rPr lang="zh-CN" altLang="zh-CN" dirty="0"/>
              <a:t>		</a:t>
            </a:r>
            <a:r>
              <a:rPr lang="en-US" altLang="zh-CN" dirty="0"/>
              <a:t>P</a:t>
            </a:r>
            <a:r>
              <a:rPr lang="en-US" altLang="zh-CN" baseline="-25000" dirty="0"/>
              <a:t>0</a:t>
            </a:r>
            <a:r>
              <a:rPr lang="en-US" altLang="zh-CN" dirty="0"/>
              <a:t>	P</a:t>
            </a:r>
            <a:r>
              <a:rPr lang="en-US" altLang="zh-CN" baseline="-25000" dirty="0"/>
              <a:t>1</a:t>
            </a:r>
            <a:endParaRPr lang="en-US" altLang="zh-CN" dirty="0"/>
          </a:p>
          <a:p>
            <a:pPr>
              <a:buFont typeface="Wingdings 2" panose="05020102010507070707" pitchFamily="18" charset="2"/>
              <a:buNone/>
              <a:tabLst>
                <a:tab pos="1887220" algn="ctr"/>
                <a:tab pos="4572000" algn="ctr"/>
              </a:tabLst>
            </a:pPr>
            <a:r>
              <a:rPr lang="en-US" altLang="zh-CN" dirty="0"/>
              <a:t>		P(S);	P(Q);</a:t>
            </a:r>
          </a:p>
          <a:p>
            <a:pPr>
              <a:buFont typeface="Wingdings 2" panose="05020102010507070707" pitchFamily="18" charset="2"/>
              <a:buNone/>
              <a:tabLst>
                <a:tab pos="1887220" algn="ctr"/>
                <a:tab pos="4572000" algn="ctr"/>
              </a:tabLst>
            </a:pPr>
            <a:r>
              <a:rPr lang="en-US" altLang="zh-CN" dirty="0"/>
              <a:t>		P(Q);	P(S);</a:t>
            </a:r>
          </a:p>
          <a:p>
            <a:pPr>
              <a:buFont typeface="Wingdings 2" panose="05020102010507070707" pitchFamily="18" charset="2"/>
              <a:buNone/>
              <a:tabLst>
                <a:tab pos="1887220" algn="ctr"/>
                <a:tab pos="4572000" algn="ctr"/>
              </a:tabLst>
            </a:pPr>
            <a:r>
              <a:rPr lang="en-US" altLang="zh-CN" dirty="0"/>
              <a:t>		 </a:t>
            </a:r>
            <a:r>
              <a:rPr lang="en-US" altLang="zh-CN" dirty="0">
                <a:sym typeface="MT Extra" panose="05050102010205020202" pitchFamily="18" charset="2"/>
              </a:rPr>
              <a:t>	 </a:t>
            </a:r>
          </a:p>
          <a:p>
            <a:pPr>
              <a:buFont typeface="Wingdings 2" panose="05020102010507070707" pitchFamily="18" charset="2"/>
              <a:buNone/>
              <a:tabLst>
                <a:tab pos="1887220" algn="ctr"/>
                <a:tab pos="4572000" algn="ctr"/>
              </a:tabLst>
            </a:pPr>
            <a:r>
              <a:rPr lang="en-US" altLang="zh-CN" dirty="0">
                <a:sym typeface="MT Extra" panose="05050102010205020202" pitchFamily="18" charset="2"/>
              </a:rPr>
              <a:t>		V(S);	V(Q);</a:t>
            </a:r>
          </a:p>
          <a:p>
            <a:pPr>
              <a:buFont typeface="Wingdings 2" panose="05020102010507070707" pitchFamily="18" charset="2"/>
              <a:buNone/>
              <a:tabLst>
                <a:tab pos="1887220" algn="ctr"/>
                <a:tab pos="4572000" algn="ctr"/>
              </a:tabLst>
            </a:pPr>
            <a:r>
              <a:rPr lang="en-US" altLang="zh-CN" dirty="0">
                <a:sym typeface="MT Extra" panose="05050102010205020202" pitchFamily="18" charset="2"/>
              </a:rPr>
              <a:t>		V(Q)	V(S);</a:t>
            </a:r>
          </a:p>
        </p:txBody>
      </p:sp>
      <p:sp>
        <p:nvSpPr>
          <p:cNvPr id="17" name="文本框 16"/>
          <p:cNvSpPr txBox="1"/>
          <p:nvPr/>
        </p:nvSpPr>
        <p:spPr>
          <a:xfrm>
            <a:off x="1076795" y="4159334"/>
            <a:ext cx="7770992" cy="755650"/>
          </a:xfrm>
          <a:prstGeom prst="rect">
            <a:avLst/>
          </a:prstGeom>
          <a:noFill/>
        </p:spPr>
        <p:txBody>
          <a:bodyPr wrap="square" rtlCol="0">
            <a:spAutoFit/>
          </a:bodyPr>
          <a:lstStyle/>
          <a:p>
            <a:pPr>
              <a:lnSpc>
                <a:spcPct val="120000"/>
              </a:lnSpc>
              <a:spcBef>
                <a:spcPts val="600"/>
              </a:spcBef>
              <a:spcAft>
                <a:spcPts val="600"/>
              </a:spcAft>
            </a:pPr>
            <a:r>
              <a:rPr lang="zh-CN" altLang="en-US" sz="1800" dirty="0">
                <a:solidFill>
                  <a:srgbClr val="FF0000"/>
                </a:solidFill>
              </a:rPr>
              <a:t>饥饿 ：</a:t>
            </a:r>
            <a:r>
              <a:rPr lang="zh-CN" altLang="en-US" sz="1800" dirty="0"/>
              <a:t>无限期地阻塞，进程可能永远无法从它等待的信号量队列中移去（只涉及一个进程）。</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互斥分析基本方法</a:t>
            </a:r>
          </a:p>
        </p:txBody>
      </p:sp>
      <p:sp>
        <p:nvSpPr>
          <p:cNvPr id="24" name="圆角矩形 23"/>
          <p:cNvSpPr/>
          <p:nvPr/>
        </p:nvSpPr>
        <p:spPr>
          <a:xfrm>
            <a:off x="3301908" y="1123521"/>
            <a:ext cx="1789271" cy="490223"/>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solidFill>
                  <a:schemeClr val="tx1"/>
                </a:solidFill>
                <a:sym typeface="+mn-ea"/>
              </a:rPr>
              <a:t>查找临界资源</a:t>
            </a:r>
          </a:p>
        </p:txBody>
      </p:sp>
      <p:sp>
        <p:nvSpPr>
          <p:cNvPr id="29" name="圆角矩形 28"/>
          <p:cNvSpPr/>
          <p:nvPr/>
        </p:nvSpPr>
        <p:spPr>
          <a:xfrm>
            <a:off x="3301908" y="1989384"/>
            <a:ext cx="1789271" cy="490223"/>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solidFill>
                  <a:schemeClr val="tx1"/>
                </a:solidFill>
                <a:sym typeface="+mn-ea"/>
              </a:rPr>
              <a:t>划分临界区</a:t>
            </a:r>
          </a:p>
        </p:txBody>
      </p:sp>
      <p:sp>
        <p:nvSpPr>
          <p:cNvPr id="32" name="圆角矩形 31"/>
          <p:cNvSpPr/>
          <p:nvPr/>
        </p:nvSpPr>
        <p:spPr>
          <a:xfrm>
            <a:off x="2557972" y="2825414"/>
            <a:ext cx="3276668" cy="531173"/>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100000"/>
              </a:lnSpc>
              <a:spcBef>
                <a:spcPct val="0"/>
              </a:spcBef>
              <a:spcAft>
                <a:spcPct val="35000"/>
              </a:spcAft>
            </a:pPr>
            <a:r>
              <a:rPr lang="zh-CN" altLang="en-US" sz="1800" dirty="0">
                <a:solidFill>
                  <a:schemeClr val="tx1"/>
                </a:solidFill>
                <a:sym typeface="+mn-ea"/>
              </a:rPr>
              <a:t>定义互斥信号量并赋初值</a:t>
            </a:r>
          </a:p>
        </p:txBody>
      </p:sp>
      <p:sp>
        <p:nvSpPr>
          <p:cNvPr id="33" name="圆角矩形 32"/>
          <p:cNvSpPr/>
          <p:nvPr/>
        </p:nvSpPr>
        <p:spPr>
          <a:xfrm>
            <a:off x="2229051" y="3731372"/>
            <a:ext cx="3954304" cy="750424"/>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3000"/>
              </a:lnSpc>
            </a:pPr>
            <a:r>
              <a:rPr lang="zh-CN" altLang="en-US" sz="1800" dirty="0">
                <a:solidFill>
                  <a:schemeClr val="tx1"/>
                </a:solidFill>
                <a:sym typeface="+mn-ea"/>
              </a:rPr>
              <a:t>在临界区前的进入区加</a:t>
            </a:r>
            <a:r>
              <a:rPr lang="en-US" altLang="zh-CN" sz="1800" dirty="0">
                <a:solidFill>
                  <a:schemeClr val="tx1"/>
                </a:solidFill>
                <a:sym typeface="+mn-ea"/>
              </a:rPr>
              <a:t>wait</a:t>
            </a:r>
            <a:r>
              <a:rPr lang="zh-CN" altLang="en-US" sz="1800" dirty="0">
                <a:solidFill>
                  <a:schemeClr val="tx1"/>
                </a:solidFill>
                <a:sym typeface="+mn-ea"/>
              </a:rPr>
              <a:t>操作；</a:t>
            </a:r>
          </a:p>
          <a:p>
            <a:pPr algn="ctr">
              <a:lnSpc>
                <a:spcPct val="123000"/>
              </a:lnSpc>
            </a:pPr>
            <a:r>
              <a:rPr lang="zh-CN" altLang="en-US" sz="1800" dirty="0">
                <a:solidFill>
                  <a:schemeClr val="tx1"/>
                </a:solidFill>
                <a:sym typeface="+mn-ea"/>
              </a:rPr>
              <a:t>退出区加</a:t>
            </a:r>
            <a:r>
              <a:rPr lang="en-US" altLang="zh-CN" sz="1800" dirty="0">
                <a:solidFill>
                  <a:schemeClr val="tx1"/>
                </a:solidFill>
                <a:sym typeface="+mn-ea"/>
              </a:rPr>
              <a:t>signal</a:t>
            </a:r>
            <a:r>
              <a:rPr lang="zh-CN" altLang="en-US" sz="1800" dirty="0">
                <a:solidFill>
                  <a:schemeClr val="tx1"/>
                </a:solidFill>
                <a:sym typeface="+mn-ea"/>
              </a:rPr>
              <a:t>操作</a:t>
            </a:r>
          </a:p>
        </p:txBody>
      </p:sp>
      <p:sp>
        <p:nvSpPr>
          <p:cNvPr id="34" name="下箭头 33"/>
          <p:cNvSpPr/>
          <p:nvPr/>
        </p:nvSpPr>
        <p:spPr>
          <a:xfrm>
            <a:off x="4076291" y="1634068"/>
            <a:ext cx="240030" cy="312896"/>
          </a:xfrm>
          <a:prstGeom prst="down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35" name="下箭头 34"/>
          <p:cNvSpPr/>
          <p:nvPr/>
        </p:nvSpPr>
        <p:spPr>
          <a:xfrm>
            <a:off x="4076291" y="2499930"/>
            <a:ext cx="240030" cy="312896"/>
          </a:xfrm>
          <a:prstGeom prst="down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36" name="下箭头 35"/>
          <p:cNvSpPr/>
          <p:nvPr/>
        </p:nvSpPr>
        <p:spPr>
          <a:xfrm>
            <a:off x="4076291" y="3403895"/>
            <a:ext cx="240030" cy="312896"/>
          </a:xfrm>
          <a:prstGeom prst="down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同步分析</a:t>
            </a:r>
          </a:p>
        </p:txBody>
      </p:sp>
      <p:sp>
        <p:nvSpPr>
          <p:cNvPr id="10" name="内容占位符 3"/>
          <p:cNvSpPr txBox="1"/>
          <p:nvPr/>
        </p:nvSpPr>
        <p:spPr>
          <a:xfrm>
            <a:off x="3702694" y="4247881"/>
            <a:ext cx="2646759" cy="3669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2" panose="05020102010507070707" pitchFamily="18" charset="2"/>
              <a:buNone/>
            </a:pPr>
            <a:r>
              <a:rPr lang="zh-CN" altLang="en-US" dirty="0">
                <a:solidFill>
                  <a:srgbClr val="FF0000"/>
                </a:solidFill>
              </a:rPr>
              <a:t>同步分析较为困难！</a:t>
            </a:r>
          </a:p>
        </p:txBody>
      </p:sp>
      <p:graphicFrame>
        <p:nvGraphicFramePr>
          <p:cNvPr id="11" name="图示 10"/>
          <p:cNvGraphicFramePr/>
          <p:nvPr/>
        </p:nvGraphicFramePr>
        <p:xfrm>
          <a:off x="1880315" y="970477"/>
          <a:ext cx="5450983" cy="304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关于</a:t>
            </a:r>
            <a:r>
              <a:rPr lang="en-US" altLang="zh-CN" sz="2100" b="1" dirty="0">
                <a:solidFill>
                  <a:srgbClr val="7F7F7F"/>
                </a:solidFill>
              </a:rPr>
              <a:t>PV</a:t>
            </a:r>
            <a:r>
              <a:rPr lang="zh-CN" altLang="en-US" sz="2100" b="1" dirty="0">
                <a:solidFill>
                  <a:srgbClr val="7F7F7F"/>
                </a:solidFill>
              </a:rPr>
              <a:t>的操作讨论</a:t>
            </a:r>
          </a:p>
        </p:txBody>
      </p:sp>
      <p:grpSp>
        <p:nvGrpSpPr>
          <p:cNvPr id="6" name="iṡļiḓe"/>
          <p:cNvGrpSpPr/>
          <p:nvPr/>
        </p:nvGrpSpPr>
        <p:grpSpPr>
          <a:xfrm>
            <a:off x="502444" y="1060249"/>
            <a:ext cx="4219575" cy="3138832"/>
            <a:chOff x="660400" y="1774273"/>
            <a:chExt cx="5626100" cy="4185109"/>
          </a:xfrm>
        </p:grpSpPr>
        <p:grpSp>
          <p:nvGrpSpPr>
            <p:cNvPr id="7" name="iSḻíḓè"/>
            <p:cNvGrpSpPr/>
            <p:nvPr/>
          </p:nvGrpSpPr>
          <p:grpSpPr>
            <a:xfrm>
              <a:off x="660400" y="1835355"/>
              <a:ext cx="5626100" cy="4124027"/>
              <a:chOff x="494201" y="1835355"/>
              <a:chExt cx="7095921" cy="4124027"/>
            </a:xfrm>
          </p:grpSpPr>
          <p:sp>
            <p:nvSpPr>
              <p:cNvPr id="13" name="îṧľîḋé"/>
              <p:cNvSpPr txBox="1"/>
              <p:nvPr/>
            </p:nvSpPr>
            <p:spPr>
              <a:xfrm>
                <a:off x="1296567" y="1835355"/>
                <a:ext cx="6293555" cy="389423"/>
              </a:xfrm>
              <a:prstGeom prst="rect">
                <a:avLst/>
              </a:prstGeom>
              <a:noFill/>
            </p:spPr>
            <p:txBody>
              <a:bodyPr wrap="square" lIns="68580" tIns="34290" rIns="68580" bIns="3429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100" dirty="0">
                    <a:solidFill>
                      <a:srgbClr val="FF0000"/>
                    </a:solidFill>
                  </a:rPr>
                  <a:t>信号量的物理含义</a:t>
                </a:r>
              </a:p>
            </p:txBody>
          </p:sp>
          <p:sp>
            <p:nvSpPr>
              <p:cNvPr id="14" name="íşļîḓé"/>
              <p:cNvSpPr/>
              <p:nvPr/>
            </p:nvSpPr>
            <p:spPr bwMode="auto">
              <a:xfrm>
                <a:off x="494201" y="2430088"/>
                <a:ext cx="5652450" cy="3529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32000"/>
                  </a:lnSpc>
                  <a:buClr>
                    <a:schemeClr val="accent4">
                      <a:lumMod val="40000"/>
                      <a:lumOff val="60000"/>
                    </a:schemeClr>
                  </a:buClr>
                  <a:buFont typeface="Wingdings" panose="05000000000000000000" pitchFamily="2" charset="2"/>
                  <a:buChar char="Ø"/>
                </a:pPr>
                <a:r>
                  <a:rPr lang="en-US" altLang="zh-CN" dirty="0"/>
                  <a:t>S&gt;0</a:t>
                </a:r>
                <a:r>
                  <a:rPr lang="zh-CN" altLang="en-US" dirty="0"/>
                  <a:t>表示有</a:t>
                </a:r>
                <a:r>
                  <a:rPr lang="en-US" altLang="zh-CN" dirty="0"/>
                  <a:t>S</a:t>
                </a:r>
                <a:r>
                  <a:rPr lang="zh-CN" altLang="en-US" dirty="0"/>
                  <a:t>个资源可用；</a:t>
                </a:r>
              </a:p>
              <a:p>
                <a:pPr marL="342900" lvl="1" indent="-342900">
                  <a:lnSpc>
                    <a:spcPct val="132000"/>
                  </a:lnSpc>
                  <a:buClr>
                    <a:schemeClr val="accent4">
                      <a:lumMod val="40000"/>
                      <a:lumOff val="60000"/>
                    </a:schemeClr>
                  </a:buClr>
                  <a:buFont typeface="Wingdings" panose="05000000000000000000" pitchFamily="2" charset="2"/>
                  <a:buChar char="Ø"/>
                </a:pPr>
                <a:r>
                  <a:rPr lang="en-US" altLang="zh-CN" dirty="0"/>
                  <a:t>S=0</a:t>
                </a:r>
                <a:r>
                  <a:rPr lang="zh-CN" altLang="en-US" dirty="0"/>
                  <a:t>表示无资源可用；</a:t>
                </a:r>
              </a:p>
              <a:p>
                <a:pPr marL="342900" lvl="1" indent="-342900">
                  <a:lnSpc>
                    <a:spcPct val="132000"/>
                  </a:lnSpc>
                  <a:buClr>
                    <a:schemeClr val="accent4">
                      <a:lumMod val="40000"/>
                      <a:lumOff val="60000"/>
                    </a:schemeClr>
                  </a:buClr>
                  <a:buFont typeface="Wingdings" panose="05000000000000000000" pitchFamily="2" charset="2"/>
                  <a:buChar char="Ø"/>
                </a:pPr>
                <a:r>
                  <a:rPr lang="en-US" altLang="zh-CN" dirty="0"/>
                  <a:t>S&lt;0</a:t>
                </a:r>
                <a:r>
                  <a:rPr lang="zh-CN" altLang="en-US" dirty="0"/>
                  <a:t>则</a:t>
                </a:r>
                <a:r>
                  <a:rPr lang="en-US" altLang="zh-CN" dirty="0"/>
                  <a:t>| S |</a:t>
                </a:r>
                <a:r>
                  <a:rPr lang="zh-CN" altLang="en-US" dirty="0"/>
                  <a:t>表示</a:t>
                </a:r>
                <a:r>
                  <a:rPr lang="en-US" altLang="zh-CN" dirty="0"/>
                  <a:t>S</a:t>
                </a:r>
                <a:r>
                  <a:rPr lang="zh-CN" altLang="en-US" dirty="0"/>
                  <a:t>等待队列中的进程个数。</a:t>
                </a:r>
              </a:p>
              <a:p>
                <a:pPr marL="342900" lvl="1" indent="-342900">
                  <a:lnSpc>
                    <a:spcPct val="132000"/>
                  </a:lnSpc>
                  <a:buClr>
                    <a:schemeClr val="accent4">
                      <a:lumMod val="40000"/>
                      <a:lumOff val="60000"/>
                    </a:schemeClr>
                  </a:buClr>
                  <a:buFont typeface="Wingdings" panose="05000000000000000000" pitchFamily="2" charset="2"/>
                  <a:buChar char="Ø"/>
                </a:pPr>
                <a:r>
                  <a:rPr lang="en-US" altLang="zh-CN" dirty="0"/>
                  <a:t>P(S):</a:t>
                </a:r>
                <a:r>
                  <a:rPr lang="zh-CN" altLang="en-US" dirty="0"/>
                  <a:t>表示申请一个资源</a:t>
                </a:r>
                <a:r>
                  <a:rPr lang="en-US" altLang="zh-CN" dirty="0"/>
                  <a:t>; </a:t>
                </a:r>
              </a:p>
              <a:p>
                <a:pPr marL="342900" lvl="1" indent="-342900">
                  <a:lnSpc>
                    <a:spcPct val="132000"/>
                  </a:lnSpc>
                  <a:buClr>
                    <a:schemeClr val="accent4">
                      <a:lumMod val="40000"/>
                      <a:lumOff val="60000"/>
                    </a:schemeClr>
                  </a:buClr>
                  <a:buFont typeface="Wingdings" panose="05000000000000000000" pitchFamily="2" charset="2"/>
                  <a:buChar char="Ø"/>
                </a:pPr>
                <a:r>
                  <a:rPr lang="en-US" altLang="zh-CN" dirty="0"/>
                  <a:t>V(S)</a:t>
                </a:r>
                <a:r>
                  <a:rPr lang="zh-CN" altLang="en-US" dirty="0"/>
                  <a:t>表示释放一个资源。信号量的初值应该大于等于</a:t>
                </a:r>
                <a:r>
                  <a:rPr lang="en-US" altLang="zh-CN" dirty="0"/>
                  <a:t>0</a:t>
                </a:r>
              </a:p>
            </p:txBody>
          </p:sp>
        </p:grpSp>
        <p:grpSp>
          <p:nvGrpSpPr>
            <p:cNvPr id="8" name="ïS1íḋé"/>
            <p:cNvGrpSpPr/>
            <p:nvPr/>
          </p:nvGrpSpPr>
          <p:grpSpPr>
            <a:xfrm>
              <a:off x="660400" y="1774273"/>
              <a:ext cx="497734" cy="497734"/>
              <a:chOff x="660400" y="1774273"/>
              <a:chExt cx="497734" cy="497734"/>
            </a:xfrm>
          </p:grpSpPr>
          <p:sp>
            <p:nvSpPr>
              <p:cNvPr id="9" name="islîḋe"/>
              <p:cNvSpPr/>
              <p:nvPr/>
            </p:nvSpPr>
            <p:spPr>
              <a:xfrm>
                <a:off x="660400" y="1774273"/>
                <a:ext cx="497734" cy="49773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200" dirty="0">
                  <a:solidFill>
                    <a:schemeClr val="bg1"/>
                  </a:solidFill>
                </a:endParaRPr>
              </a:p>
            </p:txBody>
          </p:sp>
          <p:sp>
            <p:nvSpPr>
              <p:cNvPr id="12" name="îŝlîďe"/>
              <p:cNvSpPr/>
              <p:nvPr/>
            </p:nvSpPr>
            <p:spPr>
              <a:xfrm>
                <a:off x="779848" y="1905708"/>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fontScale="5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500" b="1" dirty="0">
                  <a:solidFill>
                    <a:schemeClr val="bg1"/>
                  </a:solidFill>
                </a:endParaRPr>
              </a:p>
            </p:txBody>
          </p:sp>
        </p:grpSp>
      </p:grpSp>
      <p:grpSp>
        <p:nvGrpSpPr>
          <p:cNvPr id="15" name="iŝļïḓê"/>
          <p:cNvGrpSpPr/>
          <p:nvPr/>
        </p:nvGrpSpPr>
        <p:grpSpPr>
          <a:xfrm>
            <a:off x="4230878" y="1060249"/>
            <a:ext cx="4597590" cy="3614782"/>
            <a:chOff x="660400" y="1387902"/>
            <a:chExt cx="6130120" cy="4819709"/>
          </a:xfrm>
        </p:grpSpPr>
        <p:grpSp>
          <p:nvGrpSpPr>
            <p:cNvPr id="16" name="ïṧļïḓe"/>
            <p:cNvGrpSpPr/>
            <p:nvPr/>
          </p:nvGrpSpPr>
          <p:grpSpPr>
            <a:xfrm>
              <a:off x="660400" y="1447575"/>
              <a:ext cx="6130120" cy="4760036"/>
              <a:chOff x="494201" y="1447575"/>
              <a:chExt cx="7731617" cy="4760036"/>
            </a:xfrm>
          </p:grpSpPr>
          <p:sp>
            <p:nvSpPr>
              <p:cNvPr id="21" name="ïšļíďè"/>
              <p:cNvSpPr txBox="1"/>
              <p:nvPr/>
            </p:nvSpPr>
            <p:spPr>
              <a:xfrm>
                <a:off x="1296568" y="1447575"/>
                <a:ext cx="6293554" cy="389423"/>
              </a:xfrm>
              <a:prstGeom prst="rect">
                <a:avLst/>
              </a:prstGeom>
              <a:noFill/>
            </p:spPr>
            <p:txBody>
              <a:bodyPr wrap="square" lIns="68580" tIns="34290" rIns="68580" bIns="3429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2100" dirty="0">
                    <a:solidFill>
                      <a:srgbClr val="FF0000"/>
                    </a:solidFill>
                  </a:rPr>
                  <a:t>PV</a:t>
                </a:r>
                <a:r>
                  <a:rPr lang="zh-CN" altLang="en-US" sz="2100" dirty="0">
                    <a:solidFill>
                      <a:srgbClr val="FF0000"/>
                    </a:solidFill>
                  </a:rPr>
                  <a:t>操作的使用</a:t>
                </a:r>
              </a:p>
            </p:txBody>
          </p:sp>
          <p:sp>
            <p:nvSpPr>
              <p:cNvPr id="22" name="íşľíḑè"/>
              <p:cNvSpPr/>
              <p:nvPr/>
            </p:nvSpPr>
            <p:spPr bwMode="auto">
              <a:xfrm>
                <a:off x="494201" y="2043716"/>
                <a:ext cx="7731617" cy="4163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23000"/>
                  </a:lnSpc>
                  <a:buFont typeface="Wingdings" panose="05000000000000000000" pitchFamily="2" charset="2"/>
                  <a:buChar char="Ø"/>
                </a:pPr>
                <a:r>
                  <a:rPr lang="en-US" altLang="zh-CN" dirty="0"/>
                  <a:t>P/V</a:t>
                </a:r>
                <a:r>
                  <a:rPr lang="zh-CN" altLang="en-US" dirty="0"/>
                  <a:t>操作必须成对出现，有一个</a:t>
                </a:r>
                <a:r>
                  <a:rPr lang="en-US" altLang="zh-CN" dirty="0"/>
                  <a:t>P</a:t>
                </a:r>
                <a:r>
                  <a:rPr lang="zh-CN" altLang="en-US" dirty="0"/>
                  <a:t>操作就一定有一个</a:t>
                </a:r>
                <a:r>
                  <a:rPr lang="en-US" altLang="zh-CN" dirty="0"/>
                  <a:t>V</a:t>
                </a:r>
                <a:r>
                  <a:rPr lang="zh-CN" altLang="en-US" dirty="0"/>
                  <a:t>操作</a:t>
                </a:r>
              </a:p>
              <a:p>
                <a:pPr marL="342900" lvl="1" indent="-342900">
                  <a:lnSpc>
                    <a:spcPct val="123000"/>
                  </a:lnSpc>
                  <a:buFont typeface="Wingdings" panose="05000000000000000000" pitchFamily="2" charset="2"/>
                  <a:buChar char="Ø"/>
                </a:pPr>
                <a:r>
                  <a:rPr lang="zh-CN" altLang="en-US" dirty="0"/>
                  <a:t>当为互斥操作时，它们同处于同一进程</a:t>
                </a:r>
              </a:p>
              <a:p>
                <a:pPr marL="342900" lvl="1" indent="-342900">
                  <a:lnSpc>
                    <a:spcPct val="123000"/>
                  </a:lnSpc>
                  <a:buFont typeface="Wingdings" panose="05000000000000000000" pitchFamily="2" charset="2"/>
                  <a:buChar char="Ø"/>
                </a:pPr>
                <a:r>
                  <a:rPr lang="zh-CN" altLang="en-US" dirty="0"/>
                  <a:t>当为同步操作时，则不在同一进程中出现</a:t>
                </a:r>
              </a:p>
              <a:p>
                <a:pPr marL="342900" lvl="1" indent="-342900">
                  <a:lnSpc>
                    <a:spcPct val="123000"/>
                  </a:lnSpc>
                  <a:buFont typeface="Wingdings" panose="05000000000000000000" pitchFamily="2" charset="2"/>
                  <a:buChar char="Ø"/>
                </a:pPr>
                <a:r>
                  <a:rPr lang="zh-CN" altLang="en-US" dirty="0"/>
                  <a:t>如果</a:t>
                </a:r>
                <a:r>
                  <a:rPr lang="en-US" altLang="zh-CN" dirty="0"/>
                  <a:t>P(S1)</a:t>
                </a:r>
                <a:r>
                  <a:rPr lang="zh-CN" altLang="en-US" dirty="0"/>
                  <a:t>和</a:t>
                </a:r>
                <a:r>
                  <a:rPr lang="en-US" altLang="zh-CN" dirty="0"/>
                  <a:t>P(S2)</a:t>
                </a:r>
                <a:r>
                  <a:rPr lang="zh-CN" altLang="en-US" dirty="0"/>
                  <a:t>两个操作在一起，那么</a:t>
                </a:r>
                <a:r>
                  <a:rPr lang="en-US" altLang="zh-CN" dirty="0"/>
                  <a:t>P</a:t>
                </a:r>
                <a:r>
                  <a:rPr lang="zh-CN" altLang="en-US" dirty="0"/>
                  <a:t>操作的顺序至关重要</a:t>
                </a:r>
                <a:r>
                  <a:rPr lang="en-US" altLang="zh-CN" dirty="0"/>
                  <a:t>,</a:t>
                </a:r>
                <a:r>
                  <a:rPr lang="zh-CN" altLang="en-US" dirty="0"/>
                  <a:t>一个同步</a:t>
                </a:r>
                <a:r>
                  <a:rPr lang="en-US" altLang="zh-CN" dirty="0"/>
                  <a:t>P</a:t>
                </a:r>
                <a:r>
                  <a:rPr lang="zh-CN" altLang="en-US" dirty="0"/>
                  <a:t>操作与一个互斥</a:t>
                </a:r>
                <a:r>
                  <a:rPr lang="en-US" altLang="zh-CN" dirty="0"/>
                  <a:t>P</a:t>
                </a:r>
                <a:r>
                  <a:rPr lang="zh-CN" altLang="en-US" dirty="0"/>
                  <a:t>操作在一起时同步</a:t>
                </a:r>
                <a:r>
                  <a:rPr lang="en-US" altLang="zh-CN" dirty="0"/>
                  <a:t>P</a:t>
                </a:r>
                <a:r>
                  <a:rPr lang="zh-CN" altLang="en-US" dirty="0"/>
                  <a:t>操作在互斥</a:t>
                </a:r>
                <a:r>
                  <a:rPr lang="en-US" altLang="zh-CN" dirty="0"/>
                  <a:t>P</a:t>
                </a:r>
                <a:r>
                  <a:rPr lang="zh-CN" altLang="en-US" dirty="0"/>
                  <a:t>操作前</a:t>
                </a:r>
              </a:p>
              <a:p>
                <a:pPr marL="342900" lvl="1" indent="-342900">
                  <a:lnSpc>
                    <a:spcPct val="123000"/>
                  </a:lnSpc>
                  <a:buFont typeface="Wingdings" panose="05000000000000000000" pitchFamily="2" charset="2"/>
                  <a:buChar char="Ø"/>
                </a:pPr>
                <a:r>
                  <a:rPr lang="zh-CN" altLang="en-US" dirty="0"/>
                  <a:t>而两个</a:t>
                </a:r>
                <a:r>
                  <a:rPr lang="en-US" altLang="zh-CN" dirty="0"/>
                  <a:t>V</a:t>
                </a:r>
                <a:r>
                  <a:rPr lang="zh-CN" altLang="en-US" dirty="0"/>
                  <a:t>操作无关紧要</a:t>
                </a:r>
              </a:p>
            </p:txBody>
          </p:sp>
        </p:grpSp>
        <p:grpSp>
          <p:nvGrpSpPr>
            <p:cNvPr id="17" name="ïŝľídè"/>
            <p:cNvGrpSpPr/>
            <p:nvPr/>
          </p:nvGrpSpPr>
          <p:grpSpPr>
            <a:xfrm>
              <a:off x="660400" y="1387902"/>
              <a:ext cx="497734" cy="497734"/>
              <a:chOff x="660400" y="1387902"/>
              <a:chExt cx="497734" cy="497734"/>
            </a:xfrm>
          </p:grpSpPr>
          <p:sp>
            <p:nvSpPr>
              <p:cNvPr id="18" name="ïṡľïde"/>
              <p:cNvSpPr/>
              <p:nvPr/>
            </p:nvSpPr>
            <p:spPr>
              <a:xfrm>
                <a:off x="660400" y="1387902"/>
                <a:ext cx="497734" cy="497734"/>
              </a:xfrm>
              <a:prstGeom prst="ellipse">
                <a:avLst/>
              </a:prstGeom>
              <a:solidFill>
                <a:schemeClr val="tx1">
                  <a:lumMod val="50000"/>
                  <a:lumOff val="50000"/>
                </a:schemeClr>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200" dirty="0">
                  <a:solidFill>
                    <a:schemeClr val="bg1"/>
                  </a:solidFill>
                </a:endParaRPr>
              </a:p>
            </p:txBody>
          </p:sp>
          <p:sp>
            <p:nvSpPr>
              <p:cNvPr id="19" name="ïšliḍe"/>
              <p:cNvSpPr/>
              <p:nvPr/>
            </p:nvSpPr>
            <p:spPr>
              <a:xfrm>
                <a:off x="779848" y="1519337"/>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fontScale="5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500" b="1" dirty="0">
                  <a:solidFill>
                    <a:schemeClr val="bg1"/>
                  </a:solidFill>
                </a:endParaRPr>
              </a:p>
            </p:txBody>
          </p:sp>
        </p:grpSp>
      </p:grpSp>
      <p:cxnSp>
        <p:nvCxnSpPr>
          <p:cNvPr id="3" name="直接连接符 2"/>
          <p:cNvCxnSpPr/>
          <p:nvPr/>
        </p:nvCxnSpPr>
        <p:spPr>
          <a:xfrm>
            <a:off x="3969913" y="1158825"/>
            <a:ext cx="0" cy="3386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502444" y="4404575"/>
            <a:ext cx="3544742"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进程同步与互斥练习题</a:t>
            </a:r>
            <a:endParaRPr lang="en-US" altLang="zh-CN" sz="2100" b="1" dirty="0">
              <a:solidFill>
                <a:srgbClr val="7F7F7F"/>
              </a:solidFill>
            </a:endParaRPr>
          </a:p>
        </p:txBody>
      </p:sp>
      <p:sp>
        <p:nvSpPr>
          <p:cNvPr id="2" name="文本框 1"/>
          <p:cNvSpPr txBox="1"/>
          <p:nvPr/>
        </p:nvSpPr>
        <p:spPr>
          <a:xfrm>
            <a:off x="762000" y="742950"/>
            <a:ext cx="7399020" cy="1077218"/>
          </a:xfrm>
          <a:prstGeom prst="rect">
            <a:avLst/>
          </a:prstGeom>
          <a:noFill/>
        </p:spPr>
        <p:txBody>
          <a:bodyPr wrap="square" rtlCol="0" anchor="t">
            <a:spAutoFit/>
          </a:bodyPr>
          <a:lstStyle/>
          <a:p>
            <a:r>
              <a:rPr lang="zh-CN" altLang="en-US" sz="1600" dirty="0">
                <a:solidFill>
                  <a:srgbClr val="FF0000"/>
                </a:solidFill>
              </a:rPr>
              <a:t>练习题</a:t>
            </a:r>
            <a:r>
              <a:rPr lang="en-US" altLang="zh-CN" sz="1600" dirty="0">
                <a:solidFill>
                  <a:srgbClr val="FF0000"/>
                </a:solidFill>
              </a:rPr>
              <a:t>1.</a:t>
            </a:r>
            <a:r>
              <a:rPr lang="zh-CN" altLang="en-US" sz="1600" dirty="0"/>
              <a:t>桌上有一个能盛得下5个水果的空盘子。爸爸不停地向盘中放苹果和橘子，儿子不停地从盘中取出橘子享用，女儿不停地从盘中取出苹果享用。规定3人不能同时向(从)盘子中放(取)水果。试用信号量机制来实现爸爸、儿子和女儿这3个“循环进程”之间的同步。</a:t>
            </a:r>
          </a:p>
        </p:txBody>
      </p:sp>
      <p:sp>
        <p:nvSpPr>
          <p:cNvPr id="4" name="文本框 3">
            <a:extLst>
              <a:ext uri="{FF2B5EF4-FFF2-40B4-BE49-F238E27FC236}">
                <a16:creationId xmlns:a16="http://schemas.microsoft.com/office/drawing/2014/main" id="{B07BBF46-5483-A569-E228-D8055F146B38}"/>
              </a:ext>
            </a:extLst>
          </p:cNvPr>
          <p:cNvSpPr txBox="1"/>
          <p:nvPr/>
        </p:nvSpPr>
        <p:spPr>
          <a:xfrm>
            <a:off x="76200" y="2307670"/>
            <a:ext cx="2382704" cy="2308324"/>
          </a:xfrm>
          <a:prstGeom prst="rect">
            <a:avLst/>
          </a:prstGeom>
          <a:noFill/>
          <a:ln w="12700">
            <a:solidFill>
              <a:schemeClr val="tx1"/>
            </a:solidFill>
          </a:ln>
        </p:spPr>
        <p:txBody>
          <a:bodyPr wrap="none" rtlCol="0">
            <a:spAutoFit/>
          </a:bodyPr>
          <a:lstStyle/>
          <a:p>
            <a:pPr algn="l"/>
            <a:r>
              <a:rPr lang="en-US" altLang="zh-CN" sz="1200" dirty="0"/>
              <a:t>p_</a:t>
            </a:r>
            <a:r>
              <a:rPr lang="zh-CN" altLang="en-US" sz="1200" dirty="0"/>
              <a:t>爸爸</a:t>
            </a:r>
            <a:endParaRPr lang="en-US" altLang="zh-CN" sz="1200" dirty="0"/>
          </a:p>
          <a:p>
            <a:pPr algn="l"/>
            <a:r>
              <a:rPr lang="en-US" altLang="zh-CN" sz="1200" dirty="0"/>
              <a:t>while true{</a:t>
            </a:r>
          </a:p>
          <a:p>
            <a:pPr algn="l"/>
            <a:r>
              <a:rPr lang="en-US" altLang="zh-CN" sz="1200" dirty="0"/>
              <a:t>     temp = </a:t>
            </a:r>
            <a:r>
              <a:rPr lang="zh-CN" altLang="en-US" sz="1200" dirty="0"/>
              <a:t>生成一个苹果或橘子</a:t>
            </a:r>
            <a:endParaRPr lang="en-US" altLang="zh-CN" sz="1200" dirty="0"/>
          </a:p>
          <a:p>
            <a:pPr algn="l"/>
            <a:r>
              <a:rPr lang="en-US" altLang="zh-CN" sz="1200" dirty="0"/>
              <a:t>     P(</a:t>
            </a:r>
            <a:r>
              <a:rPr lang="zh-CN" altLang="en-US" sz="1200" dirty="0"/>
              <a:t>空盘子</a:t>
            </a:r>
            <a:r>
              <a:rPr lang="en-US" altLang="zh-CN" sz="1200" dirty="0"/>
              <a:t>)</a:t>
            </a:r>
          </a:p>
          <a:p>
            <a:pPr algn="l"/>
            <a:r>
              <a:rPr lang="en-US" altLang="zh-CN" sz="1200" dirty="0"/>
              <a:t>     P(mutex)</a:t>
            </a:r>
          </a:p>
          <a:p>
            <a:pPr algn="l"/>
            <a:r>
              <a:rPr lang="en-US" altLang="zh-CN" sz="1200" dirty="0"/>
              <a:t>     </a:t>
            </a:r>
            <a:r>
              <a:rPr lang="zh-CN" altLang="en-US" sz="1200" dirty="0"/>
              <a:t>放盘子里</a:t>
            </a:r>
            <a:r>
              <a:rPr lang="en-US" altLang="zh-CN" sz="1200" dirty="0"/>
              <a:t>(temp)</a:t>
            </a:r>
          </a:p>
          <a:p>
            <a:pPr algn="l"/>
            <a:r>
              <a:rPr lang="en-US" altLang="zh-CN" sz="1200" dirty="0"/>
              <a:t>     V(mutex)</a:t>
            </a:r>
          </a:p>
          <a:p>
            <a:pPr algn="l"/>
            <a:r>
              <a:rPr lang="en-US" altLang="zh-CN" sz="1200" dirty="0"/>
              <a:t>     if temp == </a:t>
            </a:r>
            <a:r>
              <a:rPr lang="zh-CN" altLang="en-US" sz="1200" dirty="0"/>
              <a:t>橘子</a:t>
            </a:r>
            <a:endParaRPr lang="en-US" altLang="zh-CN" sz="1200" dirty="0"/>
          </a:p>
          <a:p>
            <a:pPr algn="l"/>
            <a:r>
              <a:rPr lang="en-US" altLang="zh-CN" sz="1200" dirty="0"/>
              <a:t>           V(mu_</a:t>
            </a:r>
            <a:r>
              <a:rPr lang="zh-CN" altLang="en-US" sz="1200" dirty="0"/>
              <a:t>橘子</a:t>
            </a:r>
            <a:r>
              <a:rPr lang="en-US" altLang="zh-CN" sz="1200" dirty="0"/>
              <a:t>)</a:t>
            </a:r>
          </a:p>
          <a:p>
            <a:pPr algn="l"/>
            <a:r>
              <a:rPr lang="en-US" altLang="zh-CN" sz="1200" dirty="0"/>
              <a:t>     else</a:t>
            </a:r>
          </a:p>
          <a:p>
            <a:pPr algn="l"/>
            <a:r>
              <a:rPr lang="en-US" altLang="zh-CN" sz="1200" dirty="0"/>
              <a:t>          V(mu_</a:t>
            </a:r>
            <a:r>
              <a:rPr lang="zh-CN" altLang="en-US" sz="1200" dirty="0"/>
              <a:t>苹果</a:t>
            </a:r>
            <a:r>
              <a:rPr lang="en-US" altLang="zh-CN" sz="1200" dirty="0"/>
              <a:t>)</a:t>
            </a:r>
          </a:p>
          <a:p>
            <a:pPr algn="l"/>
            <a:r>
              <a:rPr lang="en-US" altLang="zh-CN" sz="1200" dirty="0"/>
              <a:t>}</a:t>
            </a:r>
            <a:endParaRPr lang="zh-CN" altLang="en-US" sz="1200" dirty="0"/>
          </a:p>
        </p:txBody>
      </p:sp>
      <p:sp>
        <p:nvSpPr>
          <p:cNvPr id="5" name="文本框 4">
            <a:extLst>
              <a:ext uri="{FF2B5EF4-FFF2-40B4-BE49-F238E27FC236}">
                <a16:creationId xmlns:a16="http://schemas.microsoft.com/office/drawing/2014/main" id="{49B8D022-56B1-FEB9-E42B-D1CDBA8A0EBE}"/>
              </a:ext>
            </a:extLst>
          </p:cNvPr>
          <p:cNvSpPr txBox="1"/>
          <p:nvPr/>
        </p:nvSpPr>
        <p:spPr>
          <a:xfrm>
            <a:off x="3200400" y="2724150"/>
            <a:ext cx="1176925" cy="1754326"/>
          </a:xfrm>
          <a:prstGeom prst="rect">
            <a:avLst/>
          </a:prstGeom>
          <a:noFill/>
          <a:ln w="12700">
            <a:solidFill>
              <a:schemeClr val="tx1"/>
            </a:solidFill>
          </a:ln>
        </p:spPr>
        <p:txBody>
          <a:bodyPr wrap="none" rtlCol="0">
            <a:spAutoFit/>
          </a:bodyPr>
          <a:lstStyle/>
          <a:p>
            <a:pPr algn="l"/>
            <a:r>
              <a:rPr lang="en-US" altLang="zh-CN" sz="1200" dirty="0"/>
              <a:t>p_</a:t>
            </a:r>
            <a:r>
              <a:rPr lang="zh-CN" altLang="en-US" sz="1200" dirty="0"/>
              <a:t>儿子</a:t>
            </a:r>
            <a:endParaRPr lang="en-US" altLang="zh-CN" sz="1200" dirty="0"/>
          </a:p>
          <a:p>
            <a:pPr algn="l"/>
            <a:r>
              <a:rPr lang="en-US" altLang="zh-CN" sz="1200" dirty="0"/>
              <a:t>while true{</a:t>
            </a:r>
          </a:p>
          <a:p>
            <a:pPr algn="l"/>
            <a:r>
              <a:rPr lang="en-US" altLang="zh-CN" sz="1200" dirty="0"/>
              <a:t>    P(mu_</a:t>
            </a:r>
            <a:r>
              <a:rPr lang="zh-CN" altLang="en-US" sz="1200" dirty="0"/>
              <a:t>橘子</a:t>
            </a:r>
            <a:r>
              <a:rPr lang="en-US" altLang="zh-CN" sz="1200" dirty="0"/>
              <a:t>)</a:t>
            </a:r>
          </a:p>
          <a:p>
            <a:pPr algn="l"/>
            <a:r>
              <a:rPr lang="en-US" altLang="zh-CN" sz="1200" dirty="0"/>
              <a:t>    P(mutex)</a:t>
            </a:r>
          </a:p>
          <a:p>
            <a:pPr algn="l"/>
            <a:r>
              <a:rPr lang="en-US" altLang="zh-CN" sz="1200" dirty="0"/>
              <a:t>    get_</a:t>
            </a:r>
            <a:r>
              <a:rPr lang="zh-CN" altLang="en-US" sz="1200" dirty="0"/>
              <a:t>橘子</a:t>
            </a:r>
            <a:r>
              <a:rPr lang="en-US" altLang="zh-CN" sz="1200" dirty="0"/>
              <a:t>()</a:t>
            </a:r>
          </a:p>
          <a:p>
            <a:pPr algn="l"/>
            <a:r>
              <a:rPr lang="en-US" altLang="zh-CN" sz="1200" dirty="0"/>
              <a:t>    V(mutex) </a:t>
            </a:r>
          </a:p>
          <a:p>
            <a:r>
              <a:rPr lang="en-US" altLang="zh-CN" sz="1200" dirty="0"/>
              <a:t>    V(</a:t>
            </a:r>
            <a:r>
              <a:rPr lang="zh-CN" altLang="en-US" sz="1200" dirty="0"/>
              <a:t>空盘子</a:t>
            </a:r>
            <a:r>
              <a:rPr lang="en-US" altLang="zh-CN" sz="1200" dirty="0"/>
              <a:t>)</a:t>
            </a:r>
          </a:p>
          <a:p>
            <a:pPr algn="l"/>
            <a:r>
              <a:rPr lang="en-US" altLang="zh-CN" sz="1200" dirty="0"/>
              <a:t>    </a:t>
            </a:r>
            <a:r>
              <a:rPr lang="zh-CN" altLang="en-US" sz="1200" dirty="0"/>
              <a:t>吃橘子</a:t>
            </a:r>
            <a:endParaRPr lang="en-US" altLang="zh-CN" sz="1200" dirty="0"/>
          </a:p>
          <a:p>
            <a:pPr algn="l"/>
            <a:r>
              <a:rPr lang="en-US" altLang="zh-CN" sz="1200" dirty="0"/>
              <a:t>}</a:t>
            </a:r>
            <a:endParaRPr lang="zh-CN" altLang="en-US" sz="1200" dirty="0"/>
          </a:p>
        </p:txBody>
      </p:sp>
      <p:sp>
        <p:nvSpPr>
          <p:cNvPr id="6" name="文本框 5">
            <a:extLst>
              <a:ext uri="{FF2B5EF4-FFF2-40B4-BE49-F238E27FC236}">
                <a16:creationId xmlns:a16="http://schemas.microsoft.com/office/drawing/2014/main" id="{A1250D67-BAB3-B717-72FB-D28D2C1D5292}"/>
              </a:ext>
            </a:extLst>
          </p:cNvPr>
          <p:cNvSpPr txBox="1"/>
          <p:nvPr/>
        </p:nvSpPr>
        <p:spPr>
          <a:xfrm>
            <a:off x="6096000" y="2876550"/>
            <a:ext cx="1176925" cy="1754326"/>
          </a:xfrm>
          <a:prstGeom prst="rect">
            <a:avLst/>
          </a:prstGeom>
          <a:noFill/>
          <a:ln w="12700">
            <a:solidFill>
              <a:schemeClr val="tx1"/>
            </a:solidFill>
          </a:ln>
        </p:spPr>
        <p:txBody>
          <a:bodyPr wrap="none" rtlCol="0">
            <a:spAutoFit/>
          </a:bodyPr>
          <a:lstStyle/>
          <a:p>
            <a:pPr algn="l"/>
            <a:r>
              <a:rPr lang="en-US" altLang="zh-CN" sz="1200" dirty="0"/>
              <a:t>p_</a:t>
            </a:r>
            <a:r>
              <a:rPr lang="zh-CN" altLang="en-US" sz="1200" dirty="0"/>
              <a:t>女儿</a:t>
            </a:r>
            <a:endParaRPr lang="en-US" altLang="zh-CN" sz="1200" dirty="0"/>
          </a:p>
          <a:p>
            <a:pPr algn="l"/>
            <a:r>
              <a:rPr lang="en-US" altLang="zh-CN" sz="1200" dirty="0"/>
              <a:t>while true{</a:t>
            </a:r>
          </a:p>
          <a:p>
            <a:pPr algn="l"/>
            <a:r>
              <a:rPr lang="en-US" altLang="zh-CN" sz="1200" dirty="0"/>
              <a:t>    P(mu_</a:t>
            </a:r>
            <a:r>
              <a:rPr lang="zh-CN" altLang="en-US" sz="1200" dirty="0"/>
              <a:t>苹果</a:t>
            </a:r>
            <a:r>
              <a:rPr lang="en-US" altLang="zh-CN" sz="1200" dirty="0"/>
              <a:t>)</a:t>
            </a:r>
          </a:p>
          <a:p>
            <a:pPr algn="l"/>
            <a:r>
              <a:rPr lang="en-US" altLang="zh-CN" sz="1200" dirty="0"/>
              <a:t>    P(mutex)</a:t>
            </a:r>
          </a:p>
          <a:p>
            <a:pPr algn="l"/>
            <a:r>
              <a:rPr lang="en-US" altLang="zh-CN" sz="1200" dirty="0"/>
              <a:t>    get_</a:t>
            </a:r>
            <a:r>
              <a:rPr lang="zh-CN" altLang="en-US" sz="1200" dirty="0"/>
              <a:t>苹果</a:t>
            </a:r>
            <a:r>
              <a:rPr lang="en-US" altLang="zh-CN" sz="1200" dirty="0"/>
              <a:t>()</a:t>
            </a:r>
          </a:p>
          <a:p>
            <a:pPr algn="l"/>
            <a:r>
              <a:rPr lang="en-US" altLang="zh-CN" sz="1200" dirty="0"/>
              <a:t>    V(mutex)</a:t>
            </a:r>
          </a:p>
          <a:p>
            <a:pPr algn="l"/>
            <a:r>
              <a:rPr lang="en-US" altLang="zh-CN" sz="1200" dirty="0"/>
              <a:t>    V(</a:t>
            </a:r>
            <a:r>
              <a:rPr lang="zh-CN" altLang="en-US" sz="1200" dirty="0"/>
              <a:t>空盘子</a:t>
            </a:r>
            <a:r>
              <a:rPr lang="en-US" altLang="zh-CN" sz="1200" dirty="0"/>
              <a:t>)</a:t>
            </a:r>
          </a:p>
          <a:p>
            <a:pPr algn="l"/>
            <a:r>
              <a:rPr lang="zh-CN" altLang="en-US" sz="1200" dirty="0"/>
              <a:t>    吃苹果</a:t>
            </a:r>
            <a:endParaRPr lang="en-US" altLang="zh-CN" sz="1200" dirty="0"/>
          </a:p>
          <a:p>
            <a:pPr algn="l"/>
            <a:r>
              <a:rPr lang="en-US" altLang="zh-CN" sz="1200" dirty="0"/>
              <a:t>}</a:t>
            </a:r>
            <a:endParaRPr lang="zh-CN" altLang="en-US" sz="1200" dirty="0"/>
          </a:p>
        </p:txBody>
      </p:sp>
      <p:sp>
        <p:nvSpPr>
          <p:cNvPr id="3" name="文本框 2">
            <a:extLst>
              <a:ext uri="{FF2B5EF4-FFF2-40B4-BE49-F238E27FC236}">
                <a16:creationId xmlns:a16="http://schemas.microsoft.com/office/drawing/2014/main" id="{B648789F-4AD0-0F84-CCEA-2D126107B7D6}"/>
              </a:ext>
            </a:extLst>
          </p:cNvPr>
          <p:cNvSpPr txBox="1"/>
          <p:nvPr/>
        </p:nvSpPr>
        <p:spPr>
          <a:xfrm>
            <a:off x="3567173" y="1579661"/>
            <a:ext cx="1714957" cy="1015663"/>
          </a:xfrm>
          <a:prstGeom prst="rect">
            <a:avLst/>
          </a:prstGeom>
          <a:noFill/>
          <a:ln w="12700">
            <a:solidFill>
              <a:schemeClr val="tx1"/>
            </a:solidFill>
          </a:ln>
        </p:spPr>
        <p:txBody>
          <a:bodyPr wrap="none" rtlCol="0">
            <a:spAutoFit/>
          </a:bodyPr>
          <a:lstStyle/>
          <a:p>
            <a:pPr algn="l"/>
            <a:r>
              <a:rPr lang="zh-CN" altLang="en-US" sz="1200" dirty="0"/>
              <a:t>信号量</a:t>
            </a:r>
            <a:endParaRPr lang="en-US" altLang="zh-CN" sz="1200" dirty="0"/>
          </a:p>
          <a:p>
            <a:pPr algn="l"/>
            <a:r>
              <a:rPr lang="en-US" altLang="zh-CN" sz="1200" dirty="0"/>
              <a:t>semaphore </a:t>
            </a:r>
            <a:r>
              <a:rPr lang="zh-CN" altLang="en-US" sz="1200" dirty="0"/>
              <a:t>空盘子</a:t>
            </a:r>
            <a:r>
              <a:rPr lang="en-US" altLang="zh-CN" sz="1200" dirty="0"/>
              <a:t>=5</a:t>
            </a:r>
          </a:p>
          <a:p>
            <a:pPr algn="l"/>
            <a:r>
              <a:rPr lang="en-US" altLang="zh-CN" sz="1200" dirty="0"/>
              <a:t>mu_</a:t>
            </a:r>
            <a:r>
              <a:rPr lang="zh-CN" altLang="en-US" sz="1200" dirty="0"/>
              <a:t>橘子 </a:t>
            </a:r>
            <a:r>
              <a:rPr lang="en-US" altLang="zh-CN" sz="1200" dirty="0"/>
              <a:t>= 0</a:t>
            </a:r>
          </a:p>
          <a:p>
            <a:pPr algn="l"/>
            <a:r>
              <a:rPr lang="en-US" altLang="zh-CN" sz="1200" dirty="0"/>
              <a:t>mu_</a:t>
            </a:r>
            <a:r>
              <a:rPr lang="zh-CN" altLang="en-US" sz="1200" dirty="0"/>
              <a:t>苹果 </a:t>
            </a:r>
            <a:r>
              <a:rPr lang="en-US" altLang="zh-CN" sz="1200" dirty="0"/>
              <a:t>= 0</a:t>
            </a:r>
          </a:p>
          <a:p>
            <a:pPr algn="l"/>
            <a:r>
              <a:rPr lang="en-US" altLang="zh-CN" sz="1200" dirty="0"/>
              <a:t>mutex = 1</a:t>
            </a:r>
            <a:endParaRPr lang="zh-CN" altLang="en-US" sz="1200" dirty="0"/>
          </a:p>
        </p:txBody>
      </p:sp>
    </p:spTree>
    <p:extLst>
      <p:ext uri="{BB962C8B-B14F-4D97-AF65-F5344CB8AC3E}">
        <p14:creationId xmlns:p14="http://schemas.microsoft.com/office/powerpoint/2010/main" val="282891028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02444" y="59001"/>
            <a:ext cx="5269706" cy="414020"/>
          </a:xfrm>
          <a:prstGeom prst="rect">
            <a:avLst/>
          </a:prstGeom>
        </p:spPr>
        <p:txBody>
          <a:bodyPr wrap="square">
            <a:spAutoFit/>
          </a:bodyPr>
          <a:lstStyle/>
          <a:p>
            <a:r>
              <a:rPr lang="zh-CN" altLang="en-US" sz="2100" b="1" dirty="0">
                <a:solidFill>
                  <a:srgbClr val="7F7F7F"/>
                </a:solidFill>
              </a:rPr>
              <a:t>进程同步与互斥练习题</a:t>
            </a:r>
            <a:endParaRPr lang="en-US" altLang="zh-CN" sz="2100" b="1" dirty="0">
              <a:solidFill>
                <a:srgbClr val="7F7F7F"/>
              </a:solidFill>
            </a:endParaRPr>
          </a:p>
        </p:txBody>
      </p:sp>
      <p:sp>
        <p:nvSpPr>
          <p:cNvPr id="2" name="文本框 1"/>
          <p:cNvSpPr txBox="1"/>
          <p:nvPr/>
        </p:nvSpPr>
        <p:spPr>
          <a:xfrm>
            <a:off x="762000" y="742950"/>
            <a:ext cx="7399020" cy="1077218"/>
          </a:xfrm>
          <a:prstGeom prst="rect">
            <a:avLst/>
          </a:prstGeom>
          <a:noFill/>
        </p:spPr>
        <p:txBody>
          <a:bodyPr wrap="square" rtlCol="0" anchor="t">
            <a:spAutoFit/>
          </a:bodyPr>
          <a:lstStyle/>
          <a:p>
            <a:r>
              <a:rPr lang="zh-CN" altLang="en-US" sz="1600" dirty="0">
                <a:solidFill>
                  <a:srgbClr val="FF0000"/>
                </a:solidFill>
              </a:rPr>
              <a:t>练习题</a:t>
            </a:r>
            <a:r>
              <a:rPr lang="en-US" altLang="zh-CN" sz="1600" dirty="0">
                <a:solidFill>
                  <a:srgbClr val="FF0000"/>
                </a:solidFill>
              </a:rPr>
              <a:t>1.</a:t>
            </a:r>
            <a:r>
              <a:rPr lang="zh-CN" altLang="en-US" sz="1600" dirty="0"/>
              <a:t>桌上有一个能盛得下5个水果的空盘子。爸爸不停地向盘中放苹果和橘子，儿子不停地从盘中取出橘子享用，女儿不停地从盘中取出苹果享用。规定3人不能同时向(从)盘子中放(取)水果。试用信号量机制来实现爸爸、儿子和女儿这3个“循环进程”之间的同步。</a:t>
            </a:r>
          </a:p>
        </p:txBody>
      </p:sp>
      <p:sp>
        <p:nvSpPr>
          <p:cNvPr id="4" name="文本框 3">
            <a:extLst>
              <a:ext uri="{FF2B5EF4-FFF2-40B4-BE49-F238E27FC236}">
                <a16:creationId xmlns:a16="http://schemas.microsoft.com/office/drawing/2014/main" id="{B07BBF46-5483-A569-E228-D8055F146B38}"/>
              </a:ext>
            </a:extLst>
          </p:cNvPr>
          <p:cNvSpPr txBox="1"/>
          <p:nvPr/>
        </p:nvSpPr>
        <p:spPr>
          <a:xfrm>
            <a:off x="152400" y="2281833"/>
            <a:ext cx="2310569" cy="2308324"/>
          </a:xfrm>
          <a:prstGeom prst="rect">
            <a:avLst/>
          </a:prstGeom>
          <a:noFill/>
          <a:ln w="12700">
            <a:solidFill>
              <a:schemeClr val="tx1"/>
            </a:solidFill>
          </a:ln>
        </p:spPr>
        <p:txBody>
          <a:bodyPr wrap="none" rtlCol="0">
            <a:spAutoFit/>
          </a:bodyPr>
          <a:lstStyle/>
          <a:p>
            <a:pPr algn="l"/>
            <a:r>
              <a:rPr lang="en-US" altLang="zh-CN" sz="1200" dirty="0"/>
              <a:t>p_</a:t>
            </a:r>
            <a:r>
              <a:rPr lang="zh-CN" altLang="en-US" sz="1200" dirty="0"/>
              <a:t>爸爸</a:t>
            </a:r>
            <a:endParaRPr lang="en-US" altLang="zh-CN" sz="1200" dirty="0"/>
          </a:p>
          <a:p>
            <a:pPr algn="l"/>
            <a:r>
              <a:rPr lang="en-US" altLang="zh-CN" sz="1200" dirty="0"/>
              <a:t>while true{</a:t>
            </a:r>
          </a:p>
          <a:p>
            <a:pPr algn="l"/>
            <a:r>
              <a:rPr lang="en-US" altLang="zh-CN" sz="1200" dirty="0"/>
              <a:t>   temp = </a:t>
            </a:r>
            <a:r>
              <a:rPr lang="zh-CN" altLang="en-US" sz="1200" dirty="0"/>
              <a:t>生产一个橘子或苹果</a:t>
            </a:r>
            <a:endParaRPr lang="en-US" altLang="zh-CN" sz="1200" dirty="0"/>
          </a:p>
          <a:p>
            <a:pPr algn="l"/>
            <a:r>
              <a:rPr lang="en-US" altLang="zh-CN" sz="1200" dirty="0"/>
              <a:t>   P(</a:t>
            </a:r>
            <a:r>
              <a:rPr lang="zh-CN" altLang="en-US" sz="1200" dirty="0"/>
              <a:t>空盘子</a:t>
            </a:r>
            <a:r>
              <a:rPr lang="en-US" altLang="zh-CN" sz="1200" dirty="0"/>
              <a:t>)   </a:t>
            </a:r>
          </a:p>
          <a:p>
            <a:pPr algn="l"/>
            <a:r>
              <a:rPr lang="en-US" altLang="zh-CN" sz="1200" dirty="0"/>
              <a:t>   P(</a:t>
            </a:r>
            <a:r>
              <a:rPr lang="zh-CN" altLang="en-US" sz="1200" dirty="0"/>
              <a:t>盘子锁 </a:t>
            </a:r>
            <a:r>
              <a:rPr lang="en-US" altLang="zh-CN" sz="1200" dirty="0"/>
              <a:t>)</a:t>
            </a:r>
          </a:p>
          <a:p>
            <a:pPr algn="l"/>
            <a:r>
              <a:rPr lang="en-US" altLang="zh-CN" sz="1200" dirty="0"/>
              <a:t>   put(temp) //</a:t>
            </a:r>
            <a:r>
              <a:rPr lang="zh-CN" altLang="en-US" sz="1200" dirty="0"/>
              <a:t>放苹果或放橘子</a:t>
            </a:r>
            <a:endParaRPr lang="en-US" altLang="zh-CN" sz="1200" dirty="0"/>
          </a:p>
          <a:p>
            <a:pPr algn="l"/>
            <a:r>
              <a:rPr lang="en-US" altLang="zh-CN" sz="1200" dirty="0"/>
              <a:t>   V(</a:t>
            </a:r>
            <a:r>
              <a:rPr lang="zh-CN" altLang="en-US" sz="1200" dirty="0"/>
              <a:t>盘子锁</a:t>
            </a:r>
            <a:r>
              <a:rPr lang="en-US" altLang="zh-CN" sz="1200" dirty="0"/>
              <a:t>)</a:t>
            </a:r>
          </a:p>
          <a:p>
            <a:pPr algn="l"/>
            <a:r>
              <a:rPr lang="en-US" altLang="zh-CN" sz="1200" dirty="0"/>
              <a:t>   if temp == </a:t>
            </a:r>
            <a:r>
              <a:rPr lang="zh-CN" altLang="en-US" sz="1200" dirty="0"/>
              <a:t>橘子</a:t>
            </a:r>
            <a:endParaRPr lang="en-US" altLang="zh-CN" sz="1200" dirty="0"/>
          </a:p>
          <a:p>
            <a:pPr algn="l"/>
            <a:r>
              <a:rPr lang="en-US" altLang="zh-CN" sz="1200" dirty="0"/>
              <a:t>          V(</a:t>
            </a:r>
            <a:r>
              <a:rPr lang="zh-CN" altLang="en-US" sz="1200" dirty="0"/>
              <a:t>橘子</a:t>
            </a:r>
            <a:r>
              <a:rPr lang="en-US" altLang="zh-CN" sz="1200" dirty="0"/>
              <a:t>)</a:t>
            </a:r>
          </a:p>
          <a:p>
            <a:pPr algn="l"/>
            <a:r>
              <a:rPr lang="en-US" altLang="zh-CN" sz="1200" dirty="0"/>
              <a:t>   else</a:t>
            </a:r>
          </a:p>
          <a:p>
            <a:pPr algn="l"/>
            <a:r>
              <a:rPr lang="en-US" altLang="zh-CN" sz="1200" dirty="0"/>
              <a:t>          V(</a:t>
            </a:r>
            <a:r>
              <a:rPr lang="zh-CN" altLang="en-US" sz="1200" dirty="0"/>
              <a:t>苹果</a:t>
            </a:r>
            <a:r>
              <a:rPr lang="en-US" altLang="zh-CN" sz="1200" dirty="0"/>
              <a:t>)</a:t>
            </a:r>
          </a:p>
          <a:p>
            <a:pPr algn="l"/>
            <a:r>
              <a:rPr lang="en-US" altLang="zh-CN" sz="1200" dirty="0"/>
              <a:t>}</a:t>
            </a:r>
            <a:endParaRPr lang="zh-CN" altLang="en-US" sz="1200" dirty="0"/>
          </a:p>
        </p:txBody>
      </p:sp>
      <p:sp>
        <p:nvSpPr>
          <p:cNvPr id="5" name="文本框 4">
            <a:extLst>
              <a:ext uri="{FF2B5EF4-FFF2-40B4-BE49-F238E27FC236}">
                <a16:creationId xmlns:a16="http://schemas.microsoft.com/office/drawing/2014/main" id="{49B8D022-56B1-FEB9-E42B-D1CDBA8A0EBE}"/>
              </a:ext>
            </a:extLst>
          </p:cNvPr>
          <p:cNvSpPr txBox="1"/>
          <p:nvPr/>
        </p:nvSpPr>
        <p:spPr>
          <a:xfrm>
            <a:off x="3200400" y="2724150"/>
            <a:ext cx="2196435" cy="1754326"/>
          </a:xfrm>
          <a:prstGeom prst="rect">
            <a:avLst/>
          </a:prstGeom>
          <a:noFill/>
          <a:ln w="12700">
            <a:solidFill>
              <a:schemeClr val="tx1"/>
            </a:solidFill>
          </a:ln>
        </p:spPr>
        <p:txBody>
          <a:bodyPr wrap="none" rtlCol="0">
            <a:spAutoFit/>
          </a:bodyPr>
          <a:lstStyle/>
          <a:p>
            <a:pPr algn="l"/>
            <a:r>
              <a:rPr lang="en-US" altLang="zh-CN" sz="1200" dirty="0"/>
              <a:t>p_</a:t>
            </a:r>
            <a:r>
              <a:rPr lang="zh-CN" altLang="en-US" sz="1200" dirty="0"/>
              <a:t>儿子</a:t>
            </a:r>
            <a:endParaRPr lang="en-US" altLang="zh-CN" sz="1200" dirty="0"/>
          </a:p>
          <a:p>
            <a:pPr algn="l"/>
            <a:r>
              <a:rPr lang="en-US" altLang="zh-CN" sz="1200" dirty="0"/>
              <a:t>while true{</a:t>
            </a:r>
          </a:p>
          <a:p>
            <a:pPr algn="l"/>
            <a:r>
              <a:rPr lang="en-US" altLang="zh-CN" sz="1200" dirty="0"/>
              <a:t>   P(</a:t>
            </a:r>
            <a:r>
              <a:rPr lang="zh-CN" altLang="en-US" sz="1200" dirty="0"/>
              <a:t>橘子</a:t>
            </a:r>
            <a:r>
              <a:rPr lang="en-US" altLang="zh-CN" sz="1200" dirty="0"/>
              <a:t>)  //</a:t>
            </a:r>
            <a:r>
              <a:rPr lang="zh-CN" altLang="en-US" sz="1200" dirty="0"/>
              <a:t>等待橘子</a:t>
            </a:r>
            <a:endParaRPr lang="en-US" altLang="zh-CN" sz="1200" dirty="0"/>
          </a:p>
          <a:p>
            <a:r>
              <a:rPr lang="en-US" altLang="zh-CN" sz="1200" dirty="0"/>
              <a:t>   P(</a:t>
            </a:r>
            <a:r>
              <a:rPr lang="zh-CN" altLang="en-US" sz="1200" dirty="0"/>
              <a:t>盘子锁</a:t>
            </a:r>
            <a:r>
              <a:rPr lang="en-US" altLang="zh-CN" sz="1200" dirty="0"/>
              <a:t>)</a:t>
            </a:r>
          </a:p>
          <a:p>
            <a:pPr algn="l"/>
            <a:r>
              <a:rPr lang="en-US" altLang="zh-CN" sz="1200" dirty="0"/>
              <a:t>   </a:t>
            </a:r>
            <a:r>
              <a:rPr lang="en-US" altLang="zh-CN" sz="1200" dirty="0" err="1"/>
              <a:t>get_jz</a:t>
            </a:r>
            <a:r>
              <a:rPr lang="en-US" altLang="zh-CN" sz="1200" dirty="0"/>
              <a:t>()  //</a:t>
            </a:r>
            <a:r>
              <a:rPr lang="zh-CN" altLang="en-US" sz="1200" dirty="0"/>
              <a:t>拿橘子</a:t>
            </a:r>
            <a:endParaRPr lang="en-US" altLang="zh-CN" sz="1200" dirty="0"/>
          </a:p>
          <a:p>
            <a:r>
              <a:rPr lang="en-US" altLang="zh-CN" sz="1200" dirty="0"/>
              <a:t>   V(</a:t>
            </a:r>
            <a:r>
              <a:rPr lang="zh-CN" altLang="en-US" sz="1200" dirty="0"/>
              <a:t>盘子锁</a:t>
            </a:r>
            <a:r>
              <a:rPr lang="en-US" altLang="zh-CN" sz="1200" dirty="0"/>
              <a:t>)</a:t>
            </a:r>
          </a:p>
          <a:p>
            <a:pPr algn="l"/>
            <a:r>
              <a:rPr lang="en-US" altLang="zh-CN" sz="1200" dirty="0"/>
              <a:t>   V(</a:t>
            </a:r>
            <a:r>
              <a:rPr lang="zh-CN" altLang="en-US" sz="1200" dirty="0"/>
              <a:t>空盘子</a:t>
            </a:r>
            <a:r>
              <a:rPr lang="en-US" altLang="zh-CN" sz="1200" dirty="0"/>
              <a:t>)//</a:t>
            </a:r>
            <a:r>
              <a:rPr lang="zh-CN" altLang="en-US" sz="1200" dirty="0"/>
              <a:t>释放一个空盘子</a:t>
            </a:r>
            <a:endParaRPr lang="en-US" altLang="zh-CN" sz="1200" dirty="0"/>
          </a:p>
          <a:p>
            <a:pPr algn="l"/>
            <a:r>
              <a:rPr lang="zh-CN" altLang="en-US" sz="1200" dirty="0"/>
              <a:t>吃橘子</a:t>
            </a:r>
            <a:endParaRPr lang="en-US" altLang="zh-CN" sz="1200" dirty="0"/>
          </a:p>
          <a:p>
            <a:pPr algn="l"/>
            <a:r>
              <a:rPr lang="en-US" altLang="zh-CN" sz="1200" dirty="0"/>
              <a:t>}</a:t>
            </a:r>
            <a:endParaRPr lang="zh-CN" altLang="en-US" sz="1200" dirty="0"/>
          </a:p>
        </p:txBody>
      </p:sp>
      <p:sp>
        <p:nvSpPr>
          <p:cNvPr id="6" name="文本框 5">
            <a:extLst>
              <a:ext uri="{FF2B5EF4-FFF2-40B4-BE49-F238E27FC236}">
                <a16:creationId xmlns:a16="http://schemas.microsoft.com/office/drawing/2014/main" id="{A1250D67-BAB3-B717-72FB-D28D2C1D5292}"/>
              </a:ext>
            </a:extLst>
          </p:cNvPr>
          <p:cNvSpPr txBox="1"/>
          <p:nvPr/>
        </p:nvSpPr>
        <p:spPr>
          <a:xfrm>
            <a:off x="5715000" y="2647950"/>
            <a:ext cx="2241319" cy="1754326"/>
          </a:xfrm>
          <a:prstGeom prst="rect">
            <a:avLst/>
          </a:prstGeom>
          <a:noFill/>
          <a:ln w="12700">
            <a:solidFill>
              <a:schemeClr val="tx1"/>
            </a:solidFill>
          </a:ln>
        </p:spPr>
        <p:txBody>
          <a:bodyPr wrap="none" rtlCol="0">
            <a:spAutoFit/>
          </a:bodyPr>
          <a:lstStyle/>
          <a:p>
            <a:pPr algn="l"/>
            <a:r>
              <a:rPr lang="en-US" altLang="zh-CN" sz="1200" dirty="0"/>
              <a:t>p_</a:t>
            </a:r>
            <a:r>
              <a:rPr lang="zh-CN" altLang="en-US" sz="1200" dirty="0"/>
              <a:t>女儿</a:t>
            </a:r>
            <a:endParaRPr lang="en-US" altLang="zh-CN" sz="1200" dirty="0"/>
          </a:p>
          <a:p>
            <a:pPr algn="l"/>
            <a:r>
              <a:rPr lang="en-US" altLang="zh-CN" sz="1200" dirty="0"/>
              <a:t>while true{</a:t>
            </a:r>
          </a:p>
          <a:p>
            <a:pPr algn="l"/>
            <a:r>
              <a:rPr lang="en-US" altLang="zh-CN" sz="1200" dirty="0"/>
              <a:t>    P(</a:t>
            </a:r>
            <a:r>
              <a:rPr lang="zh-CN" altLang="en-US" sz="1200" dirty="0"/>
              <a:t>苹果</a:t>
            </a:r>
            <a:r>
              <a:rPr lang="en-US" altLang="zh-CN" sz="1200" dirty="0"/>
              <a:t>)//</a:t>
            </a:r>
            <a:r>
              <a:rPr lang="zh-CN" altLang="en-US" sz="1200" dirty="0"/>
              <a:t>等待苹果</a:t>
            </a:r>
            <a:endParaRPr lang="en-US" altLang="zh-CN" sz="1200" dirty="0"/>
          </a:p>
          <a:p>
            <a:r>
              <a:rPr lang="en-US" altLang="zh-CN" sz="1200" dirty="0"/>
              <a:t>    P(</a:t>
            </a:r>
            <a:r>
              <a:rPr lang="zh-CN" altLang="en-US" sz="1200" dirty="0"/>
              <a:t>盘子锁</a:t>
            </a:r>
            <a:r>
              <a:rPr lang="en-US" altLang="zh-CN" sz="1200" dirty="0"/>
              <a:t>)</a:t>
            </a:r>
          </a:p>
          <a:p>
            <a:pPr algn="l"/>
            <a:r>
              <a:rPr lang="en-US" altLang="zh-CN" sz="1200" dirty="0"/>
              <a:t>    </a:t>
            </a:r>
            <a:r>
              <a:rPr lang="en-US" altLang="zh-CN" sz="1200" dirty="0" err="1"/>
              <a:t>get_pg</a:t>
            </a:r>
            <a:r>
              <a:rPr lang="en-US" altLang="zh-CN" sz="1200" dirty="0"/>
              <a:t>()  //</a:t>
            </a:r>
            <a:r>
              <a:rPr lang="zh-CN" altLang="en-US" sz="1200" dirty="0"/>
              <a:t>拿苹果</a:t>
            </a:r>
            <a:endParaRPr lang="en-US" altLang="zh-CN" sz="1200" dirty="0"/>
          </a:p>
          <a:p>
            <a:r>
              <a:rPr lang="en-US" altLang="zh-CN" sz="1200" dirty="0"/>
              <a:t>    V(</a:t>
            </a:r>
            <a:r>
              <a:rPr lang="zh-CN" altLang="en-US" sz="1200" dirty="0"/>
              <a:t>盘子锁</a:t>
            </a:r>
            <a:r>
              <a:rPr lang="en-US" altLang="zh-CN" sz="1200" dirty="0"/>
              <a:t>)</a:t>
            </a:r>
          </a:p>
          <a:p>
            <a:pPr algn="l"/>
            <a:r>
              <a:rPr lang="en-US" altLang="zh-CN" sz="1200" dirty="0"/>
              <a:t>    V(</a:t>
            </a:r>
            <a:r>
              <a:rPr lang="zh-CN" altLang="en-US" sz="1200" dirty="0"/>
              <a:t>空盘子</a:t>
            </a:r>
            <a:r>
              <a:rPr lang="en-US" altLang="zh-CN" sz="1200" dirty="0"/>
              <a:t>)//</a:t>
            </a:r>
            <a:r>
              <a:rPr lang="zh-CN" altLang="en-US" sz="1200" dirty="0"/>
              <a:t>释放一个空盘子</a:t>
            </a:r>
            <a:endParaRPr lang="en-US" altLang="zh-CN" sz="1200" dirty="0"/>
          </a:p>
          <a:p>
            <a:pPr algn="l"/>
            <a:r>
              <a:rPr lang="zh-CN" altLang="en-US" sz="1200" dirty="0"/>
              <a:t>吃苹果</a:t>
            </a:r>
            <a:endParaRPr lang="en-US" altLang="zh-CN" sz="1200" dirty="0"/>
          </a:p>
          <a:p>
            <a:pPr algn="l"/>
            <a:r>
              <a:rPr lang="en-US" altLang="zh-CN" sz="1200" dirty="0"/>
              <a:t>}</a:t>
            </a:r>
            <a:endParaRPr lang="zh-CN" altLang="en-US" sz="1200" dirty="0"/>
          </a:p>
        </p:txBody>
      </p:sp>
      <p:sp>
        <p:nvSpPr>
          <p:cNvPr id="7" name="文本框 6">
            <a:extLst>
              <a:ext uri="{FF2B5EF4-FFF2-40B4-BE49-F238E27FC236}">
                <a16:creationId xmlns:a16="http://schemas.microsoft.com/office/drawing/2014/main" id="{4C29008B-87A1-EBDF-168C-35DA6DEE64C0}"/>
              </a:ext>
            </a:extLst>
          </p:cNvPr>
          <p:cNvSpPr txBox="1"/>
          <p:nvPr/>
        </p:nvSpPr>
        <p:spPr>
          <a:xfrm>
            <a:off x="3991669" y="1588353"/>
            <a:ext cx="939681" cy="830997"/>
          </a:xfrm>
          <a:prstGeom prst="rect">
            <a:avLst/>
          </a:prstGeom>
          <a:noFill/>
          <a:ln w="12700">
            <a:solidFill>
              <a:schemeClr val="tx1"/>
            </a:solidFill>
          </a:ln>
        </p:spPr>
        <p:txBody>
          <a:bodyPr wrap="none" rtlCol="0">
            <a:spAutoFit/>
          </a:bodyPr>
          <a:lstStyle/>
          <a:p>
            <a:pPr algn="l"/>
            <a:r>
              <a:rPr lang="zh-CN" altLang="en-US" sz="1200" dirty="0"/>
              <a:t>空盘子</a:t>
            </a:r>
            <a:r>
              <a:rPr lang="en-US" altLang="zh-CN" sz="1200" dirty="0"/>
              <a:t>=5</a:t>
            </a:r>
          </a:p>
          <a:p>
            <a:pPr algn="l"/>
            <a:r>
              <a:rPr lang="zh-CN" altLang="en-US" sz="1200" dirty="0"/>
              <a:t>苹果 </a:t>
            </a:r>
            <a:r>
              <a:rPr lang="en-US" altLang="zh-CN" sz="1200" dirty="0"/>
              <a:t>= 0</a:t>
            </a:r>
          </a:p>
          <a:p>
            <a:pPr algn="l"/>
            <a:r>
              <a:rPr lang="zh-CN" altLang="en-US" sz="1200" dirty="0"/>
              <a:t>橘子 </a:t>
            </a:r>
            <a:r>
              <a:rPr lang="en-US" altLang="zh-CN" sz="1200" dirty="0"/>
              <a:t>= 0</a:t>
            </a:r>
          </a:p>
          <a:p>
            <a:pPr algn="l"/>
            <a:r>
              <a:rPr lang="zh-CN" altLang="en-US" sz="1200" dirty="0"/>
              <a:t>盘子锁 </a:t>
            </a:r>
            <a:r>
              <a:rPr lang="en-US" altLang="zh-CN" sz="1200" dirty="0"/>
              <a:t>= 1</a:t>
            </a:r>
            <a:endParaRPr lang="zh-CN" altLang="en-US" sz="1200" dirty="0"/>
          </a:p>
        </p:txBody>
      </p:sp>
      <p:sp>
        <p:nvSpPr>
          <p:cNvPr id="3" name="文本框 2">
            <a:extLst>
              <a:ext uri="{FF2B5EF4-FFF2-40B4-BE49-F238E27FC236}">
                <a16:creationId xmlns:a16="http://schemas.microsoft.com/office/drawing/2014/main" id="{B648789F-4AD0-0F84-CCEA-2D126107B7D6}"/>
              </a:ext>
            </a:extLst>
          </p:cNvPr>
          <p:cNvSpPr txBox="1"/>
          <p:nvPr/>
        </p:nvSpPr>
        <p:spPr>
          <a:xfrm>
            <a:off x="2819400" y="1820168"/>
            <a:ext cx="1004827" cy="461665"/>
          </a:xfrm>
          <a:prstGeom prst="rect">
            <a:avLst/>
          </a:prstGeom>
          <a:noFill/>
          <a:ln w="12700">
            <a:solidFill>
              <a:schemeClr val="tx1"/>
            </a:solidFill>
          </a:ln>
        </p:spPr>
        <p:txBody>
          <a:bodyPr wrap="none" rtlCol="0">
            <a:spAutoFit/>
          </a:bodyPr>
          <a:lstStyle/>
          <a:p>
            <a:pPr algn="l"/>
            <a:r>
              <a:rPr lang="zh-CN" altLang="en-US" sz="1200" dirty="0"/>
              <a:t>信号量</a:t>
            </a:r>
            <a:endParaRPr lang="en-US" altLang="zh-CN" sz="1200" dirty="0"/>
          </a:p>
          <a:p>
            <a:pPr algn="l"/>
            <a:r>
              <a:rPr lang="en-US" altLang="zh-CN" sz="1200" dirty="0"/>
              <a:t>semaphore</a:t>
            </a:r>
            <a:endParaRPr lang="zh-CN" altLang="en-US" sz="1200" dirty="0"/>
          </a:p>
        </p:txBody>
      </p:sp>
    </p:spTree>
    <p:extLst>
      <p:ext uri="{BB962C8B-B14F-4D97-AF65-F5344CB8AC3E}">
        <p14:creationId xmlns:p14="http://schemas.microsoft.com/office/powerpoint/2010/main" val="168695571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ea3b8b37-1417-4b1f-8e89-8909c838b502"/>
  <p:tag name="COMMONDATA" val="eyJoZGlkIjoiY2E4MjFiNDcwZWU2NGM3MWYzMTk0ODg2YzgxY2ZiNmE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 name="KSO_WM_SPECIAL_SOURCE" val="bdnull"/>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 name="WM_BEAUTIFY_SHAPE_IDENTITY" val="{6f0d3939-22fd-4e33-afb5-db7afbbf6877}"/>
  <p:tag name="KSO_WM_UNIT_FILL_FORE_SCHEMECOLOR_INDEX_BRIGHTNESS" val="0.4"/>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SLIDE_BACKGROUND_TYPE" val="general"/>
  <p:tag name="KSO_WM_SLIDE_BK_DARK_LIGHT" val="2"/>
  <p:tag name="WM_BEAUTIFY_SHAPE_IDENTITY" val="{80c19fa1-ae0d-4538-997e-897e3ade3e01}"/>
  <p:tag name="KSO_WM_UNIT_FILL_FORE_SCHEMECOLOR_INDEX_BRIGHTNESS" val="0.4"/>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 name="KSO_WM_SPECIAL_SOURCE" val="bdnull"/>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 name="WM_BEAUTIFY_SHAPE_IDENTITY" val="{6f0d3939-22fd-4e33-afb5-db7afbbf6877}"/>
  <p:tag name="KSO_WM_UNIT_FILL_FORE_SCHEMECOLOR_INDEX_BRIGHTNESS" val="0.4"/>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xml><?xml version="1.0" encoding="utf-8"?>
<p:tagLst xmlns:a="http://schemas.openxmlformats.org/drawingml/2006/main" xmlns:r="http://schemas.openxmlformats.org/officeDocument/2006/relationships" xmlns:p="http://schemas.openxmlformats.org/presentationml/2006/main">
  <p:tag name="KSO_WM_UNIT_TABLE_BEAUTIFY" val="smartTable{58a06314-7e72-4d48-85a8-7253ed818c17}"/>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SLIDE_BACKGROUND_TYPE" val="general"/>
  <p:tag name="KSO_WM_SLIDE_BK_DARK_LIGHT" val="2"/>
  <p:tag name="WM_BEAUTIFY_SHAPE_IDENTITY" val="{80c19fa1-ae0d-4538-997e-897e3ade3e01}"/>
  <p:tag name="KSO_WM_UNIT_FILL_FORE_SCHEMECOLOR_INDEX_BRIGHTNESS" val="0.4"/>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1.xml><?xml version="1.0" encoding="utf-8"?>
<p:tagLst xmlns:a="http://schemas.openxmlformats.org/drawingml/2006/main" xmlns:r="http://schemas.openxmlformats.org/officeDocument/2006/relationships" xmlns:p="http://schemas.openxmlformats.org/presentationml/2006/main">
  <p:tag name="ISLIDE.DIAGRAM" val="217641"/>
</p:tagLst>
</file>

<file path=ppt/tags/tag22.xml><?xml version="1.0" encoding="utf-8"?>
<p:tagLst xmlns:a="http://schemas.openxmlformats.org/drawingml/2006/main" xmlns:r="http://schemas.openxmlformats.org/officeDocument/2006/relationships" xmlns:p="http://schemas.openxmlformats.org/presentationml/2006/main">
  <p:tag name="KSO_WM_UNIT_TABLE_BEAUTIFY" val="smartTable{58a06314-7e72-4d48-85a8-7253ed818c17}"/>
</p:tagLst>
</file>

<file path=ppt/tags/tag3.xml><?xml version="1.0" encoding="utf-8"?>
<p:tagLst xmlns:a="http://schemas.openxmlformats.org/drawingml/2006/main" xmlns:r="http://schemas.openxmlformats.org/officeDocument/2006/relationships" xmlns:p="http://schemas.openxmlformats.org/presentationml/2006/main">
  <p:tag name="ISLIDE.DIAGRAM" val="210901"/>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0d1f2100-e857-406c-8d11-d8ac3665c38b}"/>
</p:tagLst>
</file>

<file path=ppt/tags/tag5.xml><?xml version="1.0" encoding="utf-8"?>
<p:tagLst xmlns:a="http://schemas.openxmlformats.org/drawingml/2006/main" xmlns:r="http://schemas.openxmlformats.org/officeDocument/2006/relationships" xmlns:p="http://schemas.openxmlformats.org/presentationml/2006/main">
  <p:tag name="ISLIDE.DIAGRAM" val="217641"/>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24-浅色-办公趣味-多彩">
  <a:themeElements>
    <a:clrScheme name="CLASSIC - Standart Office">
      <a:dk1>
        <a:srgbClr val="44546A"/>
      </a:dk1>
      <a:lt1>
        <a:sysClr val="window" lastClr="FFFFFF"/>
      </a:lt1>
      <a:dk2>
        <a:srgbClr val="8496B0"/>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微软雅黑"/>
        <a:ea typeface="微软雅黑"/>
        <a:cs typeface=""/>
      </a:majorFont>
      <a:minorFont>
        <a:latin typeface="微软雅黑"/>
        <a:ea typeface="微软雅黑"/>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25400">
          <a:solidFill>
            <a:srgbClr val="FF000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rgbClr val="FF0000"/>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ln w="12700">
          <a:solidFill>
            <a:schemeClr val="tx1"/>
          </a:solidFill>
        </a:ln>
      </a:spPr>
      <a:bodyPr wrap="none" rtlCol="0">
        <a:spAutoFit/>
      </a:bodyPr>
      <a:lstStyle>
        <a:defPPr algn="l">
          <a:defRPr sz="12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1502</TotalTime>
  <Words>9412</Words>
  <Application>Microsoft Office PowerPoint</Application>
  <PresentationFormat>全屏显示(16:9)</PresentationFormat>
  <Paragraphs>1448</Paragraphs>
  <Slides>110</Slides>
  <Notes>18</Notes>
  <HiddenSlides>0</HiddenSlides>
  <MMClips>0</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1</vt:i4>
      </vt:variant>
      <vt:variant>
        <vt:lpstr>幻灯片标题</vt:lpstr>
      </vt:variant>
      <vt:variant>
        <vt:i4>110</vt:i4>
      </vt:variant>
    </vt:vector>
  </HeadingPairs>
  <TitlesOfParts>
    <vt:vector size="127" baseType="lpstr">
      <vt:lpstr>DeepSeek-CJK-patch</vt:lpstr>
      <vt:lpstr>Monotype Sorts</vt:lpstr>
      <vt:lpstr>汉仪旗黑-85S</vt:lpstr>
      <vt:lpstr>黑体</vt:lpstr>
      <vt:lpstr>华文楷体</vt:lpstr>
      <vt:lpstr>楷体</vt:lpstr>
      <vt:lpstr>宋体</vt:lpstr>
      <vt:lpstr>微软雅黑</vt:lpstr>
      <vt:lpstr>Arial</vt:lpstr>
      <vt:lpstr>Calibri</vt:lpstr>
      <vt:lpstr>Helvetica</vt:lpstr>
      <vt:lpstr>Impact</vt:lpstr>
      <vt:lpstr>Tahoma</vt:lpstr>
      <vt:lpstr>Wingdings</vt:lpstr>
      <vt:lpstr>Wingdings 2</vt:lpstr>
      <vt:lpstr>24-浅色-办公趣味-多彩</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单标志法</vt:lpstr>
      <vt:lpstr>PowerPoint 演示文稿</vt:lpstr>
      <vt:lpstr>双标志先检查</vt:lpstr>
      <vt:lpstr>PowerPoint 演示文稿</vt:lpstr>
      <vt:lpstr>双标志后检查</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练习题</vt:lpstr>
      <vt:lpstr>练习题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木一一</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操作系统原理</dc:title>
  <dc:creator>Mr.Jia</dc:creator>
  <cp:keywords>Mr.Jia</cp:keywords>
  <cp:lastModifiedBy>110228444@qq.com</cp:lastModifiedBy>
  <cp:revision>507</cp:revision>
  <dcterms:created xsi:type="dcterms:W3CDTF">2015-07-29T09:05:00Z</dcterms:created>
  <dcterms:modified xsi:type="dcterms:W3CDTF">2025-04-10T03:48:02Z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6D9AC8BBBAFA444CB6CA9DDC0094B949</vt:lpwstr>
  </property>
  <property fmtid="{D5CDD505-2E9C-101B-9397-08002B2CF9AE}" pid="3" name="KSOProductBuildVer">
    <vt:lpwstr>2052-12.1.0.16388</vt:lpwstr>
  </property>
</Properties>
</file>